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56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8" r:id="rId11"/>
    <p:sldId id="263" r:id="rId12"/>
    <p:sldId id="269" r:id="rId13"/>
    <p:sldId id="266" r:id="rId14"/>
    <p:sldId id="264" r:id="rId15"/>
    <p:sldId id="267" r:id="rId16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86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B3723E7-B499-4D10-B74F-1B1A9A5C44F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18D046B-BF1B-4C81-BADB-3962A6179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8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4EC30-C4D8-43E6-9561-C45A53B86A02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AAF86-A3CB-43A1-AFE3-F637E87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2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9F14EB-C4A3-48D5-9D6F-ECBA73689C83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283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F6C-A93F-455B-8541-4AB143ECC7FD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BFF3-821B-4E10-A0C4-00B8633EC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8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F6C-A93F-455B-8541-4AB143ECC7FD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BFF3-821B-4E10-A0C4-00B8633EC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1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F6C-A93F-455B-8541-4AB143ECC7FD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BFF3-821B-4E10-A0C4-00B8633EC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F6C-A93F-455B-8541-4AB143ECC7FD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BFF3-821B-4E10-A0C4-00B8633EC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5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F6C-A93F-455B-8541-4AB143ECC7FD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BFF3-821B-4E10-A0C4-00B8633EC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8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F6C-A93F-455B-8541-4AB143ECC7FD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BFF3-821B-4E10-A0C4-00B8633EC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8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F6C-A93F-455B-8541-4AB143ECC7FD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BFF3-821B-4E10-A0C4-00B8633EC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1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F6C-A93F-455B-8541-4AB143ECC7FD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BFF3-821B-4E10-A0C4-00B8633EC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6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F6C-A93F-455B-8541-4AB143ECC7FD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BFF3-821B-4E10-A0C4-00B8633EC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F6C-A93F-455B-8541-4AB143ECC7FD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BFF3-821B-4E10-A0C4-00B8633EC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9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F6C-A93F-455B-8541-4AB143ECC7FD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BFF3-821B-4E10-A0C4-00B8633EC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7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B9F6C-A93F-455B-8541-4AB143ECC7FD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4BFF3-821B-4E10-A0C4-00B8633EC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8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shingtonpost.com/news/post-nation/wp/2018/05/06/giuliani-says-trump-doesnt-have-to-comply-with-a-mueller-subpoena-and-could-invoke-the-fifth-amendment/?utm_term=.f3c5db1c0ab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realDonaldTrum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What’s left: Extra Credit!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905092"/>
              </p:ext>
            </p:extLst>
          </p:nvPr>
        </p:nvGraphicFramePr>
        <p:xfrm>
          <a:off x="1828800" y="914400"/>
          <a:ext cx="8229600" cy="58721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31062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5/7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Franklin Gothic Demi Cond" panose="020B0706030402020204" pitchFamily="34" charset="0"/>
                      </a:endParaRPr>
                    </a:p>
                  </a:txBody>
                  <a:tcPr marT="45697" marB="4569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5/8</a:t>
                      </a:r>
                    </a:p>
                    <a:p>
                      <a:endParaRPr lang="en-US" sz="2600" dirty="0" smtClean="0">
                        <a:latin typeface="Franklin Gothic Demi Cond" panose="020B0706030402020204" pitchFamily="34" charset="0"/>
                      </a:endParaRPr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</a:txBody>
                  <a:tcPr marT="45697" marB="4569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5/9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#10 DUE </a:t>
                      </a:r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</a:txBody>
                  <a:tcPr marT="45697" marB="4569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5/10</a:t>
                      </a:r>
                      <a:endParaRPr lang="en-US" sz="1800" dirty="0" smtClean="0"/>
                    </a:p>
                  </a:txBody>
                  <a:tcPr marT="45697" marB="4569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5/11</a:t>
                      </a:r>
                    </a:p>
                    <a:p>
                      <a:endParaRPr lang="en-US" sz="1800" i="1" dirty="0" smtClean="0">
                        <a:solidFill>
                          <a:schemeClr val="tx1"/>
                        </a:solidFill>
                        <a:latin typeface="Franklin Gothic Demi Cond" panose="020B07060304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Franklin Gothic Demi Cond" panose="020B0706030402020204" pitchFamily="34" charset="0"/>
                        </a:rPr>
                        <a:t>1960s Test</a:t>
                      </a:r>
                    </a:p>
                    <a:p>
                      <a:endParaRPr lang="en-US" sz="1800" dirty="0" smtClean="0">
                        <a:solidFill>
                          <a:schemeClr val="tx1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marT="45697" marB="45697">
                    <a:solidFill>
                      <a:schemeClr val="accent2"/>
                    </a:solidFill>
                  </a:tcPr>
                </a:tc>
              </a:tr>
              <a:tr h="11887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5/14</a:t>
                      </a:r>
                    </a:p>
                    <a:p>
                      <a:endParaRPr lang="en-US" sz="1800" i="1" dirty="0" smtClean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5/15</a:t>
                      </a:r>
                    </a:p>
                    <a:p>
                      <a:endParaRPr lang="en-US" sz="1800" dirty="0" smtClean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5/16</a:t>
                      </a: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5/17</a:t>
                      </a:r>
                    </a:p>
                    <a:p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Franklin Gothic Demi Cond" panose="020B0706030402020204" pitchFamily="34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5/18</a:t>
                      </a:r>
                    </a:p>
                    <a:p>
                      <a:endParaRPr lang="en-US" sz="1800" dirty="0" smtClean="0"/>
                    </a:p>
                  </a:txBody>
                  <a:tcPr marT="45697" marB="45697"/>
                </a:tc>
              </a:tr>
              <a:tr h="201168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5/21</a:t>
                      </a:r>
                    </a:p>
                    <a:p>
                      <a:endParaRPr lang="en-US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5/22</a:t>
                      </a:r>
                    </a:p>
                    <a:p>
                      <a:r>
                        <a:rPr lang="en-US" sz="1800" dirty="0" smtClean="0"/>
                        <a:t>Return </a:t>
                      </a:r>
                      <a:r>
                        <a:rPr lang="en-US" sz="1800" dirty="0" smtClean="0"/>
                        <a:t>textbooks</a:t>
                      </a:r>
                      <a:endParaRPr lang="en-US" sz="1800" dirty="0" smtClean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5/23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Return </a:t>
                      </a:r>
                      <a:r>
                        <a:rPr lang="en-US" sz="1800" dirty="0" smtClean="0"/>
                        <a:t>textbooks</a:t>
                      </a:r>
                      <a:endParaRPr lang="en-US" sz="1800" dirty="0" smtClean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5/24</a:t>
                      </a:r>
                      <a:endParaRPr lang="en-US" sz="1800" b="1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5/25</a:t>
                      </a:r>
                      <a:endParaRPr lang="en-US" sz="1800" b="1" dirty="0"/>
                    </a:p>
                  </a:txBody>
                  <a:tcPr marT="45697" marB="45697"/>
                </a:tc>
              </a:tr>
              <a:tr h="12087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5/28 – NO School</a:t>
                      </a:r>
                      <a:endParaRPr lang="en-US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5/29 P. 1-6</a:t>
                      </a:r>
                      <a:endParaRPr lang="en-US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5/30</a:t>
                      </a:r>
                      <a:r>
                        <a:rPr lang="en-US" sz="1800" baseline="0" dirty="0" smtClean="0"/>
                        <a:t> Finals </a:t>
                      </a:r>
                    </a:p>
                    <a:p>
                      <a:r>
                        <a:rPr lang="en-US" sz="1800" baseline="0" dirty="0" smtClean="0"/>
                        <a:t>P. 3 &amp; 4</a:t>
                      </a:r>
                      <a:endParaRPr lang="en-US" sz="1800" dirty="0" smtClean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5/31 Finals </a:t>
                      </a:r>
                    </a:p>
                    <a:p>
                      <a:r>
                        <a:rPr lang="en-US" sz="1800" b="1" dirty="0" smtClean="0"/>
                        <a:t>P. 5 &amp; 6</a:t>
                      </a:r>
                      <a:endParaRPr lang="en-US" sz="1800" b="1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6/1</a:t>
                      </a:r>
                      <a:r>
                        <a:rPr lang="en-US" sz="1800" b="1" baseline="0" dirty="0" smtClean="0"/>
                        <a:t> Finals </a:t>
                      </a:r>
                    </a:p>
                    <a:p>
                      <a:r>
                        <a:rPr lang="en-US" sz="2800" b="1" baseline="0" dirty="0" smtClean="0"/>
                        <a:t>P. 1 &amp; 2</a:t>
                      </a:r>
                      <a:endParaRPr lang="en-US" sz="2800" b="1" dirty="0"/>
                    </a:p>
                  </a:txBody>
                  <a:tcPr marT="45697" marB="4569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9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380" y="38539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“. . </a:t>
            </a:r>
            <a:r>
              <a:rPr lang="en-US" dirty="0"/>
              <a:t>. Absent a claim of need to protect military, diplomatic, or sensitive national security secrets, we find it difficult to accept the . . . [absolute] confidentiality of presidential communications." — Chief Justice Warren Burger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008" y="451104"/>
            <a:ext cx="10515600" cy="4604195"/>
          </a:xfrm>
        </p:spPr>
        <p:txBody>
          <a:bodyPr/>
          <a:lstStyle/>
          <a:p>
            <a:r>
              <a:rPr lang="en-US" sz="3200" dirty="0" smtClean="0"/>
              <a:t>July – House is beginning impeachment process</a:t>
            </a:r>
          </a:p>
          <a:p>
            <a:r>
              <a:rPr lang="en-US" sz="3200" dirty="0" smtClean="0"/>
              <a:t>Aug 5 – N. releases tapes – with some holes </a:t>
            </a:r>
          </a:p>
          <a:p>
            <a:pPr lvl="1"/>
            <a:r>
              <a:rPr lang="en-US" sz="3200" dirty="0" smtClean="0"/>
              <a:t>Tape shows that N knew about Watergate 6 days after and wanted it covered up </a:t>
            </a:r>
          </a:p>
          <a:p>
            <a:r>
              <a:rPr lang="en-US" sz="3200" dirty="0" smtClean="0"/>
              <a:t>Aug 8 – resigns </a:t>
            </a:r>
          </a:p>
          <a:p>
            <a:pPr lvl="1"/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</a:t>
            </a:r>
            <a:r>
              <a:rPr lang="en-US" sz="3200" dirty="0" err="1" smtClean="0"/>
              <a:t>pres</a:t>
            </a:r>
            <a:r>
              <a:rPr lang="en-US" sz="3200" dirty="0" smtClean="0"/>
              <a:t> to resign </a:t>
            </a:r>
          </a:p>
          <a:p>
            <a:endParaRPr lang="en-US" dirty="0"/>
          </a:p>
        </p:txBody>
      </p:sp>
      <p:pic>
        <p:nvPicPr>
          <p:cNvPr id="6146" name="Picture 2" descr="Image result for nixon resig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6" y="3758704"/>
            <a:ext cx="3162426" cy="259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nixon resig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85" y="2999093"/>
            <a:ext cx="59436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Trump have the right to claim executive privilege in the Mueller probe?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Subpoena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829904"/>
            <a:ext cx="10515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Donald J. Trump</a:t>
            </a:r>
            <a:r>
              <a:rPr kumimoji="0" lang="ar-SA" altLang="en-US" sz="3600" b="0" i="0" u="none" strike="noStrike" cap="none" normalizeH="0" baseline="0" dirty="0" smtClean="0">
                <a:ln>
                  <a:noFill/>
                </a:ln>
                <a:solidFill>
                  <a:srgbClr val="0D5B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‏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1DA1F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Verified account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D5B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 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65778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65778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realDonaldTrump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rgbClr val="1417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1417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Comey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better hope that there are no "tapes" of our conversations before he starts leaking to the press!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Cooper Black" panose="0208090404030B020404" pitchFamily="18" charset="0"/>
              </a:rPr>
              <a:t>Comic Strip </a:t>
            </a:r>
            <a:endParaRPr lang="en-US" sz="6600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List 8 events and have me check them</a:t>
            </a:r>
          </a:p>
        </p:txBody>
      </p:sp>
      <p:pic>
        <p:nvPicPr>
          <p:cNvPr id="1026" name="Picture 2" descr="Image result for comic str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11474"/>
            <a:ext cx="114300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6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LBJ declared a war on poverty in his program he called…..?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one program LBJ created.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did the Civil Rights Act do?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did the Voting Rights Act do?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happened at the March on Selma?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Event that began the Vietnam War.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the Vietnam War end?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president had a “secret plan” for ending the war?  </a:t>
            </a:r>
          </a:p>
        </p:txBody>
      </p:sp>
    </p:spTree>
    <p:extLst>
      <p:ext uri="{BB962C8B-B14F-4D97-AF65-F5344CB8AC3E}">
        <p14:creationId xmlns:p14="http://schemas.microsoft.com/office/powerpoint/2010/main" val="35415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1960s #12: Watergate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DUE: #10 </a:t>
            </a:r>
          </a:p>
          <a:p>
            <a:r>
              <a:rPr lang="en-US" sz="3800" dirty="0" smtClean="0">
                <a:solidFill>
                  <a:srgbClr val="FF0000"/>
                </a:solidFill>
              </a:rPr>
              <a:t>Test, Timeline &amp; Notebook = Thursday</a:t>
            </a:r>
            <a:endParaRPr lang="en-US" sz="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>
                <a:latin typeface="+mn-lt"/>
              </a:rPr>
              <a:t>Executive Privilege</a:t>
            </a:r>
            <a:endParaRPr lang="en-US" sz="66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Allows President to keep certain things secret from the public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92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1409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Impeachment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Charged w/ treason</a:t>
            </a:r>
            <a:r>
              <a:rPr lang="en-US" dirty="0"/>
              <a:t>, bribery, and other high crimes and </a:t>
            </a:r>
            <a:r>
              <a:rPr lang="en-US" dirty="0" smtClean="0"/>
              <a:t>misdemeanors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 1972 </a:t>
            </a:r>
            <a:r>
              <a:rPr lang="en-US" sz="3200" dirty="0" smtClean="0">
                <a:solidFill>
                  <a:srgbClr val="FF0000"/>
                </a:solidFill>
              </a:rPr>
              <a:t>(summer before </a:t>
            </a:r>
            <a:r>
              <a:rPr lang="en-US" sz="3200" dirty="0" err="1" smtClean="0">
                <a:solidFill>
                  <a:srgbClr val="FF0000"/>
                </a:solidFill>
              </a:rPr>
              <a:t>pres</a:t>
            </a:r>
            <a:r>
              <a:rPr lang="en-US" sz="3200" dirty="0" smtClean="0">
                <a:solidFill>
                  <a:srgbClr val="FF0000"/>
                </a:solidFill>
              </a:rPr>
              <a:t> election) 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6397"/>
            <a:ext cx="10515600" cy="4351338"/>
          </a:xfrm>
        </p:spPr>
        <p:txBody>
          <a:bodyPr/>
          <a:lstStyle/>
          <a:p>
            <a:r>
              <a:rPr lang="en-US" sz="3600" b="1" u="sng" dirty="0" smtClean="0"/>
              <a:t>Watergate Hotel </a:t>
            </a:r>
            <a:r>
              <a:rPr lang="en-US" sz="3600" dirty="0" smtClean="0"/>
              <a:t>in DC: HQ for Dems</a:t>
            </a:r>
          </a:p>
          <a:p>
            <a:pPr lvl="1"/>
            <a:r>
              <a:rPr lang="en-US" sz="3600" dirty="0" smtClean="0"/>
              <a:t>5 men arrested for breaking</a:t>
            </a:r>
          </a:p>
          <a:p>
            <a:pPr lvl="1"/>
            <a:r>
              <a:rPr lang="en-US" sz="3600" dirty="0" smtClean="0"/>
              <a:t>Men connected to </a:t>
            </a:r>
            <a:r>
              <a:rPr lang="en-US" sz="3600" b="1" u="sng" dirty="0" smtClean="0"/>
              <a:t>Committee to Reelect the President </a:t>
            </a:r>
            <a:r>
              <a:rPr lang="en-US" sz="3600" dirty="0" smtClean="0"/>
              <a:t>(Nixon) </a:t>
            </a:r>
          </a:p>
          <a:p>
            <a:pPr lvl="1"/>
            <a:endParaRPr lang="en-US" dirty="0"/>
          </a:p>
        </p:txBody>
      </p:sp>
      <p:pic>
        <p:nvPicPr>
          <p:cNvPr id="1026" name="Picture 2" descr="Image result for waterg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29" y="3475084"/>
            <a:ext cx="4297588" cy="300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mmittee to reelect the president nix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42" y="4081837"/>
            <a:ext cx="4474482" cy="227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4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73" y="660853"/>
            <a:ext cx="6111240" cy="43513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 interferes with FBI investigation </a:t>
            </a:r>
          </a:p>
          <a:p>
            <a:r>
              <a:rPr lang="en-US" sz="3600" dirty="0" smtClean="0"/>
              <a:t>CRP gives $450K to 5 – </a:t>
            </a:r>
          </a:p>
          <a:p>
            <a:r>
              <a:rPr lang="en-US" sz="3600" b="1" i="1" dirty="0" smtClean="0"/>
              <a:t>Washington Post </a:t>
            </a:r>
            <a:r>
              <a:rPr lang="en-US" sz="3600" dirty="0" smtClean="0"/>
              <a:t>investigates</a:t>
            </a:r>
          </a:p>
          <a:p>
            <a:pPr lvl="1"/>
            <a:r>
              <a:rPr lang="en-US" sz="3200" dirty="0" smtClean="0"/>
              <a:t>Deep Throat: secret source </a:t>
            </a:r>
          </a:p>
          <a:p>
            <a:pPr lvl="2"/>
            <a:r>
              <a:rPr lang="en-US" sz="2800" dirty="0" smtClean="0"/>
              <a:t>FBI  </a:t>
            </a:r>
            <a:endParaRPr lang="en-US" sz="2800" dirty="0"/>
          </a:p>
        </p:txBody>
      </p:sp>
      <p:pic>
        <p:nvPicPr>
          <p:cNvPr id="2050" name="Picture 2" descr="Image result for water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913" y="141514"/>
            <a:ext cx="4511887" cy="385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mmittee to reelect the president nix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18" y="4381613"/>
            <a:ext cx="60960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666" y="219919"/>
            <a:ext cx="11018134" cy="4683415"/>
          </a:xfrm>
        </p:spPr>
        <p:txBody>
          <a:bodyPr>
            <a:noAutofit/>
          </a:bodyPr>
          <a:lstStyle/>
          <a:p>
            <a:r>
              <a:rPr lang="en-US" sz="3400" dirty="0" smtClean="0"/>
              <a:t>Jan 73: Trial begins of 5 ….was WH involved?</a:t>
            </a:r>
          </a:p>
          <a:p>
            <a:r>
              <a:rPr lang="en-US" sz="3400" dirty="0" smtClean="0"/>
              <a:t>Nixon denies it &amp; appoints </a:t>
            </a:r>
            <a:r>
              <a:rPr lang="en-US" sz="3400" b="1" dirty="0" smtClean="0"/>
              <a:t>special prosecutor </a:t>
            </a:r>
            <a:r>
              <a:rPr lang="en-US" sz="3400" dirty="0" smtClean="0"/>
              <a:t>to investigate</a:t>
            </a:r>
            <a:r>
              <a:rPr lang="en-US" sz="3400" dirty="0" smtClean="0">
                <a:solidFill>
                  <a:srgbClr val="FF0000"/>
                </a:solidFill>
              </a:rPr>
              <a:t> (Now: Robert Mueller is special counsel looking into Russia collusion) </a:t>
            </a:r>
            <a:endParaRPr lang="en-US" sz="3400" dirty="0" smtClean="0"/>
          </a:p>
          <a:p>
            <a:r>
              <a:rPr lang="en-US" sz="3400" dirty="0" smtClean="0"/>
              <a:t>Senate also investigate </a:t>
            </a:r>
          </a:p>
          <a:p>
            <a:pPr lvl="1"/>
            <a:r>
              <a:rPr lang="en-US" sz="3400" i="1" dirty="0" smtClean="0"/>
              <a:t>“What did the President know and when did he know it?” </a:t>
            </a:r>
          </a:p>
          <a:p>
            <a:pPr lvl="2"/>
            <a:r>
              <a:rPr lang="en-US" sz="3400" dirty="0" smtClean="0"/>
              <a:t>Aide implies Nixon knew </a:t>
            </a:r>
          </a:p>
          <a:p>
            <a:pPr lvl="2"/>
            <a:r>
              <a:rPr lang="en-US" sz="3400" dirty="0" smtClean="0"/>
              <a:t>TAPES of WH conversations </a:t>
            </a:r>
            <a:endParaRPr lang="en-US" sz="3400" dirty="0"/>
          </a:p>
        </p:txBody>
      </p:sp>
      <p:pic>
        <p:nvPicPr>
          <p:cNvPr id="3074" name="Picture 2" descr="Image result for watergate committee sen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49" y="3603999"/>
            <a:ext cx="4791051" cy="219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76" y="4590818"/>
            <a:ext cx="2668428" cy="153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Saturday Night Massacre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0453"/>
            <a:ext cx="10515600" cy="4351338"/>
          </a:xfrm>
        </p:spPr>
        <p:txBody>
          <a:bodyPr>
            <a:noAutofit/>
          </a:bodyPr>
          <a:lstStyle/>
          <a:p>
            <a:r>
              <a:rPr lang="en-US" sz="3400" dirty="0" smtClean="0"/>
              <a:t>Court orders N to release tapes, says NO</a:t>
            </a:r>
          </a:p>
          <a:p>
            <a:r>
              <a:rPr lang="en-US" sz="3400" dirty="0" smtClean="0"/>
              <a:t>N orders </a:t>
            </a:r>
            <a:r>
              <a:rPr lang="en-US" sz="3400" dirty="0" err="1" smtClean="0"/>
              <a:t>Atty</a:t>
            </a:r>
            <a:r>
              <a:rPr lang="en-US" sz="3400" dirty="0" smtClean="0"/>
              <a:t> General to fire special prosecutor, Archibald Cox </a:t>
            </a:r>
          </a:p>
          <a:p>
            <a:pPr lvl="1"/>
            <a:r>
              <a:rPr lang="en-US" sz="3400" dirty="0" smtClean="0"/>
              <a:t>He says NO, and was fired</a:t>
            </a:r>
          </a:p>
          <a:p>
            <a:pPr lvl="1"/>
            <a:r>
              <a:rPr lang="en-US" sz="3400" dirty="0" smtClean="0"/>
              <a:t>#2 says NO, fired</a:t>
            </a:r>
          </a:p>
          <a:p>
            <a:pPr lvl="1"/>
            <a:r>
              <a:rPr lang="en-US" sz="3400" dirty="0" smtClean="0"/>
              <a:t>#3 says OK, fires SP </a:t>
            </a:r>
            <a:endParaRPr lang="en-US" sz="3400" dirty="0"/>
          </a:p>
          <a:p>
            <a:r>
              <a:rPr lang="en-US" sz="3400" dirty="0" smtClean="0"/>
              <a:t>VP, </a:t>
            </a:r>
            <a:r>
              <a:rPr lang="en-US" sz="3400" b="1" u="sng" dirty="0" smtClean="0"/>
              <a:t>Spiro Agnew</a:t>
            </a:r>
            <a:r>
              <a:rPr lang="en-US" sz="3400" dirty="0" smtClean="0"/>
              <a:t>, resigns due to possible bribes </a:t>
            </a:r>
          </a:p>
          <a:p>
            <a:r>
              <a:rPr lang="en-US" sz="3400" dirty="0" smtClean="0"/>
              <a:t>New VP = </a:t>
            </a:r>
            <a:r>
              <a:rPr lang="en-US" sz="3400" b="1" u="sng" dirty="0" smtClean="0"/>
              <a:t>Gerald Ford </a:t>
            </a:r>
            <a:endParaRPr lang="en-US" sz="3400" b="1" u="sng" dirty="0"/>
          </a:p>
        </p:txBody>
      </p:sp>
      <p:pic>
        <p:nvPicPr>
          <p:cNvPr id="4098" name="Picture 2" descr="Image result for spiro ag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856" y="3446121"/>
            <a:ext cx="1895399" cy="243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archibald c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528" y="2465840"/>
            <a:ext cx="1250214" cy="19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gerald f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646" y="5116445"/>
            <a:ext cx="2127324" cy="15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The tapes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993"/>
            <a:ext cx="7042484" cy="4351338"/>
          </a:xfrm>
        </p:spPr>
        <p:txBody>
          <a:bodyPr>
            <a:normAutofit/>
          </a:bodyPr>
          <a:lstStyle/>
          <a:p>
            <a:r>
              <a:rPr lang="en-US" sz="3400" i="1" dirty="0" smtClean="0"/>
              <a:t>Edited</a:t>
            </a:r>
            <a:r>
              <a:rPr lang="en-US" sz="3400" dirty="0" smtClean="0"/>
              <a:t> tapes are released</a:t>
            </a:r>
          </a:p>
          <a:p>
            <a:r>
              <a:rPr lang="en-US" sz="3400" dirty="0" smtClean="0"/>
              <a:t>Want rest, N says no </a:t>
            </a:r>
          </a:p>
          <a:p>
            <a:pPr lvl="1"/>
            <a:r>
              <a:rPr lang="en-US" sz="3000" b="1" u="sng" dirty="0" smtClean="0"/>
              <a:t>Executive privilege: </a:t>
            </a:r>
            <a:r>
              <a:rPr lang="en-US" sz="3000" dirty="0" smtClean="0"/>
              <a:t>implied power that conversation in WH are secret </a:t>
            </a:r>
          </a:p>
          <a:p>
            <a:r>
              <a:rPr lang="en-US" sz="3400" b="1" u="sng" dirty="0" smtClean="0"/>
              <a:t>US vs. Nixon</a:t>
            </a:r>
            <a:r>
              <a:rPr lang="en-US" sz="3400" dirty="0" smtClean="0"/>
              <a:t>: Sup Ct says – unanimously – release all tapes:</a:t>
            </a:r>
          </a:p>
          <a:p>
            <a:pPr lvl="1"/>
            <a:r>
              <a:rPr lang="en-US" sz="3000" dirty="0" smtClean="0"/>
              <a:t>Pres do have EP but not absolutely</a:t>
            </a:r>
          </a:p>
          <a:p>
            <a:pPr lvl="2"/>
            <a:r>
              <a:rPr lang="en-US" sz="2600" dirty="0" smtClean="0"/>
              <a:t>Nat’l security, military more likely to be EP  </a:t>
            </a:r>
          </a:p>
        </p:txBody>
      </p:sp>
      <p:pic>
        <p:nvPicPr>
          <p:cNvPr id="5122" name="Picture 2" descr="Image result for executive privilege nix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391" y="1027906"/>
            <a:ext cx="3706153" cy="488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3290</TotalTime>
  <Words>500</Words>
  <Application>Microsoft Office PowerPoint</Application>
  <PresentationFormat>Widescreen</PresentationFormat>
  <Paragraphs>89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Cooper Black</vt:lpstr>
      <vt:lpstr>Franklin Gothic Demi Cond</vt:lpstr>
      <vt:lpstr>Office Theme</vt:lpstr>
      <vt:lpstr>What’s left: Extra Credit!  </vt:lpstr>
      <vt:lpstr>1960s #12: Watergate </vt:lpstr>
      <vt:lpstr>Executive Privilege</vt:lpstr>
      <vt:lpstr>Impeachment:  Charged w/ treason, bribery, and other high crimes and misdemeanors</vt:lpstr>
      <vt:lpstr>June 1972 (summer before pres election)  </vt:lpstr>
      <vt:lpstr>PowerPoint Presentation</vt:lpstr>
      <vt:lpstr>PowerPoint Presentation</vt:lpstr>
      <vt:lpstr>Saturday Night Massacre </vt:lpstr>
      <vt:lpstr>The tapes</vt:lpstr>
      <vt:lpstr>“. . . Absent a claim of need to protect military, diplomatic, or sensitive national security secrets, we find it difficult to accept the . . . [absolute] confidentiality of presidential communications." — Chief Justice Warren Burger</vt:lpstr>
      <vt:lpstr>PowerPoint Presentation</vt:lpstr>
      <vt:lpstr>Does Trump have the right to claim executive privilege in the Mueller probe? </vt:lpstr>
      <vt:lpstr>PowerPoint Presentation</vt:lpstr>
      <vt:lpstr>Comic Strip </vt:lpstr>
      <vt:lpstr>Quiz Review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1960s #11: Watergate</dc:title>
  <dc:creator>Gunter, Rachel E.</dc:creator>
  <cp:lastModifiedBy>Gunter, Rachel E.</cp:lastModifiedBy>
  <cp:revision>30</cp:revision>
  <cp:lastPrinted>2017-05-17T15:21:44Z</cp:lastPrinted>
  <dcterms:created xsi:type="dcterms:W3CDTF">2017-05-15T22:34:34Z</dcterms:created>
  <dcterms:modified xsi:type="dcterms:W3CDTF">2018-05-09T17:10:27Z</dcterms:modified>
</cp:coreProperties>
</file>