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4" r:id="rId4"/>
    <p:sldId id="258" r:id="rId5"/>
    <p:sldId id="265" r:id="rId6"/>
    <p:sldId id="260" r:id="rId7"/>
    <p:sldId id="266" r:id="rId8"/>
    <p:sldId id="259" r:id="rId9"/>
    <p:sldId id="267" r:id="rId10"/>
    <p:sldId id="268" r:id="rId11"/>
    <p:sldId id="269" r:id="rId12"/>
    <p:sldId id="270" r:id="rId13"/>
    <p:sldId id="272" r:id="rId14"/>
    <p:sldId id="271" r:id="rId15"/>
    <p:sldId id="261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7E593F1-2897-4F16-ADE7-11CAA26A0F09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B8B6C9C-2A1F-4766-BCC4-8856B871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0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C3FD-47EA-4C01-9A0F-5A588D1E9FD8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976C-371C-434C-A8F8-3934F74F8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Imp </a:t>
            </a:r>
            <a:r>
              <a:rPr lang="en-US" dirty="0" smtClean="0"/>
              <a:t>#</a:t>
            </a: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 smtClean="0"/>
              <a:t>Mobilizing for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were the 2 reasons that the U.S. entered WW1?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Great Migration </a:t>
            </a:r>
            <a:r>
              <a:rPr lang="en-US" dirty="0" smtClean="0"/>
              <a:t>(1915-1970)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3879"/>
            <a:ext cx="8586426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Many African Americans will </a:t>
            </a:r>
            <a:r>
              <a:rPr lang="en-US" b="1" u="sng" dirty="0"/>
              <a:t>migrate</a:t>
            </a:r>
            <a:r>
              <a:rPr lang="en-US" dirty="0"/>
              <a:t> (move) from South to North </a:t>
            </a:r>
            <a:endParaRPr lang="en-US" dirty="0" smtClean="0"/>
          </a:p>
          <a:p>
            <a:r>
              <a:rPr lang="en-US" sz="3400" dirty="0"/>
              <a:t>Migrated b/c</a:t>
            </a:r>
          </a:p>
          <a:p>
            <a:pPr lvl="1"/>
            <a:r>
              <a:rPr lang="en-US" sz="3400" dirty="0">
                <a:latin typeface="Gill Sans Ultra Bold Condensed" panose="020B0A06020104020203" pitchFamily="34" charset="0"/>
                <a:cs typeface="Aharoni" panose="02010803020104030203" pitchFamily="2" charset="-79"/>
              </a:rPr>
              <a:t>Jobs</a:t>
            </a:r>
            <a:r>
              <a:rPr lang="en-US" sz="3400" dirty="0"/>
              <a:t> in </a:t>
            </a:r>
            <a:r>
              <a:rPr lang="en-US" sz="3400" dirty="0" smtClean="0"/>
              <a:t>north</a:t>
            </a:r>
            <a:endParaRPr lang="en-US" sz="3400" dirty="0"/>
          </a:p>
          <a:p>
            <a:pPr lvl="1"/>
            <a:r>
              <a:rPr lang="en-US" sz="3400" dirty="0"/>
              <a:t>Fleeing segregation &amp; </a:t>
            </a:r>
            <a:r>
              <a:rPr lang="en-US" sz="3400" dirty="0">
                <a:latin typeface="Gill Sans Ultra Bold Condensed" panose="020B0A06020104020203" pitchFamily="34" charset="0"/>
              </a:rPr>
              <a:t>Jim Crow </a:t>
            </a:r>
            <a:r>
              <a:rPr lang="en-US" sz="3400" dirty="0"/>
              <a:t>laws in South </a:t>
            </a:r>
          </a:p>
          <a:p>
            <a:r>
              <a:rPr lang="en-US" dirty="0">
                <a:solidFill>
                  <a:srgbClr val="00B0F0"/>
                </a:solidFill>
              </a:rPr>
              <a:t>100 pounds of cotton a day </a:t>
            </a:r>
          </a:p>
          <a:p>
            <a:endParaRPr lang="en-US" dirty="0"/>
          </a:p>
        </p:txBody>
      </p:sp>
      <p:pic>
        <p:nvPicPr>
          <p:cNvPr id="1028" name="Picture 4" descr="http://images.mentalfloss.com/sites/default/files/styles/insert_main_wide_image/public/great_migration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04137"/>
            <a:ext cx="2743200" cy="28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ma.org/d/assets/W1siZiIsIjIwMTUvMTAvMjAvOG5kYXVmMm04Y18yOF8xOTQyXzIwX0NDQ1JfMDFfLmpwZyJdLFsicCIsImNvbnZlcnQiLCItcmVzaXplIDIwMDB4MjAwMFx1MDAzRSJdXQ/28_1942_20_CCCR%20(01).jpg?sha=50578075f10364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6817"/>
            <a:ext cx="3405228" cy="22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ill Sans Ultra Bold Condensed" panose="020B0A06020104020203" pitchFamily="34" charset="0"/>
              </a:rPr>
              <a:t>Women </a:t>
            </a:r>
            <a:endParaRPr lang="en-US" dirty="0"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474733" cy="3270792"/>
          </a:xfrm>
        </p:spPr>
        <p:txBody>
          <a:bodyPr>
            <a:noAutofit/>
          </a:bodyPr>
          <a:lstStyle/>
          <a:p>
            <a:r>
              <a:rPr lang="en-US" dirty="0"/>
              <a:t>Gained access to new jobs</a:t>
            </a:r>
          </a:p>
          <a:p>
            <a:r>
              <a:rPr lang="en-US" dirty="0">
                <a:solidFill>
                  <a:srgbClr val="00B0F0"/>
                </a:solidFill>
              </a:rPr>
              <a:t>Joined military</a:t>
            </a:r>
          </a:p>
          <a:p>
            <a:r>
              <a:rPr lang="en-US" dirty="0"/>
              <a:t>Will give final push to get </a:t>
            </a:r>
            <a:r>
              <a:rPr lang="en-US" b="1" u="sng" dirty="0"/>
              <a:t>suffrage </a:t>
            </a:r>
          </a:p>
        </p:txBody>
      </p:sp>
      <p:pic>
        <p:nvPicPr>
          <p:cNvPr id="2050" name="Picture 2" descr="https://s-media-cache-ak0.pinimg.com/originals/7d/9d/f7/7d9df76f4677a819c8bb1c56b772fc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68456"/>
            <a:ext cx="4953000" cy="33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Espionage &amp; Sedition Acts 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Prohibited </a:t>
            </a:r>
            <a:r>
              <a:rPr lang="en-US" dirty="0" smtClean="0"/>
              <a:t>(made illegal) saying anything “disloyal or abusive”  about the </a:t>
            </a:r>
            <a:r>
              <a:rPr lang="en-US" dirty="0" err="1" smtClean="0"/>
              <a:t>gov</a:t>
            </a:r>
            <a:r>
              <a:rPr lang="en-US" dirty="0" smtClean="0"/>
              <a:t> or war effort – including the flag or conscription </a:t>
            </a:r>
          </a:p>
          <a:p>
            <a:r>
              <a:rPr lang="en-US" u="sng" dirty="0" smtClean="0"/>
              <a:t>Punishment</a:t>
            </a:r>
            <a:r>
              <a:rPr lang="en-US" dirty="0" smtClean="0"/>
              <a:t>: fine of up to $10,000 </a:t>
            </a:r>
            <a:r>
              <a:rPr lang="en-US" dirty="0" smtClean="0">
                <a:solidFill>
                  <a:srgbClr val="00B0F0"/>
                </a:solidFill>
              </a:rPr>
              <a:t>(around $125,000 today) </a:t>
            </a:r>
            <a:r>
              <a:rPr lang="en-US" dirty="0" smtClean="0"/>
              <a:t>and up to 20 years in jail </a:t>
            </a:r>
            <a:endParaRPr lang="en-US" dirty="0"/>
          </a:p>
        </p:txBody>
      </p:sp>
      <p:pic>
        <p:nvPicPr>
          <p:cNvPr id="1026" name="Picture 2" descr="C:\Users\rgunter\AppData\Local\Microsoft\Windows\Temporary Internet Files\Content.IE5\ZQ6TITOO\america-flag-map-3d-drop-shadow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19400" cy="1791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Armistice</a:t>
            </a:r>
            <a:r>
              <a:rPr lang="en-US" dirty="0" smtClean="0"/>
              <a:t> (stop fighting)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hour of the 11</a:t>
            </a:r>
            <a:r>
              <a:rPr lang="en-US" baseline="30000" dirty="0" smtClean="0"/>
              <a:t>th</a:t>
            </a:r>
            <a:r>
              <a:rPr lang="en-US" dirty="0" smtClean="0"/>
              <a:t> day of the 11</a:t>
            </a:r>
            <a:r>
              <a:rPr lang="en-US" baseline="30000" dirty="0" smtClean="0"/>
              <a:t>th</a:t>
            </a:r>
            <a:r>
              <a:rPr lang="en-US" dirty="0" smtClean="0"/>
              <a:t> month in 1918  – WW1 ends, Allies win  </a:t>
            </a:r>
          </a:p>
          <a:p>
            <a:pPr lvl="1"/>
            <a:r>
              <a:rPr lang="en-US" dirty="0" smtClean="0"/>
              <a:t>Veteran’s Day </a:t>
            </a:r>
            <a:endParaRPr lang="en-US" dirty="0"/>
          </a:p>
        </p:txBody>
      </p:sp>
      <p:pic>
        <p:nvPicPr>
          <p:cNvPr id="4098" name="Picture 2" descr="Image result for armistic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94360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7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U.S. </a:t>
            </a:r>
            <a:r>
              <a:rPr lang="en-US" b="1" u="sng" dirty="0" err="1" smtClean="0"/>
              <a:t>vs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Schenck</a:t>
            </a:r>
            <a:r>
              <a:rPr lang="en-US" b="1" u="sng" dirty="0" smtClean="0"/>
              <a:t> (1919)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Supreme Court decides: </a:t>
            </a:r>
          </a:p>
          <a:p>
            <a:pPr lvl="1"/>
            <a:r>
              <a:rPr lang="en-US" dirty="0" err="1" smtClean="0"/>
              <a:t>Schenck’s</a:t>
            </a:r>
            <a:r>
              <a:rPr lang="en-US" dirty="0" smtClean="0"/>
              <a:t> words are a threat to the war effort and thus the 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It’s like “yelling FIRE in a crowded movie theater” </a:t>
            </a:r>
            <a:r>
              <a:rPr lang="en-US" sz="4400" b="1" dirty="0" smtClean="0"/>
              <a:t>=</a:t>
            </a:r>
            <a:r>
              <a:rPr lang="en-US" dirty="0" smtClean="0"/>
              <a:t> “a clear and present danger” </a:t>
            </a:r>
          </a:p>
          <a:p>
            <a:pPr lvl="1"/>
            <a:r>
              <a:rPr lang="en-US" b="1" dirty="0" smtClean="0"/>
              <a:t>THUS</a:t>
            </a:r>
            <a:r>
              <a:rPr lang="en-US" dirty="0" smtClean="0"/>
              <a:t>, he loses &amp; </a:t>
            </a:r>
            <a:r>
              <a:rPr lang="en-US" dirty="0" err="1" smtClean="0"/>
              <a:t>gov</a:t>
            </a:r>
            <a:r>
              <a:rPr lang="en-US" dirty="0" smtClean="0"/>
              <a:t> wins </a:t>
            </a:r>
            <a:endParaRPr lang="en-US" dirty="0"/>
          </a:p>
        </p:txBody>
      </p:sp>
      <p:pic>
        <p:nvPicPr>
          <p:cNvPr id="2050" name="Picture 2" descr="C:\Users\rgunter\AppData\Local\Microsoft\Windows\Temporary Internet Files\Content.IE5\K3RVCZ6A\movie-making-software-children-200X2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2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How does WW1 change America? </a:t>
            </a:r>
            <a:br>
              <a:rPr lang="en-US" dirty="0" smtClean="0">
                <a:solidFill>
                  <a:srgbClr val="00B050"/>
                </a:solidFill>
                <a:latin typeface="Impact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Impact" pitchFamily="34" charset="0"/>
              </a:rPr>
              <a:t>Who benefited? Who suffered? </a:t>
            </a:r>
            <a:endParaRPr lang="en-US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americanyawp.com/text/wp-content/uploads/American_troops_in_Vladivostok_1918_HD-SN-99-020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35129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“War to End All Wars”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431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Wilson </a:t>
            </a:r>
            <a:r>
              <a:rPr lang="en-US" dirty="0" smtClean="0"/>
              <a:t>elected </a:t>
            </a:r>
            <a:r>
              <a:rPr lang="en-US" dirty="0" smtClean="0"/>
              <a:t>on </a:t>
            </a:r>
            <a:r>
              <a:rPr lang="en-US" dirty="0" smtClean="0"/>
              <a:t>promise</a:t>
            </a:r>
            <a:r>
              <a:rPr lang="en-US" dirty="0" smtClean="0"/>
              <a:t>, “He keeps us out of </a:t>
            </a:r>
            <a:r>
              <a:rPr lang="en-US" dirty="0" smtClean="0"/>
              <a:t>war” BUT: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inking of the </a:t>
            </a:r>
            <a:r>
              <a:rPr lang="en-US" b="1" u="sng" dirty="0" smtClean="0"/>
              <a:t>Lusitania</a:t>
            </a:r>
            <a:r>
              <a:rPr lang="en-US" dirty="0" smtClean="0"/>
              <a:t> (boat) </a:t>
            </a:r>
            <a:r>
              <a:rPr lang="en-US" dirty="0"/>
              <a:t> </a:t>
            </a:r>
            <a:r>
              <a:rPr lang="en-US" dirty="0" smtClean="0"/>
              <a:t>by German </a:t>
            </a:r>
            <a:r>
              <a:rPr lang="en-US" dirty="0" err="1" smtClean="0"/>
              <a:t>u-boat</a:t>
            </a:r>
            <a:r>
              <a:rPr lang="en-US" dirty="0" smtClean="0"/>
              <a:t>, Americans die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u="sng" dirty="0" smtClean="0"/>
              <a:t>Zimmerman Note</a:t>
            </a:r>
            <a:r>
              <a:rPr lang="en-US" dirty="0" smtClean="0"/>
              <a:t>: </a:t>
            </a:r>
            <a:r>
              <a:rPr lang="en-US" dirty="0" err="1" smtClean="0"/>
              <a:t>Ger</a:t>
            </a:r>
            <a:r>
              <a:rPr lang="en-US" dirty="0" smtClean="0"/>
              <a:t> offer Mexico US land if help in war  </a:t>
            </a:r>
            <a:endParaRPr lang="en-US" dirty="0" smtClean="0"/>
          </a:p>
          <a:p>
            <a:pPr marL="57150" indent="0">
              <a:buNone/>
            </a:pPr>
            <a:r>
              <a:rPr lang="en-US" dirty="0"/>
              <a:t>B</a:t>
            </a:r>
            <a:r>
              <a:rPr lang="en-US" dirty="0" smtClean="0"/>
              <a:t>ring </a:t>
            </a:r>
            <a:r>
              <a:rPr lang="en-US" dirty="0" smtClean="0"/>
              <a:t>US </a:t>
            </a:r>
            <a:r>
              <a:rPr lang="en-US" dirty="0" smtClean="0"/>
              <a:t>into WW1: April </a:t>
            </a:r>
            <a:r>
              <a:rPr lang="en-US" dirty="0" smtClean="0"/>
              <a:t>1917 – </a:t>
            </a:r>
            <a:r>
              <a:rPr lang="en-US" dirty="0" smtClean="0">
                <a:solidFill>
                  <a:srgbClr val="FF0000"/>
                </a:solidFill>
              </a:rPr>
              <a:t>2 ½ years after </a:t>
            </a:r>
            <a:r>
              <a:rPr lang="en-US" dirty="0" smtClean="0">
                <a:solidFill>
                  <a:srgbClr val="FF0000"/>
                </a:solidFill>
              </a:rPr>
              <a:t>it starts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032" name="Picture 8" descr="Image result for woodrow wilson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01" y="4632693"/>
            <a:ext cx="3181535" cy="21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w1 news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4469293" cy="17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" y="447685"/>
            <a:ext cx="6090138" cy="5943600"/>
          </a:xfrm>
        </p:spPr>
        <p:txBody>
          <a:bodyPr/>
          <a:lstStyle/>
          <a:p>
            <a:r>
              <a:rPr lang="en-US" sz="3400" dirty="0"/>
              <a:t>Wilson wants to “make the world safe for democracy” </a:t>
            </a:r>
          </a:p>
          <a:p>
            <a:pPr lvl="1"/>
            <a:r>
              <a:rPr lang="en-US" sz="3400" b="1" u="sng" dirty="0"/>
              <a:t>14 Points</a:t>
            </a:r>
            <a:r>
              <a:rPr lang="en-US" sz="3400" dirty="0"/>
              <a:t>: (1918)</a:t>
            </a:r>
          </a:p>
          <a:p>
            <a:pPr lvl="2"/>
            <a:r>
              <a:rPr lang="en-US" sz="3400" dirty="0"/>
              <a:t>End secret treaties</a:t>
            </a:r>
          </a:p>
          <a:p>
            <a:pPr lvl="2"/>
            <a:r>
              <a:rPr lang="en-US" sz="3400" dirty="0"/>
              <a:t>Freedom of the seas</a:t>
            </a:r>
          </a:p>
          <a:p>
            <a:pPr lvl="2"/>
            <a:r>
              <a:rPr lang="en-US" sz="3400" dirty="0"/>
              <a:t>Allow people to choose their own countries: </a:t>
            </a:r>
            <a:r>
              <a:rPr lang="en-US" sz="3400" b="1" u="sng" dirty="0"/>
              <a:t>self-determination</a:t>
            </a:r>
          </a:p>
          <a:p>
            <a:pPr lvl="2"/>
            <a:r>
              <a:rPr lang="en-US" sz="3400" b="1" u="sng" dirty="0"/>
              <a:t>League of Nations </a:t>
            </a:r>
          </a:p>
          <a:p>
            <a:endParaRPr lang="en-US" dirty="0"/>
          </a:p>
        </p:txBody>
      </p:sp>
      <p:pic>
        <p:nvPicPr>
          <p:cNvPr id="2050" name="Picture 2" descr="Image result for league of 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23" y="424239"/>
            <a:ext cx="3200400" cy="31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2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firstworldwar.com/photos/graphics/cnp_relny_ra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93638"/>
            <a:ext cx="6343650" cy="27643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Raising an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525963"/>
          </a:xfrm>
        </p:spPr>
        <p:txBody>
          <a:bodyPr/>
          <a:lstStyle/>
          <a:p>
            <a:r>
              <a:rPr lang="en-US" b="1" u="sng" dirty="0" smtClean="0"/>
              <a:t>Selective Service Act</a:t>
            </a:r>
            <a:r>
              <a:rPr lang="en-US" dirty="0" smtClean="0"/>
              <a:t>: men must register with </a:t>
            </a:r>
            <a:r>
              <a:rPr lang="en-US" dirty="0" err="1" smtClean="0"/>
              <a:t>gov</a:t>
            </a:r>
            <a:r>
              <a:rPr lang="en-US" dirty="0" smtClean="0"/>
              <a:t> in order to be chosen for the </a:t>
            </a:r>
            <a:r>
              <a:rPr lang="en-US" b="1" u="sng" dirty="0" smtClean="0"/>
              <a:t>draft</a:t>
            </a:r>
            <a:r>
              <a:rPr lang="en-US" dirty="0" smtClean="0"/>
              <a:t> / </a:t>
            </a:r>
            <a:r>
              <a:rPr lang="en-US" b="1" u="sng" dirty="0" smtClean="0"/>
              <a:t>conscription</a:t>
            </a:r>
            <a:r>
              <a:rPr lang="en-US" dirty="0" smtClean="0"/>
              <a:t> (required military service)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300,000 men </a:t>
            </a:r>
            <a:r>
              <a:rPr lang="en-US" b="1" u="sng" dirty="0" smtClean="0">
                <a:solidFill>
                  <a:srgbClr val="FF0000"/>
                </a:solidFill>
              </a:rPr>
              <a:t>enlist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/ 2 million were drafted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13,000 </a:t>
            </a:r>
            <a:r>
              <a:rPr lang="en-US" dirty="0" smtClean="0"/>
              <a:t>Women </a:t>
            </a:r>
            <a:r>
              <a:rPr lang="en-US" b="1" u="sng" dirty="0" smtClean="0"/>
              <a:t>enlist </a:t>
            </a:r>
            <a:r>
              <a:rPr lang="en-US" dirty="0" smtClean="0"/>
              <a:t>(</a:t>
            </a:r>
            <a:r>
              <a:rPr lang="en-US" dirty="0" smtClean="0"/>
              <a:t>join </a:t>
            </a:r>
            <a:r>
              <a:rPr lang="en-US" dirty="0" smtClean="0"/>
              <a:t>willingly)  – nurses</a:t>
            </a:r>
            <a:r>
              <a:rPr lang="en-US" dirty="0"/>
              <a:t> </a:t>
            </a:r>
            <a:r>
              <a:rPr lang="en-US" dirty="0" smtClean="0"/>
              <a:t>&amp; secretaries</a:t>
            </a:r>
          </a:p>
        </p:txBody>
      </p:sp>
      <p:sp>
        <p:nvSpPr>
          <p:cNvPr id="3074" name="AutoShape 2" descr="data:image/jpeg;base64,/9j/4AAQSkZJRgABAQAAAQABAAD/2wCEAAkGBxQTEhQUExQWFhUWGBobGRgXGSAfHBwYHhwcGiAYGx4cHiggHhwlJCAdIjEiJSkrLi4uHCIzODMsNygvLisBCgoKBQUFDgUFDisZExkrKysrKysrKysrKysrKysrKysrKysrKysrKysrKysrKysrKysrKysrKysrKysrKysrK//AABEIAK0BIwMBIgACEQEDEQH/xAAcAAACAgMBAQAAAAAAAAAAAAAFBgMEAQIHAAj/xABLEAACAgAEAwUFBAYIAwUJAAABAgMRAAQSIQUxQQYTIlFhMnGBkaEHQlKxFCNywdHwFTNigpKisuEkQ9IWU3Pi8RclNDVUY5Ozwv/EABQBAQAAAAAAAAAAAAAAAAAAAAD/xAAUEQEAAAAAAAAAAAAAAAAAAAAA/9oADAMBAAIRAxEAPwDqe5LbmtR/Pyxto9/zxiP737Tfmcbk4DXT64xp9+Ng2MYDBT3/ADxkL6n5nGcZGA10ep+ZxjR6n/Ef442xjAYZfU/M/wAcRzNpVmN0oJqz03rGZ5lRS7sFQCyzEBR7yeWFzMdschKssa5gM1FQoV7cnoh0098vCTgLD9poVXxF9Z5RqSzEfA0PjinPxmZgSzdwg3FOS595Joe4DCJne1ypYysQFn2nG59y8/mcQZPvp4Z++Ld4+nu3bYKvM0LFA+mAIZ3t7KliOaV/Ilztib/tJnJcr3sWakWUv7AYGkG29r153gTkOy33mUtS6iX8Io8iB1vnhlg4GyilCtEKtiQqnqQPTpeAocP4nxA0Xzsx2ukCHnsAW0cycH0zmdAa53DKB+rFMXY9LI5D4Y3SaNiAptZV1r3fsELQHj9fTFafMyaI2FR2D3irudWxHjO9DfAEu/ztc5LFfeX8rrBPLyTlVJZrPmcLMcrWfEenXGc+JZECrNIg+9pO5Hl6YA5xDjPcf1s2jyBO59w5nAhu2MrbQRSSG61MdIB9RRP0xUXK5aAFnKBjZOtrY+4czijnO1MYFRgkdS3gH13OALR53iDtbZkRjnpVFI+OoE4K5rjLpu0wUeZ0/PcY5rne2D3SuOfKIc1953v3YEZniDyGwm5FWxLGj78B0rNdtyl6HeQ7eyqgb8jZHL1wHzXb/MUblWPbYKFdvyr6YSWhkfcsdgBV3VAD6mzXriXLcMB22Pn/ADywBqP7Q8+OWYZz5tHCBf8AdiB+uPDtvxRjYzWkeXcwbfOI7Ypf0eVUkbnFuDKjz29NvhgLcXa7iXXON/8Ahy4/OHBbhfaTNsLl4jopj4e6gDFQL1WYq0j3dMCIMjqNAWTyxrmeHq6S6T+tC6K0kkC/FVcgOd4BqXtJmnI7mdXVRrIeJF1pfMMq0FrqBhfznbfP62aKY6CSVXuoiFUGrvu7Px54rZ/Pd8gy8UzvIpADrQLCgLBUCxzJB2rFDiHDHhK2QzN7TBgVuq38j02wFv8A9oHE7JEqhRzuKOjXMXpBOIT9o3EQCTmFA6EwxfXwcsV8hwhZXRZJO5RiBqsMxO9VZob0L3x0fhPZjKwlX0gkjUJH/WPdVttpU/sgYBV4Z2j41P4kdVQnZ5IY1U/skpbf3QcPHB2zYVWnzOvUaLCKNF2/Cukt8Sd/LFmIHwOBTA0XbeySa5/u8sRTLWsAF3BtSOVbE7euAtnMyFTpY0ObUvL3acAe13GsxDlpJcvLbRNHq1Row7tvCdtIogspv0ODYmN3KQA41AJvy5DEMuW71SlL3bqyNt1fkSORo1tgLvZKdsxkstNJReSJWYjYaiN9gKHux7EvYKNl4fllYAMqaSByBBIIGPYC0vX9pv8AUcbDGqjc/tP/AKjjesBisZrGRgPxTtJl4QwaQFlsFQRYPqTsMAXx7HOuEdqJcxK6xux0kaiaAomvDfuPTDhrl1LT2tgEEC+e5wF3P56OFC8sixoObMaHu36+mEDj/wBqkSWuUjMrfjkBVPLZfab46Rh+4lkI542ilUMjiiD+Y8iOYOOO5LssEYkgDS2xbxGhY5cr9TgAPFOJ5vOnXM7OB4heyKLrwqPCPfz9Tg12Y4OYmeQ6m09a8Fbb2efwwayfDkTSK1HxKhbrpBcgdNq6DF/hvFLWwoZXgjlUkWPExAUjzrfAU8hwGMbqAC1mlGptz1J5ULwQnyUIJVnKkdF8TEHlqPIYlg1E+I2CwoAUNLputDY8rs+eKWdAta5aANvKyBWAvwZgtobTVMVYSUWAGy0B4RfPrikiEyKrsX3Flq335VyA9MXXY6mAAH/EBT7iLsYo5UH9IAJupefpZ2wE2QKBYEHV2CgcqDDYdBWNMzmD3amquVlI8qB3226YmycBVYiRpVZpXOralLEgi/PFDiHEoERQ7av1jN4TQ3sAEn914DXOTSgExKrHrfP3jz92FXivGsyp0P3qnyA0Aj3jf64bsvxXLeMEIKIF99z291YxxaKGaFXSyALG4YG9tiOY9cBzuNpSfCAlncjn8zZxIvDSx8bEn33/ABwxjIXZA2RSSB5efrixlMupZVJoEgX5XgAeU4UPKt/KvLFtMlTbAVVA18+fXBPLQM/sDUAxFry2Nc/hjM3D8xqCrCTZG5ZVFnpZN/TAVf6P0hGYWGsg3e2J4UXYAA/vxbj4JmptKO8EIj8O2qQkMQeZ0gHp13xe4Flcuxcx62CuyXIb8SHSSKoCz0wAZqHu2v58sTvli8ziNGCCqJBA5C6v1wf42/d5eVlpSqEgjzUWCK3vF3sdwczZVJcw5ZnAbSrkgA70WO5bz8vXngFZ8u0ZUhvFvuATp9a64q5Zc0Gk7hHlLirI23JLeFb58ueOmjI5OE2wiB/ttqPyJONZu0MKeGMO/kEWh8zX0GA5vwrsFxAsHUplaFA6tLBeVBUs/MjB+D7OIx481m5ZCOenwj5sWP5YM5jiGfm2hg7oebVfzal+mKL9h5swf+Kn26qLc15C6RfeAcBTHFeD5A2ArsOq/rn/AMRtVPxGD/CZWkjSQw93TWNR6dLB68jjOS4Dw/J1Sx6x96Q63+ANkfAYy2YV2k0mQhrMYGw1dbHkPy6YC3OvthmJN2NPK+uNHl9ncRq4K2Oo6nzB9cehVyUNCMFdN+fmSDv0xCIEUVuzA/3aH8cBErqBaqS6t7XQqOXuvFySP2jIfFerw+fT+GNZ4m8YYiNWXVXTEmRU6QVQjYWX6k9fPAFeFCoxpGxZz83Yn6nHsZ4ahEYGxotvX9o49gNVHP8Aaf8A1tinxLi0MCkyOB6df9vji4nI/tyf/sbCh287MrP3ci7HxKwHJtQsE9LBFWfPAL/Gu38kvggFbkWAedXRPM+4VhQGTaZmLk2w3pTu3U0MN2W4UiAnlQ1bbnalYeV4u8Iybn2RSiWrI30k3d86wEHZrgwSTWBXKj5it9umHlmABJoAcyeVeZwJ4dkmTmbId79xPhr6Y27U51Y8u4cHS6lS1WBe2/P5VgLskkr6TBMoXrYDD4HCiuWldWJ8JKNZ/tLMDY9Cu2K3ZjtCqkQQpSMzHUY6Fn3Ec/dg49aDbC6Iq/xP/tgIlyCCRdRs/pEjAeTNGSw+V/PFV5V7pAqhVMAb1HjAAwR7tmdWRCalkYk7fcKDn5msUczw2eOOIxsNSokWmtV0SSbo18sBdghHhNcjET8ENn3YEcTzUSaA0iroUWoBJ53vXw+eKI4TnZFJeQj0Ow9djf5Y8ezsUWsSvZYeEadVnblfOztyGAkzPauEu3dq8hL6+RoGqrYE4p5fiedeN60qC2wUcgTvdKTfx+WC3C+60wgQ13olX9a/szIaEZRNt6Y/DEXCeJTSxLCWWIurKTEK0mmspd1uNjgKUfZzMuC80jhas2dIA87clgPlixFwfLxOmqVdbLrpbdih2vU1gA+mLnDsx3hgZ1BOYyuiUMS1qmocietm/higJCYcnuD+rkG/PSpQD4DAHayu9O2/X1r3Ylk4YjQ1E1AAA7fz/JwuCWr9+Gvhbf8ADt7xgEftflJMtErxylUY6JKUE03s18RXxwb49wWN8nKlaSsZcNvdoNVn02xZ7RV+jklQw7yMENyANgE+l1i9JHrgnUEWYJBvv908x5YAP2ECjJQ6SNPiojb7x6Yh7RZkR5iHvGdEkOlJAaGsHxKevIjG/YY6cjANOnZtv77dOeCfGeENmG4fIi6hBmC72QBo2B2PM2BgEThnF5Z+IR5d2cK+Z0Mo8P6pNWkEgarrc774PdhFEf6bELIjzciqfTBAdiJjxVs+ZIxF33eKm5cgLo32AHnzOL0PBVy8s7of/iJGlIqgp5Vz387wBHLwh2Aq9m2PI2p54W+wfZaeSCN8xmGCMiFUVixrTW9+FfcLwzcNlAez5Nv05YHZ/KTS91HkpRBl0PiOooN9yAK1H8t8AdThmSg9ooD/AG3/AHX+7G7do8um0Yv9kBR9aJ+WK3C+x8cYJkcyHmT7I8+m/wBcW24pksvaqVvyjXUfiQP34CI8UzUv9TCF/tNv/qofTFd+CZyU/rs1pB+6ov6LpX88en7YWdMMEkjdB/soP543hTiE27lYB0A2Neu7H8sBJk+yWXi8TlnI5lm0j/LX54sGWIMggZFA2JUbC978ieeNB2c1byyu/wDPmxOLCZPLZcEnSvmWayfcD+4YCvBFYoamIbavZK+/54vrlSdXJQ3NRv8AXArN9q4x4YULnpewPuA8R+mIKz0/M9yh/un5Xr+eAMzyww+2wDVsCbb4DAnN9o+kUZY9NW5PuVd/rixlOzkMQ1OS55lnND+feTiebicESnSV2HKMXy9231wBLgBJgQyipDq1Dlvqbp0xjG/A5RJCrjkxYi+dFjzx7Ac07U8VzsebnEWZZIw50rpQgbCx4lPM2fjix2U4lm8w8i5iXUqqpXwqN9W+6gHlin2xT/i5fCWHeHaiegFn5Yn7Ej9bPz9hB6e02AZ4OHovID7438mN4j4Wf1S11r8ziwZefXYn61inwZj3Ue21/wCXej+WAugb/wB7G/Eo9UMi7bqbvyxHFe11erpixmlBVg2wOx9x2wC3k8kA4BJG9ADbfTqrb03xmHieXSgmnfuvZHSZyqm/IkE4OmBaPIkgfAgVt61hdiycSL7AACRiz0UOa+XPAav2gY/1cZJK5mr/ABwtpUH0bcj0xCM7mJGIBKBo8voI5h21a/hy+WAy9rEGadF06AzhG6eIm79d8EpOJPXh8JCqoI5jTe4vqbwDrlMoqKKA9ff1OFztSB38A/Y/1jCdxXLTTsf+NnUWCEU8j71o+vxwQ4SogVP0iSSRlYHvJpAvhDWB4zdfHAX8pliJYNq/47M36Hxm8Qdn4/10anmGYH/C1nFvg3F4s1OkWWaNpFaWYlmtRZ06rAokauQ54F5rtZJlHfLyRwmSNtOoGgbHPYEm7G+3PAFOD5OjkdiQsMgY1929if564jy/CHOXycYAUqkhpiB4SUoYCv22mYeChS6fDE7eHyJIUdcVJM7m5THtI9igvhUbbAbk6ed/AYAh2s4PmYoDLEwGhvHRG6nbqOh/M4PdjuInM5EyaNJMhWgb9mhfLCueI5qWAhspNJGwILAodQF71VjcH5YGdnc3nJYwuXbu49R8KDrYtthY9cB0nLzQlGWeMtGWX2lsEg0DXlq6+YxPDMkO7MgsHbUB1HPHOc9wWUElpJCNVBS3Kzz3Pmb5Y2/7MIBbPz82AwDfxPtTlVJZ5vE33YwXrpuw26YFH7RUFJGkjHcbKNyeXM39ML8PCcu1Kroz+IgF+db1132xpkpB3pGi0RqLhgo26gEA1+WAvDtnNtSPqFamZjzHtWAAKJ5DpjydvZySEgRWBrq3518sBuJZtmkeJNKlSK1WSylQ4Io0fa88T5LMSmca44yZWRQI10WxIQVdgX9ScAQzXaLPyVXhvyAH53gj2eznEW7yESazKtAEISCtm1sUNr+Q8sLw7V3pK5ccvvOfd0XbE+T7YZiORJEhjtWBqmNjqOY5ixgHThPYPMyV+nZ7Mso3WKOTl6Ma0/4R8cM8S5KEd2NLFdt9UjfFje/vwmvLneIsO8lXKwjmr+BZFO4ZVvW+3VmCm8OGS4Pk8qi63Uk8mlceI/2Vuj8AcBl+1ECHSkbn0RP3LeK83G85Jtl8qVH4pBX+oj8jgj/T0C7KSf2F2+tDEbcdc/1cDt77/cP34ChDwXOy75jMAD8Kk17qXSPzwQi7NQjdyz+dnSv0/jiJJc7J91Yx8B+ZJxsvAXejNMWPpZ3952+mAnPE8rACEKbdIgD9Rtz9cCTxvM5kkZWPQn4zR/zHwj3CzgsOH5XLjxBRz9s6jzvZeu/kMV8z2kjUbLQ6FyFHwH++AjynAH5zTamPOrPwJb+GLv8ARMKjdR/eP7thhG4l9odEqCzEbfq/AL95G/vF+/C7N20mPsqgv8Wpj+YGA7dwtV7saPZtq07LWo8q2rHsD+wWYaXh+WketTJZrYWWPS8ewCD2rdhnJgrV+sNmzy28sWOxcp1SjeqSveSxOKvbCFxPmZGjO0tx+MDvE2DN6UwIr0xjsXxlS5hdFjdfHeq9fXS1Dahy6VeAdXFA+44qcGP6iK69lP8ATjbMUQd7BF7E1uCevT/bFPhKjuYfCTcQI28gNt+uAIxyDWBfXF6dAysCRVdTz9MK/aDtPFk4y7BGkBWoe8RZGDUNQU+LSPQHkem+Bub7fxtkhL3SpNIWEMUo7xXKtoZrTcKDYtgu42vAGuIJc8LWF7tWNEgaiy6R8OuF3tX3pyriOSPZV1oo1Myg76TyFc+W9YUuEcUWafMzPNFl5JNfd2hESE6epBVRtVX1JxnJ8bmSVlzOYAXSNINVrbSQaVbIF8+QrfAHOF9kcxLltK5UKGOoNK9SE1zOhSAPS8UM7kc3FIwaZRLBpVoUphZQFelEkGzY2wy5bMmCGN586dMcOXVlZxoLytIe8/ET4dgAQQrE+YVeynauOPPT62VMvOWIkYVpcbh26jWARXQsvKjgIS+bIbvcvPKIydZjzBjUCr5IgsDneKmU7T5NL/8AdyEnfUzhj82W+eLvbPtn+k6oMu2iAe27WDIfIAC9PoefWhzVO4g0bTOHo0phJUt0GoNYvlsG3PlvgOgZHtXkJURGy88UoYk92VClRuQCpBBIHkDhg4jwxZZFmgi0lkUsMwx1c9hS3Rrn8McgyWYkys4Yx1LEfYlVhR9RYINH5HHaMhnlzWXSQyNl+/jRrR1DobNhS4PkelkHpgEvPcRmjnkhRI3MTAEqDZagWFtsSLqjuSOmGqDhRk0SR5m0Y1aoPEK95og7V52Djm68Iznf5hRMf1MjGWYSEqW3YyUmp3J9ohVZlvxVvh/7NZRocllWjR2kZe8ZXZiAzrrLBdVC7BwF3MdnXSNimYmYqlhFVCSaOwvSPqMInCePwZeaVpu9RhGyApERIrHzV3AGk3thw4n2jMSjvlAcgUiWZDt91dW+EdQuazMjyIyRZl4x3hRLjVXVHZid0elshbDGxuN8BNlO1LqwjzUZEn3jqA5gG31e8G732xaz+Qy+YAkVV1Xu6NGQeWzBGYat+exwY7X9mJspl5I6GZicKRO6gyoIzSxeEE0qBADyNvuB4cIHH8gIXEYdWZbVjG2qMkBHDq1C9SuLFbFevPANPZvIomdiRTZ0sW36CvL54cuK8Qjyc7zIuUYSkHVNIiaHAAJrSZSCN6QcwT1xyLgQm70HLKTIou1UsQpIXUR5WV6bWPgZz6yZyIGXU+aEuzkaI0y/d2QSBRYuRQFkaTdXgK3aXtI2ZzkmYaNQzBVpHJUqg0hhqQE3V9Pdi12b4g8+dysaxDV30bDf8B16iKFhQpYixdeeBWb4BmY070wN3QHtoQ66QSCxKkkC7skDTyNEYf8A7J+z26Z4q1BJgjal0sxuMpoDMw0AOdR033gFbWQVV47l62Y7+SEfnjD9oof/ALh/uj95wq1Ve4fXfGCOeAepe1Tkfo0SSFy2lQNLMDd0nPmPl6YGDs9mkk1SROl+JpZXBKqOruCxWh1OIMjxuTLTyFAp8RFkWVXUNQU8hq25g+yMMMfb2Sxpy5IBG5krnyJIi2+eAP8AZ1mfL60ljl0sUBDN7QANaigvYjfFXjPa7OQytCsl6a3XU25ANUT61i92LziTRStDH3YkzDEigACY49RoeyCbNX1ODHBY4Ml3+czTRxl5CscjWWK6R4Y1FuW2NhRdfHAAF7T8ZVA5glKHkTl7v1I06gPXbHsv20zswshaP3VGk0Nt6IJ3vyw4L25RgJY8vmGgsXmGXQlXRYDeRgDz8O3Wsc24rxVv0rMTQX3bSM2iYcjdmxsVN3t4TvR3vAacc4/mV2D6NQv2fFd0VJJPob574Wc1Mxa3LMw6sSTY9TvgzxTikMwuSKRZKtWikUqSRtq1L7N0dt+l4CzobIJGA9OzM1yMQSF3O9ijXL3AYwWG1En0r+OJHQuxoAFq2A8hy/nzxYTIg34tPhsX1NC1FfPAd6+zX/5Xk6/7ofmfXGMZ+zxCnDcorjSwiFqwog77EEbYxgORfavNJLm54yRogDsNIFqHO+sjer5X549w7OCJ5swTGkqmMJE5ID/q9BGoA1tb+W2K32j5gRcQz8YG87x6mJ20DR4NNb7rzB9OmAvbDh7ZWYQM2rQoa/MEUDzPQEYA/wBo5JBmRmnedMrmIlePu5KOlotIj2bbxqTXUb4F8O4j3/EINeZaJHeFdakhUCqoKDUdgSK8jqs2MU+0xRYsnEjtI4gV5GLagC4GmFfJIwDQG3jwGjIJ5UCff/64CfM5psxOzySFnkcAyPQ22RS2nYACuWwAxtncqwl7ppVIBCd5q1Iq6jZv8IJZqHn64r52LQxXbEZOwHy8qwBbirLJNM+W70QBAyiWQlgiKqaSb38Q0qPIqMEO0XBSuVyky25KlGYFaYgkqqKo1Np8VseYo+dY4RlIo8ukmZbQmZkC3pYkRIrsD4PF42rl0o4BZPPywyRNdtDIHVWJZNYIYmgapq3K8wefXAN/B44f6MUZ7wQSNIYJQCZQ8ew0C/ENyuk7V5c8JeWAalYhS1CyNgbA59BzsnbbGjSlmLOdTG9z6mzXQbm6G2NMAZ49lcsslZYynZRodkdg1AsS8XgK1QABu7xWyHEO5mjmjCao7oEGr0FbNk77k35i8QQSUy1R35Hlvt+d4Ppk8kkaNK2YScI+qJV1iRtws0bmhQHtKxG6mrGzAI45xaTNzCSQBpCFW1FFvJTZN0TpHoBh67Pdj4E8UyLLKQNS1+rXpQH3jtuW6jYDCTwAF81EQosFnI6WqswJ9LrBrN5ueNZXjd+7YRqSxpgDr3QdQT94b+Q8LEBnjEBjMr5ZkgSO4JUjN6wGIEjKdiG6Cyy6dyx1EDuGaVGl5pFWvC1mlPk1b6PduOdHkaWXzJR1cV4eV8q5V/P8MR8RcOwMa6FbUQuoHTV3f4RzO/Tl5ALWU4g4dmf2mChifzH8cFP0sG/TY/LASaVS4IIcKKsciR0+n5YkyY0lr3O137t/hgOtZTiAz2SSMs3erFKmsMbWaFRLDLV14lUAnkTqGOe8daHSuXyzho3IllJUrpzNMvJidKFboLd36Vgx9nkYPEI11Ff1Uu1XrAQ+C72I9q9/Z5bkhbzUqZiOGMDu5I2oytvYkbrpUEKlAgWx8T+lhtwF2gYujUWBUsCwYoaOnYgAHYm7J25VglneMKiajutbAHdqHIfx6YqcRZS0mhSI9TkDyjs0STudqB9fdihwaJTmIO92VnHP8I8Ve41VeuA7FwzJOsEKlgjaI1mC+zINIV139ltyok50ADYqkjivZ3NcP15jJZiSOIyFdBJAoIp8Wq45ebLuPu+eHLL50SXR2Q6SQLGrqB5kY592r7QZhpngE7HL6ye5NaBRvcjxFfDqrpv54AXmOzs36N+kCJmiUBQ8ekrqBohheqgK3ocxjbL9ml7uORpklWZDp/RyXMcu2lZhp8K77keWGLswyHLhHm7q82CwkakcVEQoU82sNsOlc6xc7S9oNT0CAkYCIoWupN1/aN/L0wA/h/YbvsxMrTrbIzQmOyDICraWDKNtIYUOteWIuI5N4stLSrGYZY0cLY7x39gitnTa6NaWBArkDvZPNlc5CTe0qr8HAB/1kfDDjxnLxvmMyjBSe4WZV66oyj6qBu7HMV78AndhIzDl2SYNGWnKVQvcIBdkCj53g/xDhi52aPKF27pIhM71f6tmKoiONrbcgjkFPPCn2xkfiOYhjCgSOyISo210QzfEEGjyC9avHXcjw9YhQJZqUFjzYLdfDc/PADP+zWlFSKZgqsh/WKGal6Arprej8DsbxvxfgMU2qV/BNpIaRFB1EC7K14jyIqj0vBmVyBsLPQfzyxC8TXqZhQDbAbbg4DhnDOzTZmaRELllDMQU8expQwsAWK67euB0eTJcIR4iQvKiCdqo1uMdQnm1Ox30qCG0tpbSBezWOVk6evTluo5TLmTMmQ6mi1Eo8gvULJBN88BFmuDe1FFqcx3bsAmw5iied7bc8WuGZOZSHy8ZZxQMlDbl4VLbDBThmTidifFqIqyTuvVq5X09NsNMUelQFAAAoDy9/p64A72bDtloWlGmQr4122bqNtuePYm4OlwpzHPYnludsewHN+0XDhJxyCwCAjSknn+qlzAA+JdD/dwj/axKTxBhWyxRLfvDPv678vTHWuIwZUTSyyiMSKZNTGtYUMzVd2Nhyxwji/FnzMkkjtp7xlbRWwCgqg96qWHmbPwAUBjeIfz9cYI1EAdSFF+ZNfAb4K5zgjiXOLFTR5Rn1sWUeBXKAgE2xJH3QcAJdrONiRte46i628r6Y8pF7iwDuAenvogY1vAHu0/G48wmXjjR1WJSGL6bYkKAaUkbU3lz5DAbN5hpH1MbNAX6KNI+gxEMbzHxHbARXjwOMY3jO+AnhjsilvcCvPfli/x/OFpEWx+piWOgK3F3yo3uQb3Nb3im82lAoHiJB1V0vpQsj/fFWRiSSTZJ3Pn64Bg7FxeKaQkgLHoGmtWqQ7abB/AenI/HECZlope8ZRqDHUhqudFeRr30aO+/LBns/mFjyffUylSwLIEQHRyBOklgdQs7HUFBJsYoQcMTNGeVZBEqRPMUfYkhhcaMdiaN71zoXTEAKzLRySKI7RWJ2IvSOigLZY89hdWBZNnFng0ej9Z3SyUfCTJS7EEELpthte9g3uMaSsqAd21UbBDEHUNwb5gjYg+7EeZ420jOWUBXJNAttfq5LG+e55nahQAWlj1SaimjwghQbXdibBGxFaaryrpj0C2tjkST8zzxBw9z4jd7H6jmPfz95OLmWgXQLOjw9Pd5EFfjzwGIeJNBIssZ8SHYnoaK7+8Ej44H5CXu7OknbSPWqoeVbH5Y1zkiA6V1dLZiD9BsAOfUn0wcmz0D5bKDutEmWR1ka9pDq1Iarc2XY+RNWb2CjnZxYViBfik50AOSbbnp78MnYbINP32YjjZXD90jX4IkZNTNbVqkGwBH4txhELtI+27O3L+fLDtk0XKwRpI0yFlWXXBJz1cmYFF8I2BGpl2vzOAe4ngjURxsjrCGL6XDaSo1eKifEbJ35744vn8wWJY7M+5o8rvbDbne0EaRupg8cigXpUR3yMgCMFRybbYHf6jOAcFTMxZ1rPfQQpLCo6hGJkFD2jpAAHm2AI8An0trZQEGphqVgQ2g6W3UDnW+wF88aZudfCpYCQbFTfiWw1WQAxGxIF1eI+FuskTRnSbU3uCKPnpH1o88awcSb+pnQgq1FHJLqw2IICKEI3wDL2YTVmsv/akjH+YH/qw39tOzmYmzC5jKyKjLl3TccyA5CgmwoIaiaN8sLPY3Kq+agkViFiYyMGIutLIBY2Jtl2rHVc1mAsbtewR2urAAUm8Agz8YXJxcMYoGBd5GAXemuLXdUGAlJs7kCvc75TOiZXoaQBzblVc75VjmvHOIRsIsqu5aDVGXBoRpGXDjU9qCB7WnxGgLskKHG5JooliaYmKWJZO7SRtBD6vCQCB4eq7jfAdQ/wC0a6qim1Wt94d4xGDp8Nsus9AFNHne2CWX41UVtKJiVa2jjY+Gr2C2tqDZ38PUXhF+zPs+mcy08rbSqWhVzZvwaqIutK6h0vc78sGfsk4ZIju00od1CaVB1EC2UkvVlTVaeXXASZKcZUtIGN+IlZAKYFTpJ8IZTpAPlYr1xR4aGkWJgugMCRtVoDQI9MLhyPhnWiZSWKU1KEDkAaRS6q9Oow+8NyyxxxpQtECk/DfSffgPQQ0fJa8/TnixNnol9p6HuYD4mqwPnk/WEBTagbnYbjyHUYujNgKN735g3v8AlgGzgdNAhUgqbogggjUaII2OPY24Q2qJTyvUf8xx7AI/G+DvLLmAf6uR5F9qjpJKnkL88JPa7sDHBk5ZoA+uKmKglgUsBue4oHVf9nF3thmz+nZldbALK2yy6eYB5beeFjO56VkdO+mZGBBTvGIK9QTyIOAi4RwIJxfK5YsJF7yB7IoFWjSeqs9DXPpgx2f4WHy3HZCF0/rVQ9Q0ZklJHkACv8jCrDC4lWQI7aeu5ql0DfoAKHpWMZLNPHBLGBWvVd7E6gF+PLAZg4yUysmW0alkYG7qiCpFgC2NjqQN+RwIOPY8BvgN4tji/wAR4c0ccctHRLektQLAAHUBz0+u4wMwU/pJDEqyq8rrtbNa6QfCATbVW1em2AGAbeuPIvyvn6+WJM3IGdmVAgJ9heQ92C0WVy6qvepKxo2FkULqArUKSxvvVnpzwAkLsWA5H+TifI5CbMMRDFJIbFiNC1E8r0ja/X1xsugM4Gyb1Z5AjYEnnz9+OgfZrnP0XLHVG1yt3hNfdoBbPlQLX01YCnw5Mv8A0bOI/C65YiZKJYz925Z6vwrSqNXLUG5EbrfDZNUIAsFRzBIIIvlR54aeOZrKK2Ykyx7gTq6CZQwVpVCsSEuljINEld9ZPhvSVHKwNl2ZJhoJugTz0u0Z3uh4gaJ8sAMzhINarofK+nv2v44sZiIFRaspCDSGFEjSCprqCKI9D64jzsNzBGKiyAdB1aQT8LNb9OY5Ysal1Nqbazz5+4BSdugA6VgM5HvBC0wid40YIXA8AZqpSQNjv8yPPG09uWSiNI5XsD1LV8gPXpvhty/GynCGgNIUCxFVTZ2kkjlWQsG3PdCQkcyWH4dlHhrAArsdzuOu/P1Hlf8AtgBejmPLF0NrpLqz/PxwQ7KcDGaziwMWVPGzlaBCKDVWCLJ0jl1xv2i7MS5fMSRRq8qIUAk7urLJrAoM3S9/TpywGvDI0VjoI7ymU6r0VsK26mr6emDnanPxN3DRiWo4URmkOpVZbtCdTMEI8x1ujRoHleHvBI8UygSAqSCQwAIsbqGW9+V2DYxezGbCrsxFigSUYeVadZGk+Sqp92AC5mQE+Hltz50N6vrXn1w+/ZTl4wTOTcoJCAEjSAN9Qum1BttQ+6efTncuYBO1Ac9iau+lgGvfvh37L8aXJRhHhfvAoJbXakM21j7tG+Qu9rbAEp+ync55Vh0JlpUdxYPgKlQ0Wx8Q8SlSd6Nb6ScLvGez7meQu5E2ss7EM4ZmJYFQB4tQIoDyHIcm2HtikiIZYowQyspk1IqkBg7WQd6DLSt96r6YT+0naklUhgctojSMzdWVUC2vkW5k3tdc7OAG5LjUuVzAYMLS0YCipF9Qponkdj0q+eCeY7ZZuZXjEsumVvEQ7KACAvKOqUbe8DcEk2rdxSr5nmOgB5fHrgzwruyuhbBI3bbUTvuoPQeQB357YDon2eTZXMREd0O8ggghLgaWKvH41sdNaOdXPxHpWK3bPgcTTx2HWNIqNON2J8I3ugoBvz1DGPs5hppgq6QEQN5a7NV96qBbf8XQ3ib7RYGlMEURCyeN2PXRsoB9LJO/4cAzdje6i4VL3O6r3+4Oos5UdR1s6fhjH2eZMpLLJ0EcSEf2gzP+W/xxX7OPkZOHNw7L5xBIY3Ri50yd61lpNLUSurlpJ2qj1xzxxxDI5gZeJ548ww1OqnUJDqYBxZKumkbMQK5GiMA15bswyyushbVl0OkHlIhPtep0gH3k4cIckpAZWBBFg1zHO8A+zHEc9KHTP7hQpTaPxXd6u7vxCvS9XLbDDEQoCqKAAAA5AeWAFcZ7PPLbwOiSsndnVq0lSbva6Yb71uDvyGOZv2ikijkyxosJSNYJ20sVYDbcEjY7Y6r2g4wctlpZhuyr4R5udl+pxwR3JNk2xNknmTzs+t4D6U+z+TVw3JsdyYUN+djHsR/Zyo/ovJf+BH+WMYDkXbm/0/NVy70/kMA31V129MMnawMeIZsDpK3Qk9N6AwMjyssx0r4ivrX+qq+PngBaRPuFJA35Gv34qzRknxEk+pJwWnybISrUD1AN/UeE/PFaWLfAB2yh1hhVDfdv59MUhGdR2O13XTDM/BJSuum0+dWPhQN/DEDcDkSqEgZvusNz7hzHxwAPJpbGxdA7HHs3HR2FA4I/0PKjC1dd+q19f449n8uVoSAgcwCK2/nrgA4G+DWRzar3gYWCTXzwGK0fPyNV5YsurItmuekcje1k8/UYCCVr1V/O2HDiGeJhk0jlGNwTRAq+vUX88LeXybBVlYeBuVEaqH3tN3XvG4vBfK6dCsXircadbB9jXiXSaH7sBXGdioLPHK6gll0AUdSoDzYcyo+HTbGuYmaSTvNJWyQgY2wUVRJI2POzXUmsS93Iq3E8BI+4rMXr+zenVXpz6DFOPMya1sbgG/ukeIDVRo7bA4DH9GyyM7oO8Ke0RQptzXiO+lRvviHISC1e7rcbfePOvd5+uD/C4X7qSNHiTUGAEjadTFBvuNJbkOeFNGoD+aPl7/44Brz1jKPIgW3mjhYaRurK703mQyqd73ojffAyWFEn/V6lQhHSxqAVhdMdyGVtS2fw8xzxPFJmEFxShUYrsQPu1Rpg242o7Y9PlpT+snkEmpgpLdAL2G4vpsPTY8iDR2I4nkIJ3EuuGVhpJNPqe+SsQFQAjdepoXtuy8TkEjCTLjMKGTQ0jBCH3BFIrKnT+sJJrwgUcciky4DbbrzWvI3QPKiORB6g4M5LMM0EcbNawEqo3FqWL770aJoeW1dcAy9o+EJmpYZe+ghkCaDGPv0TRIjOzam00AeajAIrYqgaJBqyNjvRo/l8MV4kQXqAqj6b0fpiPh0mpyrUedbxsefkYyw+JwAKCG5Co3IYgcuh+XTDLPEe6lZidTGMcyzdTfiN9PP8sW8hwNkrMlkeLMEhNJ8QMZKOr2o0knfw7H5YIwdn5Mwj9ymrSy3UqLTAEhWLsDyYmxeAFDL2uWjb8BJsbLbs2nbmPFvzJIPngB2nIObmrkGC/FUVCB6AgjHUIeyeYYxHu1DhWUl5FqywI2Qn6Xy25nHJuIIRNNbBisslsBWohyCwHS+deuAkyuSlm7zu1Ld1G0sh/DGvNj/DDBw8AqvMagNlIq/cBf0Pvw+/Zf2cEGW7ySmbNqjEDkISvgQ+pDFj7wOmESHLNCCjq1RFlLBkCkKxUlixXkQQVvb4jAdB7BQ6cu52FzN8giD87wudq+KrmJVeOQmONSNQUqieLxM8hrWdto+QO5wQzPF44OEx6ZNBmMqBkUahTtrIW+fTblqB6Xhd7AcE/TM0ZZDJJBBTHvWJ1SH2FNk8qLH3L54Bm+zzsr3SfpM63JKvgRheiNt/ED99tr8htzJx7jHD0hz9CNVjzEKlaUAB0JUoNtIU+E0RVkn1w84DdqYjUTILcOVBJpQrKSSw6+yKrfn5nAVuBy1NpawXQ7E3Wgi+V6Rv1c30Aww6cLnZmFRKSqovgYeFKLbrbE2SbqwD78NCrgOcfadxLxLADsoDN+0bofAb/wB7CCYwhBdbawQpsDTztuRIPlh7zGTWTN5p51DOk+nQdhWkaSAeZ0gEb+uAEnCzmJxLM6wxOwVSxGt6OnTGgtmO3Oq9+A7f9n7auG5M0BcKGgKA25ADkPTHsTdi4FTI5dFJKrGACwo0NhY6GumPYBE4pwWRs3PIKKvK96iarVpqr3G2B69jy5JbukHkASf3Yccy9SSWf+ZJt/fbERAPngAcHZvLIKZtXmL/AHCsSLHlo/6qJSfMIT87Uj64MlUHNVv1A+pOJoxXIV7sAp5vNOK8EoF7d3CBp5b+KwfftjbMwSujR6JJFqyGuNWPl4WJ9cNZY/i+mNJLNUxHwH7xgEyPKZ1goeVIlFDSjNyHQ+G/rgXxLs/3koR5lsnZStH1NE7+/wCuHyfKO1eMH9obfLFZ+GuDSqlfiLsD8gvL0wCfL2JhjBDzpTCmpVUg+YJagcJfFuBvHIY0VpFF6WVTuDvvV79CPTyx2OfgIcDXJfwJHwGsD6Ymi4JGBW1dAoI+gYi8BxePgWY7lmeNlVCLLKQVXe5KO5Vdwa5X5YduxvZ3IZqJ2HeS6GALFiovSDQArl5+uHzL5QJuN/eBy8r/AI4sIAD4VA9wA/LAKvF+x3DxEYz3eWOxLlwXAG//ADG5H3Y5125zkBzEK5SRmihgWJSboHU5NFt2u7ugOgusOvFfs2WWeSRJxGjNqCGLWVJrUAxkG12QK2BA6YpZv7KAVPd5smSvDrjCpfkxDMw94BrywCTm6lKssTguLXULZgKFgDp64t8K4icozrJCrK6jXFOCu3Q0w2671uMMnYdZxmmjZ3yvdFQYjEx7wBidAc7KLA35sGx0bNZON6aaON9PJpUU6fS2G2A4BxDOyrIVAaEDlGNQpb2rWS1eXpWMZOeRmBZmbZtNsSAwoXV898M32q8UMuaWJWVoYY17vSQVtgGYgrsei0Dtp6b2sImh1cL4fa26qRyF/wA7YAnlcs25YEL91iDRAO9HkaJo4v8ADE8EiE6V1KxNWb3X31z5Y04Pw7MZlWbLROQu9a1FWSoNMwuwp+R54O8XyMfD4Y5J1eT9Ir9XpCSRyKAXUtqIK+LYgHlyN3gAkSHUK59N636Ygny7RSEMGUnmQKJ57rrq7o+I7AYjfta5URx5eICxpDanNn02JJvl0uhWL+XzskmmSUATWY6C1pAJvwncHnd737sAx5d4TwmMRsolhcSlDSneRo2HJValbmOegYN/Z3PFonRGRirIx0sGO4Is0edg7Y5xxCF+6vSxiYuhaiafmU1bgHdWAsXfLbBfhHHVSJe7m/RplIibRGfEimxqAVrKksdlJ3qj0DsIm0At+AFv8IJ/dj567N5Tv8zlYWQOJZYzJfMreuT3eENZ8sdDznHMysMyvmss7GFwqojuxLIRRZYkVTv1NjqOmFDsTnhl83HLp1MI3UrqAsFau6PLAdxX3fLkPLlyAxzrthw3u800lDQx70dTqa7auWzat/UYOw9sU+/C4/YYNfzC/TAjtRxSOeTKvEXDKZVZWStSMFPMMRsVvALnafLyTxRiJmcwhiU180Zi2oDkxBsmztyAw69hXy+XyMEZljDsveSAsL1v4qPuGlfhgXkckFkLHLGWQrpjcxa0hJ/5j0rN5EaRvTDG8XAcwNA0eEgHUNR07feGkvfoATgHfL5qNzSOjE8grC/ld4i4xDqhbbdSrfI7/S8LD9nZ9N0j+agsDt+2qH9+Nv6aC5aeKfWmmN6clmawLC6asHaudb9MAV4GpMrctIQjlvdrZv6Vg7pwo9luOQu/9Yt6dPiBUkbNYB9242O/LDkhvlRH874Dlf2h8QlgzsgicqJYIu8FWCQWAKk8jQHLCnwvioiazGCb3cE6qv1vl5CsOP2pZQvnIQAAWhG/SldrJ9BY+eOfyoQSDzBrb054D6W7GzB8jlnFkPGrDaue/L449iv9ngrhmSB/+nj/ANIx7ACs4tyS1f8AWPy/bbEYQcjdnzw1NChNlEJPM6RZ9+2+NBlI/wDu0/wj+GAWkYDqB8cSo46HDB+hxn/lpX7Ixhcqn4E5jkKwAMnHmweOVT8Ixr+ip+EfM+nrgAS0emNTKB/6YYDk0/D9T/HGP0OP8P8Amb+OACDfcY2rBgZOP8P+Zv448cnH+H6t/HABGB6Y30+uDQyafh/zN/HGBlE8j8z/ABwAfTjQpg0MqnkfmcZGTTy+uADm6qzXle2AXabspBnlAlBV19iVdyPQqdmHoaPkRh0bJoeh+Ffwxn+j09fp/DAcWT7JpuuYgUX0Vz8SNsem+y2ZUOjMROR9zSyar5+IsRflY+Ix2c5BfNvp/DGP0FfNv8v/AE4DjHZzNtkZQs8bI7MqnUAESPkfEeZJCmxsK9qiRiX7aZGJyifdVZGO4sO+kCx5aV2PI7+WOnTdk4W5y5zfyzcwHy1UMDc59muQlrWMwx82ncnl5mzgOF9mJu7zMUugP3Ta9LEhbAtbrfZqPrWGCAtNJK7UGMjOdIoePxWB031Y6dB9l3Dl8SrOD/4xP5jFiH7PMmptTOCdj+sXlYP4MBzzInOKe5y7krNzjqN0NCiCJEK1QHPBXhWfGVlKZnLyZdzRLZZ5Ig3TU8MbiN/2lBvyOHrh3ZKGBxIkk+oAjxMlEEciBGL8/fWCuY4UjqUfxKQdmAPy22PqMAj8W7KtNIZ8tJCqOqlV0EKduYZAdm53pv8Acv8ABezLZdXhlgm8TAmVAHW1vdSoYkMCVF1zFgb46dw3gKQLoSSQr0VypAPMkUoIv34vjI+v09MBz/inZDQmqBmkK81cWxA/CQBZ9KvyvlhQ4zkAUcO8sZTURpHi1VQQ3R0k1e/XHcRw+/vD/D/5sUeLdmI8x/WGmHKRBTij0sla94NYDkfZzjgyNxJGLcD2mYl9JJDBSwA9og6a5AY6P2clnki15hQjMTpXSQQlCi19TuenMYIcH7I/oxfup3/WHW5dEYs1AWW0hunngqOGN+Nf8B/68AP0Yq8S4ZFOumZA4qt9jR6BhTD3XgyeHN+Nf8B/68e/oxr9tf8AAf8ArwCJL9nuW1a4mlhYEFaOoAjlQ8Levtc8H+EcOaIENJ3h3tqIuzZJBZt78jg0cg2/iX/Cfd+LGP0Q/iH+H/zYDmPbnOd7mzEWqLLRgsN6Z3pirEcgBpNHnvjnpUyzftNfw547fxv7PDmtR/StAdtbaYrJJ2Fkv90ADl0xQyX2SLG2s5otQOxiA/8A7wDV2ISshlRR2iUfLbyx7FjJQ9zGsQNhBQNVj2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TEhQUExQWFhUWGBobGRgXGSAfHBwYHhwcGiAYGx4cHiggHhwlJCAdIjEiJSkrLi4uHCIzODMsNygvLisBCgoKBQUFDgUFDisZExkrKysrKysrKysrKysrKysrKysrKysrKysrKysrKysrKysrKysrKysrKysrKysrKysrK//AABEIAK0BIwMBIgACEQEDEQH/xAAcAAACAgMBAQAAAAAAAAAAAAAFBgMEAQIHAAj/xABLEAACAgAEAwUFBAYIAwUJAAABAgMRAAQSIQUxQQYTIlFhMnGBkaEHQlKxFCNywdHwFTNigpKisuEkQ9IWU3Pi8RclNDVUY5Ozwv/EABQBAQAAAAAAAAAAAAAAAAAAAAD/xAAUEQEAAAAAAAAAAAAAAAAAAAAA/9oADAMBAAIRAxEAPwDqe5LbmtR/Pyxto9/zxiP737Tfmcbk4DXT64xp9+Ng2MYDBT3/ADxkL6n5nGcZGA10ep+ZxjR6n/Ef442xjAYZfU/M/wAcRzNpVmN0oJqz03rGZ5lRS7sFQCyzEBR7yeWFzMdschKssa5gM1FQoV7cnoh0098vCTgLD9poVXxF9Z5RqSzEfA0PjinPxmZgSzdwg3FOS595Joe4DCJne1ypYysQFn2nG59y8/mcQZPvp4Z++Ld4+nu3bYKvM0LFA+mAIZ3t7KliOaV/Ilztib/tJnJcr3sWakWUv7AYGkG29r153gTkOy33mUtS6iX8Io8iB1vnhlg4GyilCtEKtiQqnqQPTpeAocP4nxA0Xzsx2ukCHnsAW0cycH0zmdAa53DKB+rFMXY9LI5D4Y3SaNiAptZV1r3fsELQHj9fTFafMyaI2FR2D3irudWxHjO9DfAEu/ztc5LFfeX8rrBPLyTlVJZrPmcLMcrWfEenXGc+JZECrNIg+9pO5Hl6YA5xDjPcf1s2jyBO59w5nAhu2MrbQRSSG61MdIB9RRP0xUXK5aAFnKBjZOtrY+4czijnO1MYFRgkdS3gH13OALR53iDtbZkRjnpVFI+OoE4K5rjLpu0wUeZ0/PcY5rne2D3SuOfKIc1953v3YEZniDyGwm5FWxLGj78B0rNdtyl6HeQ7eyqgb8jZHL1wHzXb/MUblWPbYKFdvyr6YSWhkfcsdgBV3VAD6mzXriXLcMB22Pn/ADywBqP7Q8+OWYZz5tHCBf8AdiB+uPDtvxRjYzWkeXcwbfOI7Ypf0eVUkbnFuDKjz29NvhgLcXa7iXXON/8Ahy4/OHBbhfaTNsLl4jopj4e6gDFQL1WYq0j3dMCIMjqNAWTyxrmeHq6S6T+tC6K0kkC/FVcgOd4BqXtJmnI7mdXVRrIeJF1pfMMq0FrqBhfznbfP62aKY6CSVXuoiFUGrvu7Px54rZ/Pd8gy8UzvIpADrQLCgLBUCxzJB2rFDiHDHhK2QzN7TBgVuq38j02wFv8A9oHE7JEqhRzuKOjXMXpBOIT9o3EQCTmFA6EwxfXwcsV8hwhZXRZJO5RiBqsMxO9VZob0L3x0fhPZjKwlX0gkjUJH/WPdVttpU/sgYBV4Z2j41P4kdVQnZ5IY1U/skpbf3QcPHB2zYVWnzOvUaLCKNF2/Cukt8Sd/LFmIHwOBTA0XbeySa5/u8sRTLWsAF3BtSOVbE7euAtnMyFTpY0ObUvL3acAe13GsxDlpJcvLbRNHq1Row7tvCdtIogspv0ODYmN3KQA41AJvy5DEMuW71SlL3bqyNt1fkSORo1tgLvZKdsxkstNJReSJWYjYaiN9gKHux7EvYKNl4fllYAMqaSByBBIIGPYC0vX9pv8AUcbDGqjc/tP/AKjjesBisZrGRgPxTtJl4QwaQFlsFQRYPqTsMAXx7HOuEdqJcxK6xux0kaiaAomvDfuPTDhrl1LT2tgEEC+e5wF3P56OFC8sixoObMaHu36+mEDj/wBqkSWuUjMrfjkBVPLZfab46Rh+4lkI542ilUMjiiD+Y8iOYOOO5LssEYkgDS2xbxGhY5cr9TgAPFOJ5vOnXM7OB4heyKLrwqPCPfz9Tg12Y4OYmeQ6m09a8Fbb2efwwayfDkTSK1HxKhbrpBcgdNq6DF/hvFLWwoZXgjlUkWPExAUjzrfAU8hwGMbqAC1mlGptz1J5ULwQnyUIJVnKkdF8TEHlqPIYlg1E+I2CwoAUNLputDY8rs+eKWdAta5aANvKyBWAvwZgtobTVMVYSUWAGy0B4RfPrikiEyKrsX3Flq335VyA9MXXY6mAAH/EBT7iLsYo5UH9IAJupefpZ2wE2QKBYEHV2CgcqDDYdBWNMzmD3amquVlI8qB3226YmycBVYiRpVZpXOralLEgi/PFDiHEoERQ7av1jN4TQ3sAEn914DXOTSgExKrHrfP3jz92FXivGsyp0P3qnyA0Aj3jf64bsvxXLeMEIKIF99z291YxxaKGaFXSyALG4YG9tiOY9cBzuNpSfCAlncjn8zZxIvDSx8bEn33/ABwxjIXZA2RSSB5efrixlMupZVJoEgX5XgAeU4UPKt/KvLFtMlTbAVVA18+fXBPLQM/sDUAxFry2Nc/hjM3D8xqCrCTZG5ZVFnpZN/TAVf6P0hGYWGsg3e2J4UXYAA/vxbj4JmptKO8EIj8O2qQkMQeZ0gHp13xe4Flcuxcx62CuyXIb8SHSSKoCz0wAZqHu2v58sTvli8ziNGCCqJBA5C6v1wf42/d5eVlpSqEgjzUWCK3vF3sdwczZVJcw5ZnAbSrkgA70WO5bz8vXngFZ8u0ZUhvFvuATp9a64q5Zc0Gk7hHlLirI23JLeFb58ueOmjI5OE2wiB/ttqPyJONZu0MKeGMO/kEWh8zX0GA5vwrsFxAsHUplaFA6tLBeVBUs/MjB+D7OIx481m5ZCOenwj5sWP5YM5jiGfm2hg7oebVfzal+mKL9h5swf+Kn26qLc15C6RfeAcBTHFeD5A2ArsOq/rn/AMRtVPxGD/CZWkjSQw93TWNR6dLB68jjOS4Dw/J1Sx6x96Q63+ANkfAYy2YV2k0mQhrMYGw1dbHkPy6YC3OvthmJN2NPK+uNHl9ncRq4K2Oo6nzB9cehVyUNCMFdN+fmSDv0xCIEUVuzA/3aH8cBErqBaqS6t7XQqOXuvFySP2jIfFerw+fT+GNZ4m8YYiNWXVXTEmRU6QVQjYWX6k9fPAFeFCoxpGxZz83Yn6nHsZ4ahEYGxotvX9o49gNVHP8Aaf8A1tinxLi0MCkyOB6df9vji4nI/tyf/sbCh287MrP3ci7HxKwHJtQsE9LBFWfPAL/Gu38kvggFbkWAedXRPM+4VhQGTaZmLk2w3pTu3U0MN2W4UiAnlQ1bbnalYeV4u8Iybn2RSiWrI30k3d86wEHZrgwSTWBXKj5it9umHlmABJoAcyeVeZwJ4dkmTmbId79xPhr6Y27U51Y8u4cHS6lS1WBe2/P5VgLskkr6TBMoXrYDD4HCiuWldWJ8JKNZ/tLMDY9Cu2K3ZjtCqkQQpSMzHUY6Fn3Ec/dg49aDbC6Iq/xP/tgIlyCCRdRs/pEjAeTNGSw+V/PFV5V7pAqhVMAb1HjAAwR7tmdWRCalkYk7fcKDn5msUczw2eOOIxsNSokWmtV0SSbo18sBdghHhNcjET8ENn3YEcTzUSaA0iroUWoBJ53vXw+eKI4TnZFJeQj0Ow9djf5Y8ezsUWsSvZYeEadVnblfOztyGAkzPauEu3dq8hL6+RoGqrYE4p5fiedeN60qC2wUcgTvdKTfx+WC3C+60wgQ13olX9a/szIaEZRNt6Y/DEXCeJTSxLCWWIurKTEK0mmspd1uNjgKUfZzMuC80jhas2dIA87clgPlixFwfLxOmqVdbLrpbdih2vU1gA+mLnDsx3hgZ1BOYyuiUMS1qmocietm/higJCYcnuD+rkG/PSpQD4DAHayu9O2/X1r3Ylk4YjQ1E1AAA7fz/JwuCWr9+Gvhbf8ADt7xgEftflJMtErxylUY6JKUE03s18RXxwb49wWN8nKlaSsZcNvdoNVn02xZ7RV+jklQw7yMENyANgE+l1i9JHrgnUEWYJBvv908x5YAP2ECjJQ6SNPiojb7x6Yh7RZkR5iHvGdEkOlJAaGsHxKevIjG/YY6cjANOnZtv77dOeCfGeENmG4fIi6hBmC72QBo2B2PM2BgEThnF5Z+IR5d2cK+Z0Mo8P6pNWkEgarrc774PdhFEf6bELIjzciqfTBAdiJjxVs+ZIxF33eKm5cgLo32AHnzOL0PBVy8s7of/iJGlIqgp5Vz387wBHLwh2Aq9m2PI2p54W+wfZaeSCN8xmGCMiFUVixrTW9+FfcLwzcNlAez5Nv05YHZ/KTS91HkpRBl0PiOooN9yAK1H8t8AdThmSg9ooD/AG3/AHX+7G7do8um0Yv9kBR9aJ+WK3C+x8cYJkcyHmT7I8+m/wBcW24pksvaqVvyjXUfiQP34CI8UzUv9TCF/tNv/qofTFd+CZyU/rs1pB+6ov6LpX88en7YWdMMEkjdB/soP543hTiE27lYB0A2Neu7H8sBJk+yWXi8TlnI5lm0j/LX54sGWIMggZFA2JUbC978ieeNB2c1byyu/wDPmxOLCZPLZcEnSvmWayfcD+4YCvBFYoamIbavZK+/54vrlSdXJQ3NRv8AXArN9q4x4YULnpewPuA8R+mIKz0/M9yh/un5Xr+eAMzyww+2wDVsCbb4DAnN9o+kUZY9NW5PuVd/rixlOzkMQ1OS55lnND+feTiebicESnSV2HKMXy9231wBLgBJgQyipDq1Dlvqbp0xjG/A5RJCrjkxYi+dFjzx7Ac07U8VzsebnEWZZIw50rpQgbCx4lPM2fjix2U4lm8w8i5iXUqqpXwqN9W+6gHlin2xT/i5fCWHeHaiegFn5Yn7Ej9bPz9hB6e02AZ4OHovID7438mN4j4Wf1S11r8ziwZefXYn61inwZj3Ue21/wCXej+WAugb/wB7G/Eo9UMi7bqbvyxHFe11erpixmlBVg2wOx9x2wC3k8kA4BJG9ADbfTqrb03xmHieXSgmnfuvZHSZyqm/IkE4OmBaPIkgfAgVt61hdiycSL7AACRiz0UOa+XPAav2gY/1cZJK5mr/ABwtpUH0bcj0xCM7mJGIBKBo8voI5h21a/hy+WAy9rEGadF06AzhG6eIm79d8EpOJPXh8JCqoI5jTe4vqbwDrlMoqKKA9ff1OFztSB38A/Y/1jCdxXLTTsf+NnUWCEU8j71o+vxwQ4SogVP0iSSRlYHvJpAvhDWB4zdfHAX8pliJYNq/47M36Hxm8Qdn4/10anmGYH/C1nFvg3F4s1OkWWaNpFaWYlmtRZ06rAokauQ54F5rtZJlHfLyRwmSNtOoGgbHPYEm7G+3PAFOD5OjkdiQsMgY1929if564jy/CHOXycYAUqkhpiB4SUoYCv22mYeChS6fDE7eHyJIUdcVJM7m5THtI9igvhUbbAbk6ed/AYAh2s4PmYoDLEwGhvHRG6nbqOh/M4PdjuInM5EyaNJMhWgb9mhfLCueI5qWAhspNJGwILAodQF71VjcH5YGdnc3nJYwuXbu49R8KDrYtthY9cB0nLzQlGWeMtGWX2lsEg0DXlq6+YxPDMkO7MgsHbUB1HPHOc9wWUElpJCNVBS3Kzz3Pmb5Y2/7MIBbPz82AwDfxPtTlVJZ5vE33YwXrpuw26YFH7RUFJGkjHcbKNyeXM39ML8PCcu1Kroz+IgF+db1132xpkpB3pGi0RqLhgo26gEA1+WAvDtnNtSPqFamZjzHtWAAKJ5DpjydvZySEgRWBrq3518sBuJZtmkeJNKlSK1WSylQ4Io0fa88T5LMSmca44yZWRQI10WxIQVdgX9ScAQzXaLPyVXhvyAH53gj2eznEW7yESazKtAEISCtm1sUNr+Q8sLw7V3pK5ccvvOfd0XbE+T7YZiORJEhjtWBqmNjqOY5ixgHThPYPMyV+nZ7Mso3WKOTl6Ma0/4R8cM8S5KEd2NLFdt9UjfFje/vwmvLneIsO8lXKwjmr+BZFO4ZVvW+3VmCm8OGS4Pk8qi63Uk8mlceI/2Vuj8AcBl+1ECHSkbn0RP3LeK83G85Jtl8qVH4pBX+oj8jgj/T0C7KSf2F2+tDEbcdc/1cDt77/cP34ChDwXOy75jMAD8Kk17qXSPzwQi7NQjdyz+dnSv0/jiJJc7J91Yx8B+ZJxsvAXejNMWPpZ3952+mAnPE8rACEKbdIgD9Rtz9cCTxvM5kkZWPQn4zR/zHwj3CzgsOH5XLjxBRz9s6jzvZeu/kMV8z2kjUbLQ6FyFHwH++AjynAH5zTamPOrPwJb+GLv8ARMKjdR/eP7thhG4l9odEqCzEbfq/AL95G/vF+/C7N20mPsqgv8Wpj+YGA7dwtV7saPZtq07LWo8q2rHsD+wWYaXh+WketTJZrYWWPS8ewCD2rdhnJgrV+sNmzy28sWOxcp1SjeqSveSxOKvbCFxPmZGjO0tx+MDvE2DN6UwIr0xjsXxlS5hdFjdfHeq9fXS1Dahy6VeAdXFA+44qcGP6iK69lP8ATjbMUQd7BF7E1uCevT/bFPhKjuYfCTcQI28gNt+uAIxyDWBfXF6dAysCRVdTz9MK/aDtPFk4y7BGkBWoe8RZGDUNQU+LSPQHkem+Bub7fxtkhL3SpNIWEMUo7xXKtoZrTcKDYtgu42vAGuIJc8LWF7tWNEgaiy6R8OuF3tX3pyriOSPZV1oo1Myg76TyFc+W9YUuEcUWafMzPNFl5JNfd2hESE6epBVRtVX1JxnJ8bmSVlzOYAXSNINVrbSQaVbIF8+QrfAHOF9kcxLltK5UKGOoNK9SE1zOhSAPS8UM7kc3FIwaZRLBpVoUphZQFelEkGzY2wy5bMmCGN586dMcOXVlZxoLytIe8/ET4dgAQQrE+YVeynauOPPT62VMvOWIkYVpcbh26jWARXQsvKjgIS+bIbvcvPKIydZjzBjUCr5IgsDneKmU7T5NL/8AdyEnfUzhj82W+eLvbPtn+k6oMu2iAe27WDIfIAC9PoefWhzVO4g0bTOHo0phJUt0GoNYvlsG3PlvgOgZHtXkJURGy88UoYk92VClRuQCpBBIHkDhg4jwxZZFmgi0lkUsMwx1c9hS3Rrn8McgyWYkys4Yx1LEfYlVhR9RYINH5HHaMhnlzWXSQyNl+/jRrR1DobNhS4PkelkHpgEvPcRmjnkhRI3MTAEqDZagWFtsSLqjuSOmGqDhRk0SR5m0Y1aoPEK95og7V52Djm68Iznf5hRMf1MjGWYSEqW3YyUmp3J9ohVZlvxVvh/7NZRocllWjR2kZe8ZXZiAzrrLBdVC7BwF3MdnXSNimYmYqlhFVCSaOwvSPqMInCePwZeaVpu9RhGyApERIrHzV3AGk3thw4n2jMSjvlAcgUiWZDt91dW+EdQuazMjyIyRZl4x3hRLjVXVHZid0elshbDGxuN8BNlO1LqwjzUZEn3jqA5gG31e8G732xaz+Qy+YAkVV1Xu6NGQeWzBGYat+exwY7X9mJspl5I6GZicKRO6gyoIzSxeEE0qBADyNvuB4cIHH8gIXEYdWZbVjG2qMkBHDq1C9SuLFbFevPANPZvIomdiRTZ0sW36CvL54cuK8Qjyc7zIuUYSkHVNIiaHAAJrSZSCN6QcwT1xyLgQm70HLKTIou1UsQpIXUR5WV6bWPgZz6yZyIGXU+aEuzkaI0y/d2QSBRYuRQFkaTdXgK3aXtI2ZzkmYaNQzBVpHJUqg0hhqQE3V9Pdi12b4g8+dysaxDV30bDf8B16iKFhQpYixdeeBWb4BmY070wN3QHtoQ66QSCxKkkC7skDTyNEYf8A7J+z26Z4q1BJgjal0sxuMpoDMw0AOdR033gFbWQVV47l62Y7+SEfnjD9oof/ALh/uj95wq1Ve4fXfGCOeAepe1Tkfo0SSFy2lQNLMDd0nPmPl6YGDs9mkk1SROl+JpZXBKqOruCxWh1OIMjxuTLTyFAp8RFkWVXUNQU8hq25g+yMMMfb2Sxpy5IBG5krnyJIi2+eAP8AZ1mfL60ljl0sUBDN7QANaigvYjfFXjPa7OQytCsl6a3XU25ANUT61i92LziTRStDH3YkzDEigACY49RoeyCbNX1ODHBY4Ml3+czTRxl5CscjWWK6R4Y1FuW2NhRdfHAAF7T8ZVA5glKHkTl7v1I06gPXbHsv20zswshaP3VGk0Nt6IJ3vyw4L25RgJY8vmGgsXmGXQlXRYDeRgDz8O3Wsc24rxVv0rMTQX3bSM2iYcjdmxsVN3t4TvR3vAacc4/mV2D6NQv2fFd0VJJPob574Wc1Mxa3LMw6sSTY9TvgzxTikMwuSKRZKtWikUqSRtq1L7N0dt+l4CzobIJGA9OzM1yMQSF3O9ijXL3AYwWG1En0r+OJHQuxoAFq2A8hy/nzxYTIg34tPhsX1NC1FfPAd6+zX/5Xk6/7ofmfXGMZ+zxCnDcorjSwiFqwog77EEbYxgORfavNJLm54yRogDsNIFqHO+sjer5X549w7OCJ5swTGkqmMJE5ID/q9BGoA1tb+W2K32j5gRcQz8YG87x6mJ20DR4NNb7rzB9OmAvbDh7ZWYQM2rQoa/MEUDzPQEYA/wBo5JBmRmnedMrmIlePu5KOlotIj2bbxqTXUb4F8O4j3/EINeZaJHeFdakhUCqoKDUdgSK8jqs2MU+0xRYsnEjtI4gV5GLagC4GmFfJIwDQG3jwGjIJ5UCff/64CfM5psxOzySFnkcAyPQ22RS2nYACuWwAxtncqwl7ppVIBCd5q1Iq6jZv8IJZqHn64r52LQxXbEZOwHy8qwBbirLJNM+W70QBAyiWQlgiKqaSb38Q0qPIqMEO0XBSuVyky25KlGYFaYgkqqKo1Np8VseYo+dY4RlIo8ukmZbQmZkC3pYkRIrsD4PF42rl0o4BZPPywyRNdtDIHVWJZNYIYmgapq3K8wefXAN/B44f6MUZ7wQSNIYJQCZQ8ew0C/ENyuk7V5c8JeWAalYhS1CyNgbA59BzsnbbGjSlmLOdTG9z6mzXQbm6G2NMAZ49lcsslZYynZRodkdg1AsS8XgK1QABu7xWyHEO5mjmjCao7oEGr0FbNk77k35i8QQSUy1R35Hlvt+d4Ppk8kkaNK2YScI+qJV1iRtws0bmhQHtKxG6mrGzAI45xaTNzCSQBpCFW1FFvJTZN0TpHoBh67Pdj4E8UyLLKQNS1+rXpQH3jtuW6jYDCTwAF81EQosFnI6WqswJ9LrBrN5ueNZXjd+7YRqSxpgDr3QdQT94b+Q8LEBnjEBjMr5ZkgSO4JUjN6wGIEjKdiG6Cyy6dyx1EDuGaVGl5pFWvC1mlPk1b6PduOdHkaWXzJR1cV4eV8q5V/P8MR8RcOwMa6FbUQuoHTV3f4RzO/Tl5ALWU4g4dmf2mChifzH8cFP0sG/TY/LASaVS4IIcKKsciR0+n5YkyY0lr3O137t/hgOtZTiAz2SSMs3erFKmsMbWaFRLDLV14lUAnkTqGOe8daHSuXyzho3IllJUrpzNMvJidKFboLd36Vgx9nkYPEI11Ff1Uu1XrAQ+C72I9q9/Z5bkhbzUqZiOGMDu5I2oytvYkbrpUEKlAgWx8T+lhtwF2gYujUWBUsCwYoaOnYgAHYm7J25VglneMKiajutbAHdqHIfx6YqcRZS0mhSI9TkDyjs0STudqB9fdihwaJTmIO92VnHP8I8Ve41VeuA7FwzJOsEKlgjaI1mC+zINIV139ltyok50ADYqkjivZ3NcP15jJZiSOIyFdBJAoIp8Wq45ebLuPu+eHLL50SXR2Q6SQLGrqB5kY592r7QZhpngE7HL6ye5NaBRvcjxFfDqrpv54AXmOzs36N+kCJmiUBQ8ekrqBohheqgK3ocxjbL9ml7uORpklWZDp/RyXMcu2lZhp8K77keWGLswyHLhHm7q82CwkakcVEQoU82sNsOlc6xc7S9oNT0CAkYCIoWupN1/aN/L0wA/h/YbvsxMrTrbIzQmOyDICraWDKNtIYUOteWIuI5N4stLSrGYZY0cLY7x39gitnTa6NaWBArkDvZPNlc5CTe0qr8HAB/1kfDDjxnLxvmMyjBSe4WZV66oyj6qBu7HMV78AndhIzDl2SYNGWnKVQvcIBdkCj53g/xDhi52aPKF27pIhM71f6tmKoiONrbcgjkFPPCn2xkfiOYhjCgSOyISo210QzfEEGjyC9avHXcjw9YhQJZqUFjzYLdfDc/PADP+zWlFSKZgqsh/WKGal6Arprej8DsbxvxfgMU2qV/BNpIaRFB1EC7K14jyIqj0vBmVyBsLPQfzyxC8TXqZhQDbAbbg4DhnDOzTZmaRELllDMQU8expQwsAWK67euB0eTJcIR4iQvKiCdqo1uMdQnm1Ox30qCG0tpbSBezWOVk6evTluo5TLmTMmQ6mi1Eo8gvULJBN88BFmuDe1FFqcx3bsAmw5iied7bc8WuGZOZSHy8ZZxQMlDbl4VLbDBThmTidifFqIqyTuvVq5X09NsNMUelQFAAAoDy9/p64A72bDtloWlGmQr4122bqNtuePYm4OlwpzHPYnludsewHN+0XDhJxyCwCAjSknn+qlzAA+JdD/dwj/axKTxBhWyxRLfvDPv678vTHWuIwZUTSyyiMSKZNTGtYUMzVd2Nhyxwji/FnzMkkjtp7xlbRWwCgqg96qWHmbPwAUBjeIfz9cYI1EAdSFF+ZNfAb4K5zgjiXOLFTR5Rn1sWUeBXKAgE2xJH3QcAJdrONiRte46i628r6Y8pF7iwDuAenvogY1vAHu0/G48wmXjjR1WJSGL6bYkKAaUkbU3lz5DAbN5hpH1MbNAX6KNI+gxEMbzHxHbARXjwOMY3jO+AnhjsilvcCvPfli/x/OFpEWx+piWOgK3F3yo3uQb3Nb3im82lAoHiJB1V0vpQsj/fFWRiSSTZJ3Pn64Bg7FxeKaQkgLHoGmtWqQ7abB/AenI/HECZlope8ZRqDHUhqudFeRr30aO+/LBns/mFjyffUylSwLIEQHRyBOklgdQs7HUFBJsYoQcMTNGeVZBEqRPMUfYkhhcaMdiaN71zoXTEAKzLRySKI7RWJ2IvSOigLZY89hdWBZNnFng0ej9Z3SyUfCTJS7EEELpthte9g3uMaSsqAd21UbBDEHUNwb5gjYg+7EeZ420jOWUBXJNAttfq5LG+e55nahQAWlj1SaimjwghQbXdibBGxFaaryrpj0C2tjkST8zzxBw9z4jd7H6jmPfz95OLmWgXQLOjw9Pd5EFfjzwGIeJNBIssZ8SHYnoaK7+8Ej44H5CXu7OknbSPWqoeVbH5Y1zkiA6V1dLZiD9BsAOfUn0wcmz0D5bKDutEmWR1ka9pDq1Iarc2XY+RNWb2CjnZxYViBfik50AOSbbnp78MnYbINP32YjjZXD90jX4IkZNTNbVqkGwBH4txhELtI+27O3L+fLDtk0XKwRpI0yFlWXXBJz1cmYFF8I2BGpl2vzOAe4ngjURxsjrCGL6XDaSo1eKifEbJ35744vn8wWJY7M+5o8rvbDbne0EaRupg8cigXpUR3yMgCMFRybbYHf6jOAcFTMxZ1rPfQQpLCo6hGJkFD2jpAAHm2AI8An0trZQEGphqVgQ2g6W3UDnW+wF88aZudfCpYCQbFTfiWw1WQAxGxIF1eI+FuskTRnSbU3uCKPnpH1o88awcSb+pnQgq1FHJLqw2IICKEI3wDL2YTVmsv/akjH+YH/qw39tOzmYmzC5jKyKjLl3TccyA5CgmwoIaiaN8sLPY3Kq+agkViFiYyMGIutLIBY2Jtl2rHVc1mAsbtewR2urAAUm8Agz8YXJxcMYoGBd5GAXemuLXdUGAlJs7kCvc75TOiZXoaQBzblVc75VjmvHOIRsIsqu5aDVGXBoRpGXDjU9qCB7WnxGgLskKHG5JooliaYmKWJZO7SRtBD6vCQCB4eq7jfAdQ/wC0a6qim1Wt94d4xGDp8Nsus9AFNHne2CWX41UVtKJiVa2jjY+Gr2C2tqDZ38PUXhF+zPs+mcy08rbSqWhVzZvwaqIutK6h0vc78sGfsk4ZIju00od1CaVB1EC2UkvVlTVaeXXASZKcZUtIGN+IlZAKYFTpJ8IZTpAPlYr1xR4aGkWJgugMCRtVoDQI9MLhyPhnWiZSWKU1KEDkAaRS6q9Oow+8NyyxxxpQtECk/DfSffgPQQ0fJa8/TnixNnol9p6HuYD4mqwPnk/WEBTagbnYbjyHUYujNgKN735g3v8AlgGzgdNAhUgqbogggjUaII2OPY24Q2qJTyvUf8xx7AI/G+DvLLmAf6uR5F9qjpJKnkL88JPa7sDHBk5ZoA+uKmKglgUsBue4oHVf9nF3thmz+nZldbALK2yy6eYB5beeFjO56VkdO+mZGBBTvGIK9QTyIOAi4RwIJxfK5YsJF7yB7IoFWjSeqs9DXPpgx2f4WHy3HZCF0/rVQ9Q0ZklJHkACv8jCrDC4lWQI7aeu5ql0DfoAKHpWMZLNPHBLGBWvVd7E6gF+PLAZg4yUysmW0alkYG7qiCpFgC2NjqQN+RwIOPY8BvgN4tji/wAR4c0ccctHRLektQLAAHUBz0+u4wMwU/pJDEqyq8rrtbNa6QfCATbVW1em2AGAbeuPIvyvn6+WJM3IGdmVAgJ9heQ92C0WVy6qvepKxo2FkULqArUKSxvvVnpzwAkLsWA5H+TifI5CbMMRDFJIbFiNC1E8r0ja/X1xsugM4Gyb1Z5AjYEnnz9+OgfZrnP0XLHVG1yt3hNfdoBbPlQLX01YCnw5Mv8A0bOI/C65YiZKJYz925Z6vwrSqNXLUG5EbrfDZNUIAsFRzBIIIvlR54aeOZrKK2Ykyx7gTq6CZQwVpVCsSEuljINEld9ZPhvSVHKwNl2ZJhoJugTz0u0Z3uh4gaJ8sAMzhINarofK+nv2v44sZiIFRaspCDSGFEjSCprqCKI9D64jzsNzBGKiyAdB1aQT8LNb9OY5Ysal1Nqbazz5+4BSdugA6VgM5HvBC0wid40YIXA8AZqpSQNjv8yPPG09uWSiNI5XsD1LV8gPXpvhty/GynCGgNIUCxFVTZ2kkjlWQsG3PdCQkcyWH4dlHhrAArsdzuOu/P1Hlf8AtgBejmPLF0NrpLqz/PxwQ7KcDGaziwMWVPGzlaBCKDVWCLJ0jl1xv2i7MS5fMSRRq8qIUAk7urLJrAoM3S9/TpywGvDI0VjoI7ymU6r0VsK26mr6emDnanPxN3DRiWo4URmkOpVZbtCdTMEI8x1ujRoHleHvBI8UygSAqSCQwAIsbqGW9+V2DYxezGbCrsxFigSUYeVadZGk+Sqp92AC5mQE+Hltz50N6vrXn1w+/ZTl4wTOTcoJCAEjSAN9Qum1BttQ+6efTncuYBO1Ac9iau+lgGvfvh37L8aXJRhHhfvAoJbXakM21j7tG+Qu9rbAEp+ync55Vh0JlpUdxYPgKlQ0Wx8Q8SlSd6Nb6ScLvGez7meQu5E2ss7EM4ZmJYFQB4tQIoDyHIcm2HtikiIZYowQyspk1IqkBg7WQd6DLSt96r6YT+0naklUhgctojSMzdWVUC2vkW5k3tdc7OAG5LjUuVzAYMLS0YCipF9Qponkdj0q+eCeY7ZZuZXjEsumVvEQ7KACAvKOqUbe8DcEk2rdxSr5nmOgB5fHrgzwruyuhbBI3bbUTvuoPQeQB357YDon2eTZXMREd0O8ggghLgaWKvH41sdNaOdXPxHpWK3bPgcTTx2HWNIqNON2J8I3ugoBvz1DGPs5hppgq6QEQN5a7NV96qBbf8XQ3ib7RYGlMEURCyeN2PXRsoB9LJO/4cAzdje6i4VL3O6r3+4Oos5UdR1s6fhjH2eZMpLLJ0EcSEf2gzP+W/xxX7OPkZOHNw7L5xBIY3Ri50yd61lpNLUSurlpJ2qj1xzxxxDI5gZeJ548ww1OqnUJDqYBxZKumkbMQK5GiMA15bswyyushbVl0OkHlIhPtep0gH3k4cIckpAZWBBFg1zHO8A+zHEc9KHTP7hQpTaPxXd6u7vxCvS9XLbDDEQoCqKAAAA5AeWAFcZ7PPLbwOiSsndnVq0lSbva6Yb71uDvyGOZv2ikijkyxosJSNYJ20sVYDbcEjY7Y6r2g4wctlpZhuyr4R5udl+pxwR3JNk2xNknmTzs+t4D6U+z+TVw3JsdyYUN+djHsR/Zyo/ovJf+BH+WMYDkXbm/0/NVy70/kMA31V129MMnawMeIZsDpK3Qk9N6AwMjyssx0r4ivrX+qq+PngBaRPuFJA35Gv34qzRknxEk+pJwWnybISrUD1AN/UeE/PFaWLfAB2yh1hhVDfdv59MUhGdR2O13XTDM/BJSuum0+dWPhQN/DEDcDkSqEgZvusNz7hzHxwAPJpbGxdA7HHs3HR2FA4I/0PKjC1dd+q19f449n8uVoSAgcwCK2/nrgA4G+DWRzar3gYWCTXzwGK0fPyNV5YsurItmuekcje1k8/UYCCVr1V/O2HDiGeJhk0jlGNwTRAq+vUX88LeXybBVlYeBuVEaqH3tN3XvG4vBfK6dCsXircadbB9jXiXSaH7sBXGdioLPHK6gll0AUdSoDzYcyo+HTbGuYmaSTvNJWyQgY2wUVRJI2POzXUmsS93Iq3E8BI+4rMXr+zenVXpz6DFOPMya1sbgG/ukeIDVRo7bA4DH9GyyM7oO8Ke0RQptzXiO+lRvviHISC1e7rcbfePOvd5+uD/C4X7qSNHiTUGAEjadTFBvuNJbkOeFNGoD+aPl7/44Brz1jKPIgW3mjhYaRurK703mQyqd73ojffAyWFEn/V6lQhHSxqAVhdMdyGVtS2fw8xzxPFJmEFxShUYrsQPu1Rpg242o7Y9PlpT+snkEmpgpLdAL2G4vpsPTY8iDR2I4nkIJ3EuuGVhpJNPqe+SsQFQAjdepoXtuy8TkEjCTLjMKGTQ0jBCH3BFIrKnT+sJJrwgUcciky4DbbrzWvI3QPKiORB6g4M5LMM0EcbNawEqo3FqWL770aJoeW1dcAy9o+EJmpYZe+ghkCaDGPv0TRIjOzam00AeajAIrYqgaJBqyNjvRo/l8MV4kQXqAqj6b0fpiPh0mpyrUedbxsefkYyw+JwAKCG5Co3IYgcuh+XTDLPEe6lZidTGMcyzdTfiN9PP8sW8hwNkrMlkeLMEhNJ8QMZKOr2o0knfw7H5YIwdn5Mwj9ymrSy3UqLTAEhWLsDyYmxeAFDL2uWjb8BJsbLbs2nbmPFvzJIPngB2nIObmrkGC/FUVCB6AgjHUIeyeYYxHu1DhWUl5FqywI2Qn6Xy25nHJuIIRNNbBisslsBWohyCwHS+deuAkyuSlm7zu1Ld1G0sh/DGvNj/DDBw8AqvMagNlIq/cBf0Pvw+/Zf2cEGW7ySmbNqjEDkISvgQ+pDFj7wOmESHLNCCjq1RFlLBkCkKxUlixXkQQVvb4jAdB7BQ6cu52FzN8giD87wudq+KrmJVeOQmONSNQUqieLxM8hrWdto+QO5wQzPF44OEx6ZNBmMqBkUahTtrIW+fTblqB6Xhd7AcE/TM0ZZDJJBBTHvWJ1SH2FNk8qLH3L54Bm+zzsr3SfpM63JKvgRheiNt/ED99tr8htzJx7jHD0hz9CNVjzEKlaUAB0JUoNtIU+E0RVkn1w84DdqYjUTILcOVBJpQrKSSw6+yKrfn5nAVuBy1NpawXQ7E3Wgi+V6Rv1c30Aww6cLnZmFRKSqovgYeFKLbrbE2SbqwD78NCrgOcfadxLxLADsoDN+0bofAb/wB7CCYwhBdbawQpsDTztuRIPlh7zGTWTN5p51DOk+nQdhWkaSAeZ0gEb+uAEnCzmJxLM6wxOwVSxGt6OnTGgtmO3Oq9+A7f9n7auG5M0BcKGgKA25ADkPTHsTdi4FTI5dFJKrGACwo0NhY6GumPYBE4pwWRs3PIKKvK96iarVpqr3G2B69jy5JbukHkASf3Yccy9SSWf+ZJt/fbERAPngAcHZvLIKZtXmL/AHCsSLHlo/6qJSfMIT87Uj64MlUHNVv1A+pOJoxXIV7sAp5vNOK8EoF7d3CBp5b+KwfftjbMwSujR6JJFqyGuNWPl4WJ9cNZY/i+mNJLNUxHwH7xgEyPKZ1goeVIlFDSjNyHQ+G/rgXxLs/3koR5lsnZStH1NE7+/wCuHyfKO1eMH9obfLFZ+GuDSqlfiLsD8gvL0wCfL2JhjBDzpTCmpVUg+YJagcJfFuBvHIY0VpFF6WVTuDvvV79CPTyx2OfgIcDXJfwJHwGsD6Ymi4JGBW1dAoI+gYi8BxePgWY7lmeNlVCLLKQVXe5KO5Vdwa5X5YduxvZ3IZqJ2HeS6GALFiovSDQArl5+uHzL5QJuN/eBy8r/AI4sIAD4VA9wA/LAKvF+x3DxEYz3eWOxLlwXAG//ADG5H3Y5125zkBzEK5SRmihgWJSboHU5NFt2u7ugOgusOvFfs2WWeSRJxGjNqCGLWVJrUAxkG12QK2BA6YpZv7KAVPd5smSvDrjCpfkxDMw94BrywCTm6lKssTguLXULZgKFgDp64t8K4icozrJCrK6jXFOCu3Q0w2671uMMnYdZxmmjZ3yvdFQYjEx7wBidAc7KLA35sGx0bNZON6aaON9PJpUU6fS2G2A4BxDOyrIVAaEDlGNQpb2rWS1eXpWMZOeRmBZmbZtNsSAwoXV898M32q8UMuaWJWVoYY17vSQVtgGYgrsei0Dtp6b2sImh1cL4fa26qRyF/wA7YAnlcs25YEL91iDRAO9HkaJo4v8ADE8EiE6V1KxNWb3X31z5Y04Pw7MZlWbLROQu9a1FWSoNMwuwp+R54O8XyMfD4Y5J1eT9Ir9XpCSRyKAXUtqIK+LYgHlyN3gAkSHUK59N636Ygny7RSEMGUnmQKJ57rrq7o+I7AYjfta5URx5eICxpDanNn02JJvl0uhWL+XzskmmSUATWY6C1pAJvwncHnd737sAx5d4TwmMRsolhcSlDSneRo2HJValbmOegYN/Z3PFonRGRirIx0sGO4Is0edg7Y5xxCF+6vSxiYuhaiafmU1bgHdWAsXfLbBfhHHVSJe7m/RplIibRGfEimxqAVrKksdlJ3qj0DsIm0At+AFv8IJ/dj567N5Tv8zlYWQOJZYzJfMreuT3eENZ8sdDznHMysMyvmss7GFwqojuxLIRRZYkVTv1NjqOmFDsTnhl83HLp1MI3UrqAsFau6PLAdxX3fLkPLlyAxzrthw3u800lDQx70dTqa7auWzat/UYOw9sU+/C4/YYNfzC/TAjtRxSOeTKvEXDKZVZWStSMFPMMRsVvALnafLyTxRiJmcwhiU180Zi2oDkxBsmztyAw69hXy+XyMEZljDsveSAsL1v4qPuGlfhgXkckFkLHLGWQrpjcxa0hJ/5j0rN5EaRvTDG8XAcwNA0eEgHUNR07feGkvfoATgHfL5qNzSOjE8grC/ld4i4xDqhbbdSrfI7/S8LD9nZ9N0j+agsDt+2qH9+Nv6aC5aeKfWmmN6clmawLC6asHaudb9MAV4GpMrctIQjlvdrZv6Vg7pwo9luOQu/9Yt6dPiBUkbNYB9242O/LDkhvlRH874Dlf2h8QlgzsgicqJYIu8FWCQWAKk8jQHLCnwvioiazGCb3cE6qv1vl5CsOP2pZQvnIQAAWhG/SldrJ9BY+eOfyoQSDzBrb054D6W7GzB8jlnFkPGrDaue/L449iv9ngrhmSB/+nj/ANIx7ACs4tyS1f8AWPy/bbEYQcjdnzw1NChNlEJPM6RZ9+2+NBlI/wDu0/wj+GAWkYDqB8cSo46HDB+hxn/lpX7Ixhcqn4E5jkKwAMnHmweOVT8Ixr+ip+EfM+nrgAS0emNTKB/6YYDk0/D9T/HGP0OP8P8Amb+OACDfcY2rBgZOP8P+Zv448cnH+H6t/HABGB6Y30+uDQyafh/zN/HGBlE8j8z/ABwAfTjQpg0MqnkfmcZGTTy+uADm6qzXle2AXabspBnlAlBV19iVdyPQqdmHoaPkRh0bJoeh+Ffwxn+j09fp/DAcWT7JpuuYgUX0Vz8SNsem+y2ZUOjMROR9zSyar5+IsRflY+Ix2c5BfNvp/DGP0FfNv8v/AE4DjHZzNtkZQs8bI7MqnUAESPkfEeZJCmxsK9qiRiX7aZGJyifdVZGO4sO+kCx5aV2PI7+WOnTdk4W5y5zfyzcwHy1UMDc59muQlrWMwx82ncnl5mzgOF9mJu7zMUugP3Ta9LEhbAtbrfZqPrWGCAtNJK7UGMjOdIoePxWB031Y6dB9l3Dl8SrOD/4xP5jFiH7PMmptTOCdj+sXlYP4MBzzInOKe5y7krNzjqN0NCiCJEK1QHPBXhWfGVlKZnLyZdzRLZZ5Ig3TU8MbiN/2lBvyOHrh3ZKGBxIkk+oAjxMlEEciBGL8/fWCuY4UjqUfxKQdmAPy22PqMAj8W7KtNIZ8tJCqOqlV0EKduYZAdm53pv8Acv8ABezLZdXhlgm8TAmVAHW1vdSoYkMCVF1zFgb46dw3gKQLoSSQr0VypAPMkUoIv34vjI+v09MBz/inZDQmqBmkK81cWxA/CQBZ9KvyvlhQ4zkAUcO8sZTURpHi1VQQ3R0k1e/XHcRw+/vD/D/5sUeLdmI8x/WGmHKRBTij0sla94NYDkfZzjgyNxJGLcD2mYl9JJDBSwA9og6a5AY6P2clnki15hQjMTpXSQQlCi19TuenMYIcH7I/oxfup3/WHW5dEYs1AWW0hunngqOGN+Nf8B/68AP0Yq8S4ZFOumZA4qt9jR6BhTD3XgyeHN+Nf8B/68e/oxr9tf8AAf8ArwCJL9nuW1a4mlhYEFaOoAjlQ8Levtc8H+EcOaIENJ3h3tqIuzZJBZt78jg0cg2/iX/Cfd+LGP0Q/iH+H/zYDmPbnOd7mzEWqLLRgsN6Z3pirEcgBpNHnvjnpUyzftNfw547fxv7PDmtR/StAdtbaYrJJ2Fkv90ADl0xQyX2SLG2s5otQOxiA/8A7wDV2ISshlRR2iUfLbyx7FjJQ9zGsQNhBQNVj2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Propaganda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Committee on Public Information</a:t>
            </a:r>
          </a:p>
          <a:p>
            <a:pPr lvl="1"/>
            <a:r>
              <a:rPr lang="en-US" sz="3400" dirty="0" smtClean="0"/>
              <a:t>Convince Americans to participate in war effort </a:t>
            </a:r>
            <a:endParaRPr lang="en-US" sz="3400" dirty="0"/>
          </a:p>
        </p:txBody>
      </p:sp>
      <p:pic>
        <p:nvPicPr>
          <p:cNvPr id="4" name="Picture 2" descr="http://www.firstworldwar.com/posters/images/pp_us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08" y="274638"/>
            <a:ext cx="42799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8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War Bonds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Gov needs $$$ to fight war </a:t>
            </a:r>
          </a:p>
          <a:p>
            <a:r>
              <a:rPr lang="en-US" dirty="0" smtClean="0"/>
              <a:t>So, ask people to buy </a:t>
            </a:r>
            <a:r>
              <a:rPr lang="en-US" b="1" u="sng" dirty="0" smtClean="0"/>
              <a:t>bonds</a:t>
            </a:r>
            <a:r>
              <a:rPr lang="en-US" dirty="0" smtClean="0"/>
              <a:t>: loan to </a:t>
            </a:r>
            <a:r>
              <a:rPr lang="en-US" dirty="0" err="1" smtClean="0"/>
              <a:t>gov</a:t>
            </a:r>
            <a:r>
              <a:rPr lang="en-US" dirty="0" smtClean="0"/>
              <a:t>, money paid back with interest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ww1propaganda.com/sites/default/files/3g08055u-91.jpg?1304693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"/>
            <a:ext cx="394050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6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mtClean="0"/>
              <a:t>3</a:t>
            </a:r>
          </a:p>
        </p:txBody>
      </p:sp>
      <p:pic>
        <p:nvPicPr>
          <p:cNvPr id="16387" name="Picture 2" descr="http://www.firstworldwar.com/posters/images/pp_us_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9" y="857250"/>
            <a:ext cx="3439716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113" y="987879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B</a:t>
            </a:r>
          </a:p>
        </p:txBody>
      </p:sp>
      <p:pic>
        <p:nvPicPr>
          <p:cNvPr id="5" name="Picture 6" descr="pp_us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987879"/>
            <a:ext cx="3376612" cy="49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8905" y="1094015"/>
            <a:ext cx="971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313" y="6248400"/>
            <a:ext cx="842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 sure you know what the Food Administration is – from your homework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War Industries Board</a:t>
            </a:r>
            <a:r>
              <a:rPr lang="en-US" dirty="0" smtClean="0"/>
              <a:t>: Gov agency controlled economy:</a:t>
            </a:r>
          </a:p>
          <a:p>
            <a:pPr lvl="1"/>
            <a:r>
              <a:rPr lang="en-US" dirty="0" smtClean="0"/>
              <a:t>Forced </a:t>
            </a:r>
            <a:r>
              <a:rPr lang="en-US" b="1" u="sng" dirty="0" smtClean="0"/>
              <a:t>conservation</a:t>
            </a:r>
            <a:r>
              <a:rPr lang="en-US" dirty="0" smtClean="0"/>
              <a:t>  (use less) of resources to use for war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Could only </a:t>
            </a:r>
            <a:r>
              <a:rPr lang="en-US" dirty="0" smtClean="0">
                <a:solidFill>
                  <a:srgbClr val="0070C0"/>
                </a:solidFill>
              </a:rPr>
              <a:t>make 5 colors </a:t>
            </a:r>
            <a:r>
              <a:rPr lang="en-US" dirty="0" smtClean="0">
                <a:solidFill>
                  <a:srgbClr val="FFC000"/>
                </a:solidFill>
              </a:rPr>
              <a:t>for typewriter ribbons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7030A0"/>
                </a:solidFill>
              </a:rPr>
              <a:t>instead of 150 </a:t>
            </a:r>
            <a:r>
              <a:rPr lang="en-US" dirty="0" smtClean="0">
                <a:solidFill>
                  <a:srgbClr val="00B050"/>
                </a:solidFill>
              </a:rPr>
              <a:t>before the war</a:t>
            </a:r>
          </a:p>
        </p:txBody>
      </p:sp>
      <p:pic>
        <p:nvPicPr>
          <p:cNvPr id="2050" name="Picture 2" descr="http://ichef.bbci.co.uk/news/660/media/images/58484000/jpg/_58484454_1915factory_getty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730" y="4196862"/>
            <a:ext cx="4066739" cy="2286000"/>
          </a:xfrm>
          <a:prstGeom prst="rect">
            <a:avLst/>
          </a:prstGeom>
          <a:noFill/>
        </p:spPr>
      </p:pic>
      <p:pic>
        <p:nvPicPr>
          <p:cNvPr id="5" name="Picture 2" descr="http://eandt.theiet.org/magazine/2014/06/images/640_women-engine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264269"/>
            <a:ext cx="3224258" cy="215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“Labor will win the war”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“Work or fight” – strikers could be drafted </a:t>
            </a:r>
          </a:p>
          <a:p>
            <a:r>
              <a:rPr lang="en-US" dirty="0" smtClean="0"/>
              <a:t>b/c of massive increase in production: </a:t>
            </a:r>
          </a:p>
          <a:p>
            <a:pPr lvl="1"/>
            <a:r>
              <a:rPr lang="en-US" dirty="0" smtClean="0"/>
              <a:t>Wages went up </a:t>
            </a:r>
          </a:p>
          <a:p>
            <a:pPr lvl="2"/>
            <a:r>
              <a:rPr lang="en-US" dirty="0" smtClean="0"/>
              <a:t>Prices went up (inflation) too b/c limited supply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Needed all the workers they could get! </a:t>
            </a:r>
          </a:p>
        </p:txBody>
      </p:sp>
      <p:pic>
        <p:nvPicPr>
          <p:cNvPr id="3074" name="Picture 2" descr="Image result for factories during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429000" cy="25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1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481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Gill Sans Ultra Bold Condensed</vt:lpstr>
      <vt:lpstr>Impact</vt:lpstr>
      <vt:lpstr>Office Theme</vt:lpstr>
      <vt:lpstr>Imp #4: Mobilizing for War</vt:lpstr>
      <vt:lpstr>“War to End All Wars”</vt:lpstr>
      <vt:lpstr>PowerPoint Presentation</vt:lpstr>
      <vt:lpstr>Raising an Army</vt:lpstr>
      <vt:lpstr>Propaganda  </vt:lpstr>
      <vt:lpstr>War Bonds</vt:lpstr>
      <vt:lpstr>PowerPoint Presentation</vt:lpstr>
      <vt:lpstr>War Production </vt:lpstr>
      <vt:lpstr>“Labor will win the war” </vt:lpstr>
      <vt:lpstr>Great Migration (1915-1970)</vt:lpstr>
      <vt:lpstr>Women </vt:lpstr>
      <vt:lpstr>Espionage &amp; Sedition Acts   </vt:lpstr>
      <vt:lpstr>Armistice (stop fighting)</vt:lpstr>
      <vt:lpstr>U.S. vs Schenck (1919)</vt:lpstr>
      <vt:lpstr>How does WW1 change America?  Who benefited? Who suffered?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WW1 #8: War Effort</dc:title>
  <dc:creator>rgunter</dc:creator>
  <cp:lastModifiedBy>Gunter, Rachel E.</cp:lastModifiedBy>
  <cp:revision>43</cp:revision>
  <dcterms:created xsi:type="dcterms:W3CDTF">2015-12-01T23:10:56Z</dcterms:created>
  <dcterms:modified xsi:type="dcterms:W3CDTF">2017-11-15T22:11:29Z</dcterms:modified>
</cp:coreProperties>
</file>