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6" r:id="rId11"/>
    <p:sldId id="267" r:id="rId12"/>
    <p:sldId id="269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2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2D6C3-4CFB-498A-87FD-E7253607CE81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CA72-B37B-4359-87F5-EF8F130C43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2D6C3-4CFB-498A-87FD-E7253607CE81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CA72-B37B-4359-87F5-EF8F130C43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2D6C3-4CFB-498A-87FD-E7253607CE81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CA72-B37B-4359-87F5-EF8F130C43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2D6C3-4CFB-498A-87FD-E7253607CE81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CA72-B37B-4359-87F5-EF8F130C43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2D6C3-4CFB-498A-87FD-E7253607CE81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CA72-B37B-4359-87F5-EF8F130C43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2D6C3-4CFB-498A-87FD-E7253607CE81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CA72-B37B-4359-87F5-EF8F130C43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2D6C3-4CFB-498A-87FD-E7253607CE81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CA72-B37B-4359-87F5-EF8F130C43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2D6C3-4CFB-498A-87FD-E7253607CE81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CA72-B37B-4359-87F5-EF8F130C43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2D6C3-4CFB-498A-87FD-E7253607CE81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CA72-B37B-4359-87F5-EF8F130C43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2D6C3-4CFB-498A-87FD-E7253607CE81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CA72-B37B-4359-87F5-EF8F130C43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2D6C3-4CFB-498A-87FD-E7253607CE81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9CA72-B37B-4359-87F5-EF8F130C43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2D6C3-4CFB-498A-87FD-E7253607CE81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9CA72-B37B-4359-87F5-EF8F130C43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biography.com/video/richard-nixon-secret-plan-to-end-vietnam-1219385987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698625"/>
          </a:xfrm>
        </p:spPr>
        <p:txBody>
          <a:bodyPr>
            <a:normAutofit/>
          </a:bodyPr>
          <a:lstStyle/>
          <a:p>
            <a:r>
              <a:rPr lang="en-US" dirty="0" smtClean="0"/>
              <a:t>1960s </a:t>
            </a:r>
            <a:r>
              <a:rPr lang="en-US" dirty="0" smtClean="0"/>
              <a:t>#7:</a:t>
            </a:r>
            <a:r>
              <a:rPr lang="en-US" dirty="0"/>
              <a:t> </a:t>
            </a:r>
            <a:r>
              <a:rPr lang="en-US" sz="6600" b="1" dirty="0" smtClean="0"/>
              <a:t>1968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066925"/>
            <a:ext cx="7239000" cy="2743200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Why </a:t>
            </a:r>
            <a:r>
              <a:rPr lang="en-US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is the US fighting in Afghanistan?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Why hasn’t the US won? </a:t>
            </a:r>
          </a:p>
          <a:p>
            <a:pPr marL="514350" indent="-514350" algn="l"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What should the US do to end the war? </a:t>
            </a:r>
            <a:endParaRPr lang="en-US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079625"/>
            <a:ext cx="716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Turn in paper!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Include rough draft and works cited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Community Service: On top: write up / hours / proposal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en-US" dirty="0" smtClean="0">
                <a:latin typeface="Haettenschweiler" panose="020B0706040902060204" pitchFamily="34" charset="0"/>
              </a:rPr>
              <a:t>Vietnam </a:t>
            </a:r>
            <a:r>
              <a:rPr lang="en-US" altLang="en-US" dirty="0" smtClean="0">
                <a:latin typeface="Haettenschweiler" panose="020B0706040902060204" pitchFamily="34" charset="0"/>
              </a:rPr>
              <a:t>War: </a:t>
            </a:r>
            <a:r>
              <a:rPr lang="en-US" altLang="en-US" dirty="0" smtClean="0"/>
              <a:t>Why </a:t>
            </a:r>
            <a:r>
              <a:rPr lang="en-US" altLang="en-US" dirty="0" smtClean="0"/>
              <a:t>did the US fight? 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81914" y="1295400"/>
            <a:ext cx="8229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"Even today, many Americans still ask whether the American effort in Vietnam was a </a:t>
            </a:r>
            <a:r>
              <a:rPr lang="en-US" altLang="en-US" sz="4400" dirty="0" smtClean="0">
                <a:latin typeface="Franklin Gothic Demi Cond" panose="020B0706030402020204" pitchFamily="34" charset="0"/>
              </a:rPr>
              <a:t>sin</a:t>
            </a:r>
            <a:r>
              <a:rPr lang="en-US" altLang="en-US" dirty="0" smtClean="0"/>
              <a:t>, a </a:t>
            </a:r>
            <a:r>
              <a:rPr lang="en-US" altLang="en-US" sz="4400" dirty="0" smtClean="0">
                <a:latin typeface="Franklin Gothic Demi Cond" panose="020B0706030402020204" pitchFamily="34" charset="0"/>
              </a:rPr>
              <a:t>blunder</a:t>
            </a:r>
            <a:r>
              <a:rPr lang="en-US" altLang="en-US" dirty="0" smtClean="0"/>
              <a:t>, a </a:t>
            </a:r>
            <a:r>
              <a:rPr lang="en-US" altLang="en-US" sz="4400" dirty="0" smtClean="0">
                <a:latin typeface="Franklin Gothic Demi Cond" panose="020B0706030402020204" pitchFamily="34" charset="0"/>
              </a:rPr>
              <a:t>necessary war</a:t>
            </a:r>
            <a:r>
              <a:rPr lang="en-US" altLang="en-US" dirty="0" smtClean="0"/>
              <a:t>, or a </a:t>
            </a:r>
            <a:r>
              <a:rPr lang="en-US" altLang="en-US" sz="4400" dirty="0" smtClean="0">
                <a:latin typeface="Franklin Gothic Demi Cond" panose="020B0706030402020204" pitchFamily="34" charset="0"/>
              </a:rPr>
              <a:t>noble cause</a:t>
            </a:r>
            <a:r>
              <a:rPr lang="en-US" altLang="en-US" dirty="0" smtClean="0"/>
              <a:t>, or an idealistic, if failed, effort to </a:t>
            </a:r>
            <a:r>
              <a:rPr lang="en-US" altLang="en-US" sz="4400" dirty="0" smtClean="0">
                <a:latin typeface="Franklin Gothic Demi Cond" panose="020B0706030402020204" pitchFamily="34" charset="0"/>
              </a:rPr>
              <a:t>protect the South Vietnamese </a:t>
            </a:r>
            <a:r>
              <a:rPr lang="en-US" altLang="en-US" dirty="0" smtClean="0"/>
              <a:t>from totalitarian government," historian Steve </a:t>
            </a:r>
            <a:r>
              <a:rPr lang="en-US" altLang="en-US" dirty="0" err="1" smtClean="0"/>
              <a:t>Mintz</a:t>
            </a:r>
            <a:r>
              <a:rPr lang="en-US" altLang="en-US" dirty="0" smtClean="0"/>
              <a:t> writes. </a:t>
            </a:r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</a:rPr>
              <a:t>Which 1 of these do you think best describes why the US is in Vietnam? Explain your answer with 2-3 reasons. </a:t>
            </a:r>
            <a:endParaRPr lang="en-US" altLang="en-US" dirty="0" smtClean="0">
              <a:solidFill>
                <a:schemeClr val="tx2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21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u="sng" dirty="0" smtClean="0">
                <a:latin typeface="Franklin Gothic Demi Cond" panose="020B0706030402020204" pitchFamily="34" charset="0"/>
              </a:rPr>
              <a:t>60s #8: School of Rock</a:t>
            </a:r>
            <a:br>
              <a:rPr lang="en-US" u="sng" dirty="0" smtClean="0">
                <a:latin typeface="Franklin Gothic Demi Cond" panose="020B0706030402020204" pitchFamily="34" charset="0"/>
              </a:rPr>
            </a:br>
            <a:r>
              <a:rPr lang="en-US" dirty="0" smtClean="0"/>
              <a:t>What does this song say about…..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</a:t>
            </a:r>
            <a:r>
              <a:rPr lang="en-US" dirty="0" smtClean="0"/>
              <a:t>olitics 				Society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Fashion / pop culture	/	Music 	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Slang					</a:t>
            </a:r>
            <a:r>
              <a:rPr lang="en-US" sz="2600" dirty="0" smtClean="0"/>
              <a:t>(instruments/sounds)</a:t>
            </a:r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>
            <a:stCxn id="3" idx="0"/>
          </p:cNvCxnSpPr>
          <p:nvPr/>
        </p:nvCxnSpPr>
        <p:spPr>
          <a:xfrm>
            <a:off x="4572000" y="1600200"/>
            <a:ext cx="0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" y="3810000"/>
            <a:ext cx="807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75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Beatles:</a:t>
            </a:r>
            <a:br>
              <a:rPr lang="en-US" dirty="0" smtClean="0"/>
            </a:br>
            <a:r>
              <a:rPr lang="en-US" sz="3600" dirty="0" smtClean="0"/>
              <a:t>The band of the 1960s. How do they change?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Image result for 1960s beatl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6" y="1549378"/>
            <a:ext cx="4495800" cy="2994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beatl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343400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33400" y="4654977"/>
            <a:ext cx="3200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Approx</a:t>
            </a:r>
            <a:r>
              <a:rPr lang="en-US" sz="3800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 1964</a:t>
            </a:r>
            <a:endParaRPr lang="en-US" sz="3800" dirty="0">
              <a:solidFill>
                <a:srgbClr val="00206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4572000"/>
            <a:ext cx="3200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Approx</a:t>
            </a:r>
            <a:r>
              <a:rPr lang="en-US" sz="3800" dirty="0" smtClean="0">
                <a:solidFill>
                  <a:srgbClr val="002060"/>
                </a:solidFill>
                <a:latin typeface="Franklin Gothic Demi Cond" panose="020B0706030402020204" pitchFamily="34" charset="0"/>
              </a:rPr>
              <a:t> 1968</a:t>
            </a:r>
            <a:endParaRPr lang="en-US" sz="3800" dirty="0">
              <a:solidFill>
                <a:srgbClr val="002060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86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#2/6: Compare and contrast 1950s to 1960s</a:t>
            </a:r>
          </a:p>
          <a:p>
            <a:r>
              <a:rPr lang="en-US" dirty="0" smtClean="0"/>
              <a:t>#3/7: Compare and contrast 1950s to 2010s</a:t>
            </a:r>
          </a:p>
          <a:p>
            <a:r>
              <a:rPr lang="en-US" dirty="0" smtClean="0"/>
              <a:t>#4/8: Compare and contrast 1960s to 2010s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98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u="sng" dirty="0" smtClean="0"/>
              <a:t>The Year 1968: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7545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u="sng" dirty="0" err="1" smtClean="0"/>
              <a:t>Tet</a:t>
            </a:r>
            <a:r>
              <a:rPr lang="en-US" b="1" u="sng" dirty="0" smtClean="0"/>
              <a:t> Offensive: </a:t>
            </a:r>
            <a:r>
              <a:rPr lang="en-US" sz="3000" dirty="0" smtClean="0">
                <a:solidFill>
                  <a:srgbClr val="FF0000"/>
                </a:solidFill>
              </a:rPr>
              <a:t>Lunar new year – holiday usually celebrated w/o fighting </a:t>
            </a:r>
          </a:p>
          <a:p>
            <a:pPr lvl="1"/>
            <a:r>
              <a:rPr lang="en-US" sz="3000" dirty="0" smtClean="0"/>
              <a:t>January: North V. </a:t>
            </a:r>
            <a:r>
              <a:rPr lang="en-US" sz="3000" dirty="0"/>
              <a:t>s</a:t>
            </a:r>
            <a:r>
              <a:rPr lang="en-US" sz="3000" dirty="0" smtClean="0"/>
              <a:t>urprise attack in many cities in South V</a:t>
            </a:r>
          </a:p>
          <a:p>
            <a:pPr lvl="1"/>
            <a:r>
              <a:rPr lang="en-US" sz="3000" dirty="0" smtClean="0"/>
              <a:t>US will win </a:t>
            </a:r>
            <a:r>
              <a:rPr lang="en-US" sz="3000" dirty="0" smtClean="0">
                <a:solidFill>
                  <a:srgbClr val="FF0000"/>
                </a:solidFill>
              </a:rPr>
              <a:t>(after a month) </a:t>
            </a:r>
          </a:p>
          <a:p>
            <a:pPr lvl="1"/>
            <a:r>
              <a:rPr lang="en-US" sz="3000" dirty="0" smtClean="0"/>
              <a:t>BUT…</a:t>
            </a:r>
            <a:r>
              <a:rPr lang="en-US" sz="3000" dirty="0" err="1" smtClean="0"/>
              <a:t>gov</a:t>
            </a:r>
            <a:r>
              <a:rPr lang="en-US" sz="3000" dirty="0" smtClean="0"/>
              <a:t> had said, “War is almost over!” </a:t>
            </a:r>
          </a:p>
          <a:p>
            <a:pPr lvl="2"/>
            <a:r>
              <a:rPr lang="en-US" sz="3000" dirty="0" smtClean="0"/>
              <a:t>This does </a:t>
            </a:r>
            <a:r>
              <a:rPr lang="en-US" sz="3000" b="1" u="sng" dirty="0" smtClean="0"/>
              <a:t>NOT</a:t>
            </a:r>
            <a:r>
              <a:rPr lang="en-US" sz="3000" dirty="0" smtClean="0"/>
              <a:t> look like winning </a:t>
            </a:r>
            <a:endParaRPr lang="en-US" sz="3000" dirty="0"/>
          </a:p>
        </p:txBody>
      </p:sp>
      <p:pic>
        <p:nvPicPr>
          <p:cNvPr id="4" name="Picture 4" descr="https://upload.wikimedia.org/wikipedia/commons/f/f1/Cholon_after_Tet_Offensive_operations_1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029200"/>
            <a:ext cx="2570163" cy="168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novaonline.nvcc.edu/eli/evans/his135/events/tet/Images/Vietnam%20War%20Destru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5105400"/>
            <a:ext cx="1952625" cy="155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2. Major protests begin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562600" cy="4525963"/>
          </a:xfrm>
        </p:spPr>
        <p:txBody>
          <a:bodyPr/>
          <a:lstStyle/>
          <a:p>
            <a:r>
              <a:rPr lang="en-US" dirty="0" smtClean="0"/>
              <a:t>Angry that </a:t>
            </a:r>
            <a:r>
              <a:rPr lang="en-US" dirty="0" err="1" smtClean="0"/>
              <a:t>gov</a:t>
            </a:r>
            <a:r>
              <a:rPr lang="en-US" dirty="0" smtClean="0"/>
              <a:t> appears to be lying &amp; continuing an unnecessary war</a:t>
            </a:r>
          </a:p>
          <a:p>
            <a:pPr lvl="1"/>
            <a:r>
              <a:rPr lang="en-US" dirty="0" smtClean="0"/>
              <a:t>Protests  </a:t>
            </a:r>
          </a:p>
          <a:p>
            <a:pPr lvl="1"/>
            <a:r>
              <a:rPr lang="en-US" dirty="0" smtClean="0"/>
              <a:t>Burn draft cards</a:t>
            </a:r>
          </a:p>
          <a:p>
            <a:pPr lvl="1"/>
            <a:r>
              <a:rPr lang="en-US" dirty="0" smtClean="0"/>
              <a:t>Go to Canada </a:t>
            </a:r>
            <a:endParaRPr lang="en-US" dirty="0"/>
          </a:p>
        </p:txBody>
      </p:sp>
      <p:pic>
        <p:nvPicPr>
          <p:cNvPr id="4" name="Picture 3" descr="1968_protest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57200"/>
            <a:ext cx="2547852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oliceNamM14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86200"/>
            <a:ext cx="390625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cdn.history.com/sites/2/2014/02/womens-march-against-vietnam-war-P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495800"/>
            <a:ext cx="4248150" cy="2205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3. </a:t>
            </a:r>
            <a:r>
              <a:rPr lang="en-US" b="1" u="sng" dirty="0" smtClean="0"/>
              <a:t>Hippies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Counter-culture</a:t>
            </a:r>
            <a:r>
              <a:rPr lang="en-US" dirty="0" smtClean="0"/>
              <a:t> (against the normal culture)</a:t>
            </a:r>
          </a:p>
          <a:p>
            <a:pPr lvl="1"/>
            <a:r>
              <a:rPr lang="en-US" dirty="0" smtClean="0"/>
              <a:t>Dress, live, and act differently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  <a:latin typeface="Franklin Gothic Demi Cond" panose="020B0706030402020204" pitchFamily="34" charset="0"/>
              </a:rPr>
              <a:t>Compare to 1950s conformity </a:t>
            </a:r>
            <a:endParaRPr lang="en-US" dirty="0" smtClean="0">
              <a:solidFill>
                <a:srgbClr val="0070C0"/>
              </a:solidFill>
              <a:latin typeface="Franklin Gothic Demi Cond" panose="020B0706030402020204" pitchFamily="34" charset="0"/>
            </a:endParaRPr>
          </a:p>
          <a:p>
            <a:pPr lvl="1"/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</a:rPr>
              <a:t>Communes</a:t>
            </a:r>
            <a:endParaRPr lang="en-US" u="sng" dirty="0" smtClean="0">
              <a:solidFill>
                <a:schemeClr val="tx2">
                  <a:lumMod val="75000"/>
                </a:schemeClr>
              </a:solidFill>
              <a:latin typeface="Franklin Gothic Demi Cond" panose="020B0706030402020204" pitchFamily="34" charset="0"/>
            </a:endParaRPr>
          </a:p>
          <a:p>
            <a:pPr lvl="1"/>
            <a:r>
              <a:rPr lang="en-US" dirty="0" smtClean="0"/>
              <a:t>Peace, love, and harmony </a:t>
            </a:r>
            <a:endParaRPr lang="en-US" dirty="0"/>
          </a:p>
        </p:txBody>
      </p:sp>
      <p:pic>
        <p:nvPicPr>
          <p:cNvPr id="16385" name="Picture 1" descr="C:\Users\rgunter\AppData\Local\Microsoft\Windows\Temporary Internet Files\Content.IE5\GE9F6JS6\500px-Peace_love_and_happyness.svg_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399" y="381000"/>
            <a:ext cx="1118239" cy="1066800"/>
          </a:xfrm>
          <a:prstGeom prst="rect">
            <a:avLst/>
          </a:prstGeom>
          <a:noFill/>
        </p:spPr>
      </p:pic>
      <p:sp>
        <p:nvSpPr>
          <p:cNvPr id="16387" name="AutoShape 3" descr="data:image/jpeg;base64,/9j/4AAQSkZJRgABAQAAAQABAAD/2wCEAAkGBxMTEhUUExMWFhUXGSAaGRgYGR8eHxogHiEdHSEeHR4gHCghGR4lHxoeITEiJSkrLi4uICI1ODMtNygtLisBCgoKDg0OGxAQGy0lHyUtLS0tLS0vLS0tLS0tLS0tLS0tLS0tLS0tLS0tLS0tLS0tLS0tLS0tLS0tLS0tLS0tLf/AABEIAMcA/QMBIgACEQEDEQH/xAAcAAACAgMBAQAAAAAAAAAAAAAFBgQHAAIDAQj/xABFEAACAQIEBQIDBQYEBAUEAwABAhEDIQAEEjEFBiJBURNhMnGBByNCkaEUUnKxwdFiguHwFSQzkkODorLxY3PC4hYlNP/EABkBAAMBAQEAAAAAAAAAAAAAAAECAwAEBf/EAC4RAAICAgIBAgUCBgMAAAAAAAABAhEDIRIxQQRREyJhocGBkQUU0eHw8TJCsf/aAAwDAQACEQMRAD8AZuIZlUpjPlaf7NT9GrQZEhvSqjRWouFExB1ibEgd1wtc2cCqLQppQNRhlS2Xemmrqo1WFSjUgHqUiEYkEFh/hOBfA+bPQo/s6/erRqVFUsOitlqmrVTqA9QJaGBA6ZjaQ3DLcWzlV8uMoGWpRpGjTNBS7GmDYPOpWVbLLCJubkYIo0UHVcjlqeYf9nrU3FCjrUn0sxQYmmzMJCo1IqGmxUyDa6nzIcqHNfL5ia1Sp6noKsiiDLMGqAlSwfYC0fnjnnOB5kLVzGcOlRUb1PUcGozxqYBBInTFzp6dMSIGJvCDmM2AtPJ06isBBq1XU6SQoMoZN0+L/CY2OFcqHjFsYMvVStTSopiRJHg9x9DIx6Et8oxlfL08iaaZoU6SuzCafqFQ1oPXVJUH3sZmQbY6VlAbsVOxBJBHtIxrFlFoHZhylWk4JgzTP16h+RU/U4lWg2vNsD+Y205diD8DIw+jAfyJwSyySqtq6TJN7yPbCp1Jo6Zx5emjP2bj+V+Qhy5T9XM0lN7yTtAUajt5gLf97Dbn2qVM4PSVG/Zkkh2IGqrIsQDfSP198CuQMj97Wq7hQKan+KHb9An5nDNwnItTau76S1WqWGkn4QAFBkC4A2w6OU1NXMuCopLSJtrLho9wABP1xrlcw60/u6XqKNQGl1BaCR+IgXPvibnq2imzd4t8zYY4ZBUkaKxaBBXUCPnESNvOCE6vnlVVaoChYSVNythIOmdpidsSjhbeq1ak+YCzTqIwUloKoCYYCL6oDfUYLGmKlRg10SOnsSRMnzFsY1k1SDsZx7hb5wq06FCQVo+q9Om1SdGlNUu2oRpIQNB8xjzlvhShhXocRzGZomRoeqlWmTtZgs2M2nf8sAxF58rMTSpJP4nMf9o/m+FBZB9xuD/XBPmTO681WM2B9MfJN/8A1l/0wPoUy06bCdz8pxgM2SsZmb+celrz3mcS2ycCFB/iO3yt9b4jtSKtEd/NrYCkmA6ZeveJj27Y8zlG0rHkgX+ZHtbtjSsQeobYkZAmDvMgKbWmfqVPePbBMQ0csFSTE2kwBO5x3yekmGgAXk9o/pjapQHYQdyd58/ridk8vTJUGADOq1o3uPHaBf3wraSCQa9MK7qTpj8MTfxa0e845lLexxM4mgaCFC3gAGwEWjv7+22IemB2w0XaAzb0xbv7dzjnUM3xs1cgCLQfGIzGcExvvtgpw3h5qBSrLq1HpMzaLmxt5+WA6m+DfBjBkkrGxEE3tsR1CDhZdGQXzeWAdUNQaZ1Mosq6pYgR502/O2JmWUXTRTqaOnrYAi5Njp6lIiPriI1ZyvU7QdLALCkmbkQCFAF5O+JNJaNS7tpI3LVBJPcX8fLxiV+w5WXL3LuWWsFE1FqoPTrOAYFUBqNcLYDS6tSdYN4NhqGGLjHFKlHO5PNVK4FKr90ctYGiGASsbAdK1VUkkmCPGwTiWco5Uotsu1EU6iU31MyJXUMyEAlnelXXWwufTdwN8ROOc85bMU3Ayi1QTr/5gwKTOgWoFCnqEgGZHUSfGLikfmDhLMvEMjRarVNIisBVu7tSUrUGoTqYq9N17sKf1w4cCbO08uyUUpUQBTFJjTu2qxDEu2qFAh7C4EWsl1OY+JZxCNTt+zp6jekoQgaSutohmYoWFjeTAwayXE2qUckwAYgaFGuuup1bTdaS6SsANqb/ABe+I5fB0+mptpkT7TqOYrZUVqoVKlJwEXpLOrELpZULLJMEAE4CfZtRqha4qAqo9NkWLdWswPBi8Ht9MN3MOZ9asqOJO5AFhp6ieoeQIkfTALlDPNpZKj+o9Q+qX8sQqtpiwChVA9gbCIAwtuw+oiohTi1LVQrAiToJH+Xq/wDxxH4FUZqVrhd/7/p+uDTIVAkg6hDAHcGLHxbCvyi+lzSN5BX6rP8AbGyOpJnX6OPxfS5sf0Ul+n9kOXCOYquWXSqo9MmSCCDePxD5dwcMGV52psQGo1VJ7jSwH/qDH8sJ1SnoZgPy3EY2SSZm47Ef2xU8os1OKUT/AOIBaeqV3/iA848fJUKoJ0o0qV1LvDCDDLcSO4M4RDmtABUaD/LcR4IIH9sF6GRVFFdEcB6MuwjpmZNiDsJEbexOF5MaO2NFTJr6RpKNC6NACj4RECB7DGtWi4Zmplb7q0xItMjbCXw7i7dX7PVqlQSIqkvrIuW65YKPhABBME+MEU5tdRqdEKzHcH3vcE+1vnjKaYWqdHfjtbTmqJekaoSmxVE0nrchS0NGyggXE6z4MEMjxZP2apV9CpQWnqlKtMUz0iZCzEEmAe5nFTcP+0Oc1XzLwNTaaan8KgLpiStypbq7ajHxYaeE/aFRztJ6LFKTxDajaDN50mNh8QFjYnB5I1AtBIAiWuXbux3aPA3OC/L+YqUydCgKzfUDxqNwNvnGJuSy9MqSVpzAshbqPe7rCzANhviJXqEmIggRAtHue5J8nE3JT0hXFrslZrM69zGlYBGzRt9bnEbTrEQNosO/9749oa9LdZ7ARFx3n5WjHL1OphrMew8xONGNAI1ChGoEgkGNPn+mJlGl93JgwYF9h4/Scc0dTO8n8vFpvOO0jTp8Hb5jY/Tth2zEo06MAhme4EWAaxMiDIB2n2xEqKAx0kRMDePpP9ceUZCgDt28QLDG7hyRa/z7YCQSPVpg2O3kf7gYHFhF5k98GtDXJbtt7bRgacrMflhkwM1pUlgajbz+f6z2xwqbnBGqoCQRcTef074iUikrMjztvJ79xBGGTMbUKAJg/X29/e2CeUy8EdeiNmEna4+vjEarTK6SdiDpnwLAzGOtEvqVOokkKF2Jn9Ra8ntfCu2YII5KkQoY7QDqY2+JtjN/GOVVl1H7sH5Exa0CMSeMUPSIEjpRZPdmJYEgfTtiKxMLAKgiRPee/wCmJqNMJVGR5TzNeiMxrps9ZTUp03qlq1cIOtl3kgAWYz2MYYPs8oUG9B6OXBrorMausmaiRNOopsqVKbakb8LGPw3Mcr55Kml6lLVXo1X+6nQRm6SEPouAPXp9ek9OtHm5nDRy/lMtk0daSyxcmo0DUSWJ6vAAgACwEQLnFm0gpNgdOXs0OI/tgzK1KdRXVtcB6SEBqaQpKuQ8fuxpMmWx7xnloijGTd6B9SpKoTpYM2sygMwNVojTtERhrrIHZWABIBCk7rKsJHiZj5Yj5ThNJ6rPWpKzQqqX6tIuxAEkICwBNhJAmYGJSfLRSHyOxZ5K5cpUq49WqWrN1jXILxe07bSQSWYDwMTuYuSPXqevlytOupkz8FQqbB4uGI6dYmRuGsQ15jhFFgdSAnfVsQRfUpEaGkA6hGw8YU81VztZqjUc49BFbSiinSYNBh2YuhMlp2MRp7k4KXBBnLmyDxLhdaimp6ZVdyQQyr7FhsO0kAfnhFqP6WbYi33pP/cS39cWfQ4lVRdD1TWqerTpO7KqgliCYVIGxj5AzOET7QOHJSr+rRkU6k9PZHVUlQfGnTYbHUPwwEyu4no/wiSjnaflP/P2sM9MiXIFxIv28ecEXyqrlDVVtZ9YDULQNIkfVo/PAHhTB0XbUbSTadu23a+OeT5urorZdaCMjPpILX1EhAVO4uARY/LFYO1Z5ufE8WWWP2dDFkM2DZmAMSGJiCJkknpEbyR7YI8x8XShkcxqZNOgKIE20kXuQ8qthAmY/wAWBGa4aaUs7imtB9VVhcnQJ0LJHxlliRtJsQMCftEzzV6eXOXytT9jWmzOCioIeB8BE2UEhgIBM+CEk9ghHRC5e5vylSnl6KIUYhxLQArSWVdW3VBJJgAvvuMe885o0cqKoWIfSZiTIO42KyQPOKp4NXdKg9PVqJ6CpM28R3jBbnTjrVVp0xrB0zVlyQxmBCbLGnfcnwIweO6Fu3Yx/ZvwTIpTGb4gR1S1NWVmUKpKa3CqbagQNRgQN+zhztW4e2XrUKH7MlYLqVaaBHDAakhgB1HfTuRON+RaWVqcLoNWWjUp0VaKlRbIQSWksLAHebd8RMxncrUFfMBMtUqD8dN2dQFQKCZVeoATcGBtiLlts64w1+gu8vc4VqqKfUCuCEOogBj5A9IhiQAYmZ7Rh14Xmy6sWINQEzpGw2uCbse5AAviguG580mIBJptZ17OvuDaRuPGLFynCKD0lr5eoyOxDHqMERJWp1SCFPn9Dh3jUXaIxuapj6WO947R/XHINETudh3v7Yw5N8si63NQMfxsGZSo8+CO0kSN7mSGb4eRlVrayS0H0xYAE7mPaDg8voWj6NNJuXbr3IHqqJ8+fA2j64kVajqQ7IVn6SIt8vbzgFQo06mdo0cxrNEpOhJAeozFRq0kHSqgmNhubYK8WzuVpZavWydA0qlFW6zTg6Q1x1EyjETpMSIPg4CkLn9OozcY+DsKksJMCb/7jG0hREgHYkbn8zgHwDPPWytGuVKlwRtYlGKtH1AP1wwDL+q6oNI1GJiSJm5A7X84oRULxt+z/wDT1MwIi5JgCfGMp1JWBue/iMcM7kHoVAlTY917j/CTYkfpjMupJbUwAUbaoLT2W0SJm++NRPi+Nm9TK6hJPuST/P2xxqZBgdMBiVDCCLQYM7R9Y8455XmhI+6JYLqUP0gDYSko2rabx22xjcWoyaZI1uyhTUANxaA4Y9TWW4A2HeMCORe4eDqydR1CmdW1NiL1FIm0BVMzcXixE4L8CoaFfNVAZiFB+cFibwNl2soPY4GcNy3quTU+BBLsZELEb7ljEATa9rXdaAp1KQAUGmyxpi0bRHjth/qAV+aMwDWQi49NWkbxL+cCmzZPn5zvgnzFl1Fe+oItJV6SJ3aAs77j6YCVYB/dsLb3/pgeQEXkxczVpU6+YoISfvKdQKQ9UhDTWtU/DIplgIBLag0LALMy5Ny4dl0alKsZBDRBDATIIAIM2iL7DAvLcWo0nIDEUaZgl2p+mALIy9I0gIoA7ARZjcqXMX2nMlVtDeosEAU6gKkk9MOvxEi5Vl6ZEDvhH82yidDpxLm7JZIAVa0mLler5SFaf6Yj5TmijXq/8sFd5FgCrAAydREOm0/jUjfFLrwetm3ZqkIRuAsC5Y7fWPOLH+z/AJZ05mnUJnVRUtHm1Ikf5lafnhFFe+yvxN9aLjZpAEC/v/pfCjxzN+iz0iC0mVJ/dYTJiPxSoA8YNZBGMXN7aouSvY/urv0+9ows8+qQ1Op51JfsTDf0YfLBzY45I/Munf7E4txeha4bmC2YJgn77XCgkT6ETpEkgFtoM/DecGOPqjZV1KNpoAOQ8Fgd3NRhYVCKhYhbAwD8RgHyjXmrUiAUQEElukkBNlB1mKTQvcA/It+ZygemE0wrQBEA/eatQj21ajckwZ7zoqznyetXp8ke7+gocvUZV1HVo0sBTUxBkEgexCA9urEarSpftdMKjvUask9WlVj7w6pUtARSTEHaN5wP4XmmVagpCGNMr0SpAbewjSwKxbzY4Wub+JVKfpiaiufvNZZg0fCIbc7MCZwcb+U9L16fxVN+Uvtr8fctDnLjQzNWnl/UCsxkAqSHdbqDFghAJgme0XnAji3FMxUDf83SemoC1GVYZXKy2khoBU9iDEXxVFPjdXTLVHL+or6tR1SkhZY30gM0AHc4kcQ4or0/So6xrbqBLEQtlsWbtvH9MZwbZGORJMh8NqejWV5kC5N9mBEwDNgZxJ/4O7qxp02qEmdYNlF51dgZ8nsR2nFhfZVyzQWm2bzVFXhtNNHGpRE6nYbSNBI3/F7RK534z+1Vf2TLqVoJo9QUxp7iERLFVPxHYnp206S7fklFW6O/I+VrUeGU3pAE6qgdC5TUNTAMrgHSRBExB8iJwC4/nsxmcvmCVemum+uoajMZURMAARa39cW9kuDqMsqUmEaAoEQBAjYiw9iMLnMnC6dOmyhtTIQX0wFUiH0t/iYKTpta5IsDzK3K/qdTlGMK+h89vlnpFGdCoa66lsYMGJ3gggjyIOLG5e5hkF4QVq2rXT0kqaUFQyiSAUuAJBAixgE2dwDheWrUimZpipS1VCBmAhKkClSkEdI6qNWCva83woc58o0MtUq1MihX0k9R0ksNJ+IqGBICyCRO0kC1+mTtHJHTNsvmXLf9Nb/FKsrCbyJlXEkHdDewPd047xOhTohPWn1KKKmiCIUgklp/FtG8TigWzANZGNOnNo0jcyfN5t32+Wz7wKgauVIALFargQLDuNTGyAhpEkb/AEwi12diyzmqvra+wxZPiKQ4SstPUAC7EqBBn4lZdJIJiG74zmfmKk9A0TV9amqfeiheUUS8anIHSO7Ym8v8FoNksz6zqULDW9lVNKq0y8WUmZMTHjEXhGYyOVam9WpSp0mIWnUgstQmWB1aYVTY9RgRE7gBw3oWWZzty7OnLnDNOWvTdQhGmkp+E1XZyllb4FbsN/bBOhSeValOoG2tfobjVEiewxM4kKdJhRU6F1CshW/xArAvZReI2HbbEdc0Kd3ZIW6lXmZG1lkkzsRitLo5uU4p+zO/NfMyK/oekGBhtVQHT5BTaSD31CCIwn87556ORaq3S1VnpKhkOOxMRBGkE6hsSB8pPMfNOXpBatWmC7SqoYYkxNlVpUEr+L/Da5IqXmbmKpmGPqMzhbKgXSig37OZ8x7YEnekaOlthLlzMVKi+mqlvhAAXYEiwA3tMTHtONeL8QBzAWq4WmTDOJJXyCo6hvEXi9jEYZslwc5fWaTUXUU/Va5FRLGxgFbxAmNvphL47XrrmBWX7qtAZCj6iYG4YDwf5454U5HTOLjA+luA5Sk+VQHRVR1DM1mFUmOtjsxIg2tO3bEnOZmllaeorpTVEKBAn22AsTiquRvtBpUU0Va4rkiWNDLenoncux06zf8ACk7/ABYfK2ao5xVUt6yA6g9JuoEA2ZI8GD/IGBi3NLTOZx8og8QY13aoyimFgM0kgD8P4Qb9V/5YG8RFM6fTSFAiWvqPm22HClkMu4AuxAAIJme41KeliDcSIBnxhZ5uyi0nXrRAdUJ2AtcC0TP1j6BqvaAkvLopnmHidRgA9WnpmdJ1Bt5AhDJAsbmJjbEHhGQLuarTFODtsSRb/tB+RPtjpUyNOm0016hsoBqEn5GyDwZm07YPcpVSy1UZNOtukEEdWkfEDtMLB7zjNcYgW2M3DchoY9yf9/lhu5SbTVpxcRWTf+CsAfqzfrhcyD9GqZK7ARI9jI3IBt8vOGHltNNdCksNcsYsBpqrc6jvNPbyIkbTjpjsdhl5EkXIEzG4A/Pb9MK3P+T/AOWDLMowIAE2kKQB3IH8vfDFmK+hg0nSYUje5MCAO8mJH+oh5niwDFS6g/FEiw/xXhL979pw7aaBTRXvJXLudcPqDZak1VmJqU5d1UqaYALAopLVJYxYADcnBTM5PNUwgoVaVepROr0mBQMCLem4b7o6SQCxdTO4uCV4jxynUXTTrUn/AHhTYNHnqBgYWzxsVaopaS7OCqMhDT51gkQm8kG28GcLpE5YYTdyVgnMekMzUUhlYxUFKodLrqhoG+qCSIBO0gwZKrxjk81Mqay1QayPVLrUb41np9PtqEbd9XtjpzVwRKGaqKhqQGCwRHqABY6RdGHaDDR+GcTxxWvUytd6ISVQNUISwGm+udQ1AA33+RXC/wDF2j0ZNyxqGRdbRXXDsoXlrRt+Y/1xaPI3L9Nsmr6KYIqVCzlELsoIUDURKrIInCLkqgVT2iO/z/Lb3xcXBKiZfh9HoElFJDyASZa4AJbrdm0gAGVBIIIIywllaivf7HHilxbZJrRlcmqpVSj6YDI1ip1MzALJjUQvpr3vMWjFecpmMw5LBmFVupTIsYGk7lYAA8iMPNR6zZQMi0mq1FaNYKos1XpliSWZSFqs8kkws3vituAZsU83URmkMS6kAQSbkDTaJkCPBxfH3TMi6KXFWufV6QJI0XsNRgqJiN+knsCN8Q+I1lq5dqWXV1aS8lGSW6i0FoLO8wGgwTJ2GIPC82DqBhgVK6SRe06WM9Mkb2gEHa+PKvGVp2kCNp/v3w6xq7oLb6OWV41r0OtOqtNUAkr0FqQZmSn3qTSNQgnd1VgBOOdXPtRzjssMGpU4ESHhquqTEvqMdUk/CTMiQjcUVXdzmqtNaR9bLUEhkq1GLWIUMfiDJB7Amdxg1xn0ictWRV9NoVJUwoKzFiCsemEiYkR2jCx1KmJWysubuG/s2ZemmpUJR6MAklCGKXBkFYNMx3VjgryfxyHemWL6gp9TqOrSskFZJLhSYbchYIkjDNz1wQ5vINVCEZjJlnVlJhqZOpgDAut2g3Gk/vYqTghb1VKgwCD+IbeCpBmNrjGnEKk4uyzTxD9uQZZDpyasXqSGBrvaJAKlaawDciSJjEyrwfK/s6U3AdFqNa+7KpGxO2lzf94+cLmXzqo7hdXTtrEQDBH3Z6VYAxJUxHfBHKZycuzX/wCrTIJMkgpmLn6jEFJ3R0uK7JCZypST0AWeigIoEldVMECVYmCVkCInxG7Yj8J4metYuyglyYjqsLmFFoJ+e2BvFuJbKD1NtNh/OMC+WOMgpVNREJRZRWBYMRLhGXV1LqRQY7N3nCq38xpNJcSyuGcmrm3FaoX6qRVYVVgGQJLEmN2PQAQQB09JWuZOVsvlMtUWkfUqtpUCo41sXOk1fTBlVgSN/MiILTwfMV8wWoesKbqiUlhAArESSKSkKllO4dYETEz5xrljL5Z2ZVdqvpbk6mqORUAZnZhrMBmKxM7E6YxREfNMTq61KGXg61dlh2TVLwIJJVwNXa4IP0wntwmvU01SulbabyQDebX73PnF51KdJ6BeNSxMC1mhhBg36hHuRjjy5wqnoKVEQl2Vlp7wQhUm8EgSBM2EdzieG6bL561XRRmcy1XLVACGRmAYFYEg3BXx+eLs4VnqVPQyrmDmai6afr1tUC5knVZQgDOTsABGogYFfalwZSKaMqjWhWk2r/xEVYU2Jgp1aiZIGn93FeZmjmUSrRSozI1NSKnY0yb0yST6XWuloIDMkGYxV01s5trosfj3PuVqq+itTqKOgjXXpO5E3VEj1FYybusAkE9RwtvzrTqqnrqFcCIXUIAhQAdRLABQNRJJIbCXR5Q4hMrk8wYMErTY7iew2IvO2Of/AAPNm5ouD7wtu1jh1Guhb9yVxCu9OozNCprOkKNMg36V30wAPC2A2GHvk5aNXLKzuOtnhWKqzaY1Na/SIMjaZmcIXM+ZBdV30oT8i3/6gHBnkelTq5eqKqiMvNRmbXo9I6SVYKby6iFEFrjUADGmtCxCq8fzNKu5C06mXqMYVSEO9yNR+I97/kIAc+A8fMa6bo6AmBKAATo3VYRSRAJDVapsAFvgTwbn/hlNQlL7lTYh6WlhHeV1hhc2LDf6mfU/Zc399l1K1n+7FalGlTsSSjemrhT06oe8i1sScWWhNR7POceOs4aiur1CL+KXca4mX26JkGx7nCllxm6YJq0/UDHfRA3Hxuxu31ZhtbslZXmrN0jNOsV3g6VLCfDFSQfcHz5xL4Hx/N1M5S15ioxqOtNi7Ful2AIvMD5bdsNHFSFnk5MexytxTNMBTOWpobL96byJj4S2wJ0nwcTuT+HVstmnpPmFbVOsCit9DR8ZOuAQSATFyYnEvN5xsiBUF/TrK53PQNZaJiwQMPc/PBbjmS//ALKnUpGVr0y6EbdTUw0eT0z/AOZhW6WhoxV7Bn2hcs1cxTTMIhaophwouQRqUj+GSvmGHjA7P0my/BsxKaKtUQyRBGt0W4iQdJYwR+I+Jxc+XpLTQSb+WM37CcL/ADXlaNY0vXqBKaTVemSIraLhT3KqTqaO0AzNpzwyk4tPymX/AJqXw/h1oq7k/kKmuUObz5Kh4anTP7gkgsJEl5spkREgzbbjWc4lVYGmyjV/4vpKkewd1YjSDcppAHiwwX5s5sJcBXK6v+npZwTPcsgAPtDMB894R4bmPXUs7VXZYDVD1sLXZR8FO8geRJM3x2ScY6OSqJ3LmVVeH5cV9VvUFXVf1KdR6ikzJmVqMd9uzAagtZ/gHp1VZct6WmUAUlg3pHQzH9wMabm+wI31YaOH8MFY5hFCaUqJllKuS7FEYkkkEAeoyqqxCgm19TSeE8t0qrZgVZ/atCJ6ht8CqKblLj1EIUEneREBpMFLjIJyyS3AjeJ7zIFtwCIAO/ft24cWyElrAAE2mQPkZMj6465HMaukgB5gqdg06SptMBgR9MbcTeGIq6UE7LJH+WbkY60ER8zm6mWzlJ6T6XK6Ec6W0MJCQCvw9RS52bewwwJVTMUszlKFc5h6cV6TmmaZZwwepTCxAPqELA6VFbaxkFzhTovQYotRiASGYaVEbkCZO0An6Y7cL5nPoZerWzMCmZpUBTB9Us2iuhYSw6G1BTC9a+IEpqmK+xs5e4hWrKAlZkiGAbZo8zSY22gsI2IjCLzvy4cnmgyqEpZgFvTBICkQKiCCLAsGF/hcDsTh5oUhSr+ohBpVXLK031/vWMjXBJJIGuVnUQMEudsiMzk/8dBhVibx8Lz+70sWvJOkbi+GfzRtB72VCUC16gI1qrQbsdUABVktMCNibe8Rg7k6pahWdr9dE9o2rgADsBMD88AcvBZ4sNbbeCx/nthj4WNVHMxYL6LMSdupwOxnc2jx3OOTuR1dR/YB1FZmWJPY2gfId2J+gjHnCOGimxeqnx5oUxvo0BhrC3AkkgdXYHY3wXoZSOprM0wltSU50ubsJqvBUX8+GGBXMHEHSrrVqjFGBp+owayGVIWCoWwsI+t8H6CtX8w+cjqTn2apB1SwFwBCKoDEkDVpcz8Rkx0wJauM0/2is5JYpT0pKVHViQZM3WmNLGA7TEbd8L/2fQMxmSb+mgpmWAIDMwvY6gfRjqOrYgXsHXmwu7hKiBFZyGYFlYGoSGi5AYhiCdgwPUZIO7bJasacsRTVd2VTAZbkEm5E2K7jVpSdYI3BxK4emnQU0sF1atBJBCkgHSRYBQqyQbr8IIwKr52oOglHemhNVVUgISFZdZBbubDupk7iBnFcwafqVQtNXXSGCqJDEWRIEzfUZ+BQN7TRIduw/wA98LfiGUC0D97QYVaQVkMsvTosTEiYmLqBiv8AheeWtT1aQp2dT+Bj8W8lUYKhvHwgzJclq+zDmxGqZjLVSdQJOtiQoUdJ7zEwSTBE747c+8p/ePnsos1DbM0b6aqRMqIlagABjpki1wQVS8MjZwo8cqpknyylEQi9+pRPUixaG/SSLfhCUGAFxc45ZfNgr6iEVEYTqk99ifJ7EGDIO4mWHlflM59Xf1GpIhCiLy27C/YDT+Z8YpDSJzdsqHjmVhtcyXMQe0Ad5viKnEmp0KtFRArMhdu5VJIT+EsQx91Xxglxxvu1v+L+Qb++AOaNx7Af3wzMjhiRlM7VpavTqOmoaW0MV1A7gwbj2OI+PQMAJ6iziVSV0IZZXSdQbYyLgjxfGlJLWMDz3Pyx7XH+Ej/ExJn6i2CA+jOI52lnCqKDrqAEMsdIZdRmdokfUY6cEzA/Z6NRgpfJAmW7I6N8N5sVQXGwMdsQuE16KKf2KiK7FOqo1TRplZChSrMU0idSrcaQCxOA68RzgzRp5mKYq0m9IUl0lCnUNKk6i2jWLn8PabQplrQ6tXqHMK1V9SpSZ2K2RWWPw73UlgdTWudNtVWc6c4PU4i6CmqjLetRHUdpK69QujSqkEERhvyHD8xlFq+uPUZy3psoEMkzMAmde5UjV1tO84q7mUg1SFbUr9bD8eskz6hN2YSACdx2mcShkjzcfJScWockQ8gjeurqrPUVtbQjVBpF2YgXIHe/182pw3mBYNU18zUaoCYpUVRTFoVlgCIFjVm3zxT+cLroCMZHUDdTBsBI+v0I84LZfmqsKFRXRKjnao4MnUSSWKAFmEk6mbfzEY6I9HOk6Lyy2S0UFrO4RFb1wXIIBYliajHUbTcgydIGsg40NRkrpWcAdbKxAjoaY1byyiCYJB0W04C8hczNmsoqGmpJGkoqs4hTBCobgaRdizQWUm5jB/Pcu1KgVjTUMotUquSU6SCdFOFaQ7KVBT57HE6vsawLzdlVpVwzH0xXPTV/CtZQAVcz0ioFBDbBg0745Z3I16VzCq0QtUq9Mm1tR+FvmRebnB3mfIO+Vq0q2mQoanWiBrQSNUsQJHTe1yOrUQEfI1lCD9nq5inXVCtVTCLSVSbVBUVk0ARGoOQIE2x04nqvY1nTjnC6tVGpHL1gWEaAgZSdgQ0SoANjBiZxz+yNly+dr5CppLpPpVCtxOkuok7MInT8WkXsMYgzNRQhrVQG/DRp+ijx30JpcJtLs0H90YTM87ZPiC11Yal0VW0tqFyYEi5BUKb36r42XqzFycb4eFdwSyrVDMukzpaQzwZEnUBUAa5LtbpxC4ejPSIdT6LApVAhQDJVoYkW1AxB1SB0nDHxVBXywqUhJha1I2MkXgGR1EEoDO5wt8PCqa5qFgG64eQt16io1Strgagx+8klYAnjewCBzTy5WyNYKyk0XEpUvpNiSL/A3+Am14tgfw+pNLMoAWZxRIUSNR9ZbSP4/a3cYszivDm4pQp0KOZpaKJLEhXK1CBpQSQCkCQfi3sTBAUeIcBznDA2YKKQy6BUp6aips0tKjSSQIYiABEy2JyjxkXjLlGmyPWzIytM0cxRVtQBZ0hXUwP+g3wNTVQo0Cxi5Mg4Uczwr1K+inXSqgl2qJMQBqB0GIJFtMk6pHbE/NcxPXy9RSqq06ekzqMlp9IHogW9W7SAJMmJfJnDiysgQoHZVBYEFi0gsbiAt4FoBN++DFU7Ys56pDfT4iMtwWvXDtTfM6mpgGDchRpI3u5b3kmQQcROB5urTyyD0dLFdRrpRp1GnqMhDUUBlMHVpmWjT3xO5r4UtfNZZUSKWVWfTdAVCkU1RNAZYBCkmSDe1ox2p0asrRpUadMEmdT1GC1CIkgKodSNNy0EbhSIBS1oVLyRl4gvpvTouxZA7AvTKtSZpks5cszM5Et3LNMzGB3FqulvRSPSy+ok/FrYAEswJ/E3prJG8r+E6i/MmaejSSmPTD1KnQiKwSxDRBZiyhhSvpv1BQBEhFyAp09G7PUAI1w5Vuo6iLgMQs2vrOxPThmKQDZPMevLjTpBMkEhlFmAYNpJERq2mBh9+zjnNq9T9lcAEL90wlZgk6SJIIg6VBvpETbqWOZKavlmVbt6imB7rAgxcSkREC8b4F8IyoCJVpsVcQQw9j+Q+v8AK2NJ62T86H3mHgqZeua1FilBpNVGulJ5IJDQfSk/haVY6gYi1g8gZ6gMqKa1FBUljLC4dmZWUz1IRYH/AAkG4OK/4BzmWAp11kkEKyBQUYWGkEaQpEHYxJA2AxwzGXYORT9F6fxD7muxBa7aiKFWSbSSxMzc2wVIAN4ocrW6RkKVMCQYqt1TIBX7vpqKSCDcG4I74qurMmRB2jxi3aKqfUBVSegrYTOszp77CDHm+KhdpJJ3Nzgxnyv6GlDia43pR3/3/bGmJGVQ/FHTtNrRE77G4wwpKRTaN4kAKZI9pNx8sHOT+EVM5m6dFUCJ8dSRuixMgFSQSQsAjffc4WqrjsDP7xJnDd9nnDKxqNm1f01pBuvVdnAkU7NI1DyCCJsYwTF05aiAoFSkZJ1B1d6jS4ZuhiXJcAxYlYB6o2WuYKr/ALRSamqylSAAARIYqVaLsJlI0gj04k2LM/A8zVrKRWCAMSYKyNAKltQnSGKsVJA7GcRqVIOwq1VKhVVipgkEuFFOCxUggAQI+KSSYJR7QehC+0Lnp6q08tS6fSBDuDcttCwTYARMyT4jAPlagC2uJJXTBAIMjqBBtBsDNrmfGB3OWUp0s5madEEU1qsFHi+w9gZA9gMOvLWQASjTEGSqtF7sVLXuCYJFjEX9sP6PFyyW/H+i38QzLF6dQj/2r9u3/T9Ss83qM3Jm8kTP5xiAHJthgz2VIZhF1JWPkYwAzNFgZIMTE+9jHzuMQg70PlXHaLY+ynmyhkMnXasIPrfhu9WVmDJAVVgQSQLncnBzN/bOjT6dFwmkj1ApfqA+ETpB7X7e+Kb4FR9SsqNJWGJE7wjH6bRPvh24quiiujo0pmSAoEWqIg6Yg2Xb+2LRhas5pOmb/wD8rpcRqxmK5QATpzDAU+86Qo0kgE2aJsVg4l5As9NWoV6lXL02ZaaqQxRg2otFQEyZUhipKgiNO+ErjHDRSZ2gfdsQJTRPplaewZhq1GewkGd4xnJfFmo1HQbOJiYusnzA6Sbnxh4utUBMdf29lDFqfSsuUdtXqtsnrFtTVjPZjpUSYkA4RucKtT1F9RiahXWxO5LEkTHwyACF2AiLYcc9zDQp6TVperUYBqarZgTIHqGdKyRIsSbGLg4rnjueNevUqEAFm2EwALDckmw7kn3wZtDMt/7POZVHDUo5pjTFNzplep6ZEgosEvdmEgWsfOJvGOdtbNopMyRAY1CrEhpBACnSBeBIMnfCmyabbAACPYAAfpGNGWw9/wC3+uJqJPmWrQ4nRpuGqZoVPUpBqbnSAyn9xL3LWJMkmBsvTB4XzAyZj0mHq0nQlmBBRRvMGAUYA/FECIOkwKW5i4pW9QUfUbRQLGiBAKiqRUbqAkyT3OwgYc+ROL+tSZ3REZXKM0EK/qQCzMX1M5LXNvw/EWtBwd3Z0c1xqgbx3gpyVap6WpEqliGhAGGqQKaqS1NFkLJa5EgLGGL7MqOmk9epLMahVCzFiQqiVSbmNTzMLJgnCxzYNWaZUqB/XdWRtQJAqkaVa/SVmNLRYDYHDlxWumXLUUUJToqERb7blj3YtOsncEye2GcqF8JBXhOV9f1KmoljVOlhVuNB0SAoi7ByYKgzBtgdx/jj5aUr0KbTb1jTDQDszqAbgwOkMtyNzGC3ItcVcnSJAM6pECAdbTAIt4vjpzvw9fQYrELcKdr2MEDpkSDYg7EEY7o4lJJHF8WUZNiNmeL0q2cqTUBKKolEqOrk9dT4VJiSqS1+hJFrb0uKindkdiWLEMAIJYm2qqsyNIM6bDv2hcFyIFQNTsp6Sr6BeY0HoIRxNjBB8+H/ACFABNXp1Q0XlNN//LpgEfIn54P8tHtsL9VK9IqzivEKtVPQp0ZdiryhFV+iwHShLgKB3IHe8ye5f5TzrKF9EKABdyB4IGkEvJBBFvrucNvKeQLVs0oIYh0YrLSJB0tqKggwGUiBII8YdMhw5gZMAewj3IgREzuAsGY3xyZYKMmvBeEnJJiJwn7PCw1V9QPfSdVvMRqBH1HyO5nOcgsCP2fMMLdQqGfkQQvfx2w9bQAMC6ubfW2k+P64lHjLwMUMliDFx/8AMYr7iVMLWqKNg7AfQnD4gMkz2A+o1GfrI/7cJXMCAZmtERrJt2kzHzEx9MXYiB+JVJukDTMGd8RcSqR0xHcSYgxc7fSMAY51ZN4sMXNylwB8pTWrRqB/uwuZSZKqwlwyREKWMfwsb3ArTlOhRbO0BXbVTLyRESRLBZNupgFP8Rxdmb0NWAiotXTK1EGkEBRpkhgFWWFjFivZcBhR14fkRQSnQRnSnraqvxTpJLFTUaAQPUBMi8jYhomulJz6ulnFUNpWj0moOhQzbdKwkN2/PGmVqNUChlYeoFKs1PRrLDVFQL0+oHIBI6SrVJBEkxcxQZiVHS1PSWY9LAgG8l4k9N9QswGsg2yMyp+MZE/tlSm4Jf131QZk6mMzFwbGYvOGYZwZZsmukwS1QGLkIsLJnc63c/xgdsHOKZeiM09ZoqGtNRVHVqARF0qY6yWYHVYEAEbnC7zw415QgjSKlWkCux0mgGK+2vWB7Rjs9NjeOF+W/sc/r/Uxz54xj0lX61v+gucwOvrVyPhNR3URspYm43Nj3jHDiOWppwrLuV+9rZuoyE7inTREI8XePywMzOZ11XDAXYwe29pG9htJi22GbmDKE8Jylw5ogO3pmRTWq7mavZGZmQCN+4tOOCKps7skrSA3J5/5g/8A2n2+UYbM6JSbEBMx+uYN/wBMLvJIBdzH4Yn/ACVXN/8AIMMTPIAH4qVU/nmHH5fptjoxdIhlfzAXmPKTTzOkkQS5BB6j6rzfWexmYvpjCXk6rK6spKsp1KRuCLgj5EDFpJl0qUsyDB+OBpPUSukLIIEBm1avIaYAjFecfyy0s1Vp01ZEQkKrMGIEdyLEne1sCfYsT3htIvUWZZmZGO5J6iTtck4j8JovVrU0W8mT2EC7E+wAJJ9sdeD0y9RVVWJMABQGOzGQpI1EC+4gxjhwTNvSr03pjUwYAKdmmxU+xmMIMWXxCnFjIbuMRz8M98MHOlBaT6FVgxljYAQCRsBcmDf2x5kuAU0rUlzbmlThWcaGJYloFNWWQ0wdTCNI+ch+ib2VlzYoFdSO6CfmCy/yUY4cGztRddMORTeNa26jsP5nb+2GP7UctRp1qQoQVAZCwctJUhoIa6EBxKnYzhK/aCpOmLwfynb88Te2VjpDrwKsqZukQqVWWWFNhOwY6rwJUAkWa8Ww0vwv1nHrVGZaoDrCQXVpiRqAnpiZY2gbYq3KcUAIaoHZlMjSwAtcSCpG/wD8YvDkrhTtlxVX0warSNaltABAiCwFys3ExF8aML7BORI5XoU6IejSPQArqs7STNot5ve974m8zSaL/wAPz/2cC+A51XzFRwfiJmJiSAdiTAJp+T8QHbDBxZQ1Fo8H+R/1x6GLpHHk8lbcuValOq7KJl4ZNTDUAtNTBBGlhNux7+Q/5zMroSASrhgNUSGtAOqSDIK77svzxX3BlIr1B/8AVuN7PTQ/7jx2wzcfpFilRSSbEqzsFOk6lbp2YEC8GRvtONm5KKce7/ImOuW/b8EThnFayV6ookQ5RWmAbTYXHc9sF6HPdXLxSr0TK/iHxbndTG21jeMQuUXpinVqurlqjiUSnUbSAJHwpaSx3202nHbm1KuYCrTBYBtQXQ4cmCJLsSDAmxjcY48kVN2zsg2o0g1lvtEyxBLFlYkhQRsoFmPbq8Ak/wBZTcRp6UbWqkqJBIHYe/viuqnLFYoG0dUA6NryJBJttPfBGrxGlTqOKmXUmdqga1yZF1MGRfvhOPEZSsTVwpc05UJXJWwcavrJB/UE/XDcgwH5ty80lfujR9G/sV/U4LAuxRxK9YHcH84k7XPj2xrkso1VwiRqaYkwLAnf6YyiIsw98AY65X1aZ1qSmm4J/pPf3x9KjhB6vV9OWdADqKlVVQpBIjqYzHjUcfMBqE97bx2/LF2crfablszSKcSTTUDhjURCVYr8JKqpKkG8jv4UwMzIejwqkGq02YlKwBCEiwWxZLTqkKZvBEzeBvnOHLmFRXVoZGisrAPStbSbhwQWiDIMECJKrfGftCoayaOXeoQSA9SaawYspEh9RA0nptt3mPnufTTy/rMy0EWF/Z6WkOWmwQsCY8tAgQROxW1dFXhn8NZK17/50T6XB6j1KNRXRmp0mRqiiVYkRrXspNn0m4MDa+FjnuitJuGdP3VOuxMCxUPS1n5E6o82wW5F4675F8xmCB6tRggAgaFhRtc9WvqNyZvjrxTN08xVouiytBHZ2NggMH94SpCERDD2tj0otvGuXR4SVeqfHfZTfEEQVarACPUaDt+IkGO1oMYvXkrIp/w+gv7OjCtQRqs9XqEqAdYIuIgC9hEAYoPOVvU1RYASPcncn+X5Y+heQajf8KyjFTIo2U2kBmiGJAuACJIG1/HnY/J7ebwivM1wMcOrZkKsUmV6tEzqhIIIneVul/Km8zgVxDN+lTZzEikqKOxPrFyT7QZ+WLA+0muHbLAAqGFdGLFDKmlqN1JH4V79h88VpQpftGaydGx1V0RhuNwHHgjcR9MVXRHyEOXs+aTaXSqzahSCqApBcE31qYEAttbf8QOFjnIU/wBpZqaenqWGQCACBEjaQywZAAJ1Ww//AGtcUpDON6NYh2pBXNPUpR0LAXA6wQQDH7ontFU53NVGIFQ6iLdpPzMSSfJvhb1QUvJvkaLFun8ILkyQIUSbj2t9Rgr9nNEPxPJhogVVYz/h6vrtgRmUekNE2cAmJvB2PnSR2tOIWFGPr1co3n+eImd5dSqULidBLKJYCTFyARJt398AfsYasvC6bV3ZtTsaQaSRTEKAJvGpWI+fjDyKn0Hy3/oMWu0QemVB9t3AtGUy9RF6aVVlOkQFFRQdgBALU9/J98VNy7k1rZlaTCdYdV/jKNoPyD6T9MfVPMPC6ecy1XL1CoWqpUGRY2KsPdWAP0x8n0XfLZhWiKlGoCR4ZGmPzGJS7KweiFj6p5RrJmsnl8wCeuksgdmXoYfRlOPnXn7h1LL8QzNKgwNIPKRsAwD6R/Dq0z7YuX7BuLCtkGy6gB6DkmTutQllIta4YR7DzgxdM01aGPjlOK1NQST6TkSe4IPfbbEKpmAaLfqJFh9NwP8AcYMcx0ir5eoxFnNOL3NTTpG0brFx3OAHFhUpK4QhlKkgN+HaKgO5U2Vp+GdRtv148iar2OWcWmJXDUAzhNwKlNGAnvTY02iPYqfrhh4zWGncCbX2vhKTPf8ANUWBIkVFZT+EyoP6/quDlfOLoYuyKsQWcwvVaCfJEjFZNdCUMP2cKfXqbhWVgw2HQylSPH/UI32OLAdPAn6/6Yrb7Ks7SR1yytJNKoytEa1FUQ0fw+eyyN8WZp73mLCY/wB/PHNJ+/eiyRGZYno/NvphP43ya2YrvWFVqReJVFVxIAWZLCJAFtsO5jyT8j/pjLdp/wB/5cI0mNbPnv1xKiBLGB32Ut3Pt/LA/mqqRlo/edR+jH+mDR4DVZkYVMsQhYg0y1SZABkHQVI8GO+I3OPDfRyTNUZqjNVVUOlVCmCZhRF1DC5O5tacSLClykk5qn8m/wDacQa1O7e0/wBhhv8As/4ZSGbRqhRtCVahpag0hEsNQEA/E8g2C9iRKfWboA7m5xjEenTLEACSTAHucH+M8DrZNabCorCopMpupWAwmOxYQykg74EcOrMlWkyqCyurKPJBBAP1xaXP9evm8wGRWC0tSoNqjXuzSAD8PSATYbyTCv3GR15PzXFGo0qZo0quUdberVpwEJv0tUllX90g3tbBocmKQ/8A/jh7gVJqelbdAKrdPsZgm1rCZwfiKZbLZJKzhHcaakJ8PU/W0ldKkwtx+KdhOGeR5H/p+ttV/wCeKQSb14FnKSjW6f6WIme5OzVQjVxCmVUaVRKBVQPA6gF+k4J8K5aNKICSEKswLhnDTOvqh4kwCsCSBbDelAHtP0EfzwH53z6ZPJVqrAglfTQhQYaoCoaP8N2/y+Tism62yEYxT+VUfORDJpIFmUfWQMfQv2eUHXh2V1VCWNIsIaIVizKsxIAUgb22GKIzGdo6dHxoBAZVKt7GGZpE++Porlr7rJ5Km/S5oUkAO5b0xIFiDEG4kW98Qx67OnK76Fz7Q8sYoOxLR6i9Tav+otOnFxMaWc/5ZxXfJmXD8QyQ2b1A8Hb4ixHt0IfqcWB9q2bYDJpDAPVaSbGNMADbeThR5A4cGz2XkCadQukTqimrM09iNbL5se3ej9kSiXPRy+nb+bD/AGNsfP8A9sPCmo8SqPp6KwFVT2JIhvrrVj9Rj6A9A7aAPe/y8/6YA868rLxHLmmxVXB+6fSToMjUNzIYCCPIB7Y0lfQIuj5wqvqpbAQ9gJ2YX3JtK/rjjkaOuoifvMF/MgY7cUyfo1qtHUG9OoyahIB0krIBvBjDB9mXAHzefpQJp0WFWqYsFUghfmxAUfMntiRU+ladNKY0qkKsgALAAFgAO0fTG1SoD+H8rfyPtiIdV5N/n/Lov3/3bGruJCgqS06VmSYibWJiRsMW0uyHfRIKye8/X8t5/LHzj9pBpf8AFM3KsB6kNp3BAALCbEsQW/zY+iqlMgbCflMx22v3OKL+15FfiBalTkJTVazKCB6g1SC0adSppUxtEbjC5B8fYL514EwNHNtVpenm6dN0uQw6FDyoUmFYGYncd7Ysz7HeWkytM5unmxV9dNBVFIRSrAm5EuRtMLYnCfx3hpq8E4YwYSKlYCYAUM1RtAM3ANLDJ9i1dkSvlyRA01FKnYtKtN4E6VIBg9LYSNXQ8rq0WPxal61MoWMyrqZNmQhlOwtIg+QT5wqccz+YCzQ1EKJKgKPJk69x2tuZB8YbmYzefc9v/dYYTeZKj06rul1BgjvBAaDeD8W+OrGldHNNsX+Rcrlc+2YpZimNcrVEdLhgSjMjL+Eh06fhkd5xy5r5LrZShVzAr08xTpQwpvTGqJA1GdQBXVJIAMTtsJnIdSgM6XpSjOrJpG3UVedwRemR/mGLKzCq6MjwUcFWVrhgRBBE3BBvgZY0wwaaKQ+yJ6tfigqsbJTctHwqGHpqo8CWWB/hxeqsfOAPA+WstklYZdXphyCxJDM8T0sXBMAE2Edz74I1q4VSWI07m/1sJv8ALEoquykqfR3qzKkmSNiexPiR3tjR80w7/p/pjUsRB0iD/Kb+xP08Y2FQXCgW8/0ta2GVdoV30KpRYsFk+dX17/WfntgXxjICrCVDTZd4ZZg3huof4tx5MezG9AebTMHvc+Fsb419EAHqgfUfn0/zH+hpG2Jh4HQpa6oWkiojEkIghYvPRaQYtMyBvE03UMgYuz7T6q0uHVAzS9RlRRBFwyubdtIXfywtJnFT8p8KGbzdKgzFVadTKJKqAWJ/IYlKr0Uj7sZuQeS6rVFr16bIiEGmjCC7bgwb6ViZ7nSBN4synw4AaYb6MdyTveYtNxPvticlKAoVxChRMyYURcqoH9/rjYU+5YL/AAiPykTH1PmRh0khW2yLSya7BT7TqMTqvcwYmLjvYYk0ZkCCLT+IWvfe0bXnGqrEHXJF/hmdye3646MvuJ8Wt9LHY9/mMHQuzuMw+wP1l4na8EeIi313xF4kzvTKOTpO4Ovax7i0bx7fLGGgZ+JYvcECRYW65EmdzH548fLlTa9/aPnAAHf33F8bs1UKNbk3KMzO2XLlr6hUfck3K9gfABjbexdKdWoABqgIsQRAFtO7L4gSbR4GOJjcKLm4j3PlZm/4haLWvjVWN4Fx4m2+xPt4+W24pBtiv9oepxlA5knMCJAHb2A8e57YXeQ+JtW4nRpwQFWo3TPUdLsC3sVKAg2OkfLBvn3ic+lSSkzNTqFiYhFfQwVdRIVmBZWIBMaYP7oBcr5sLmcqwDVJqpTLU/hVivp9TaencsRfp23YFX2OlouemYI/FHz+U2+n9MReP1cwMtVOVUvX+FIYArNtY1MAxUEsAYk2xwWsbCCRHZo9u/z7e+5x5VzxS5VosOlZEmbC/e4kixifYt2KUQODmlnaFOtTqKxrICHVk1AuJkOPfcEjH0hQppS1LTppSBYsVRQoJnuAs/U//AFOPh0AFOpp/wDqIoE2aQrQZvN1PmQdiGW4i5A+723tuYHmCJ1bX72i+BFBk7CgzD7EntfpvvtAHYXib7Yi16iFg7ISVG5G0QY38nuI98bCt/W3b9DtMbz+dxzdoMDT2mSZv3Pmb9+/jBcU9NA5NGtTi5B/Cb+B/Kfe0GPlhBznKFKpJmqBJ/8AEuCYMapk7nv+eHsTB+Ej5n6957bx+W+NCk30jbeSYk7bCe/VMHbBcUwKTQMroa1NKNbL0KlJSDpenCrHwlQNIWASO253wU4Ki0KeinRpUgblaaaJMbm/U3znb6Y7UqdwVA+eqT38gT+m2OukbwfnI/S1/b/TGpAskNmTAMN8rjb5wALbyMInOOfdM0yKiu1akrIrsFVipKHqvdQqmBfqHvDkriLN7fn/AHgSZ/lhZ5+4ez5QurNqpVFq3g6YDIYBsBDgkQAQCffDwfGSYsla2V7w6nm1zlCocoaCiqjO4bUukOCxBnSbTtOLsOYtMjwIcEG8b6x/sH5GmeGtpUudFLpZ9SGoabqu8h9QRo7Kx+QtNs8Nyy00QIpSyk6QqgkqssQBNyTcg3Bw+ZVTBjadomo5n9RB7SNuoe24+h2x4u89RPe5EQJtv3kbdscyCe7fMEd9raAfyuPnjynTJF5NvGwMGwKgbD9cRHPEpKNtX5A7m0XkwO4OwFvPqlPxFiO0Ce5Bud9uwx2y+WZ7KSZHUZWFMC86bn6flE4NJkaYF1Vj5YA/z2wrdDJWJfr043adxMnaSbzawMfX2GPVzFMQS0A7TqMxta4gwd7idrYzGY0pO6GjFdlC868f/a8w7FmNNGK0UiAEnf8AiaASYn6AAE/slU/txZbgUXnsYOlbX8sv0nGYzCLsYuWmS4Ygi28DaTsQxgwNyPyOOdK5sJFr7C87Gx7REf65jMWonZKSj1QVEHckkEDcG07b2jfbx1dIOxA+ft2W4i+5/XbGYzGpANGqAGQe0EX+cnzYH8vJx7qJIJkeLzEjUCJ9idwceYzGAco3gTaDAHYkRLX3Edh85JxDfM6mhVj/ADEHwYiQDIiRfbxj3GYAUJY4JpBApJ0i8VtJje//ACt53Pkz8scOHcu1KdWjWSNIZpTUIbVIIUimhUWvINwCMZjMS4JbRTk2hup0ajESsszfvAAk3uBbsewg38AdVpggwJgRJse8i0yd97GL++YzDIQ7UKWwGm5tE9/MxaD79ttsSqT1FHwBVAMRUJsCB+4CLd797ecxmCZEitXCBmLMoFydTHx7SN+31OOdDPpVUFG1gR1Ge+26qQSO4HzxmMwb3RqRKDXG0xG25+g/md797b02aSoHVbYLufNhc379u2MxmDYpyWuJsRP8IF7d9M9x7QfmB6shZMWBMyQIF7jSb22v7nscxmBYaPSSIfTYCSLEESBNxJ37Fd5OBHNObqCmqAqFYnXrBI0rDbqQQe+x+RN8e4zCSbUW0PFJtWV/WyorVESqCaRkkyvpkARrYLTptUZdhqSb/wCYWlTzhbToHePhHcEwRqE2v2sRuZGPMZjY5OUbbNNJPRuc5EEgxp3jsbyer4r7xfyMe08wGJ9VgqSNR6j4sqwd/eNzM4zGYexfIxZTN0V+7Rtu0N8ySSLmxviQM2nn9D/bHuMwlD2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9" name="AutoShape 5" descr="data:image/jpeg;base64,/9j/4AAQSkZJRgABAQAAAQABAAD/2wCEAAkGBxMTEhUUExMWFhUXGSAaGRgYGR8eHxogHiEdHSEeHR4gHCghGR4lHxoeITEiJSkrLi4uICI1ODMtNygtLisBCgoKDg0OGxAQGy0lHyUtLS0tLS0vLS0tLS0tLS0tLS0tLS0tLS0tLS0tLS0tLS0tLS0tLS0tLS0tLS0tLS0tLf/AABEIAMcA/QMBIgACEQEDEQH/xAAcAAACAgMBAQAAAAAAAAAAAAAFBgQHAAIDAQj/xABFEAACAQIEBQIDBQYEBAUEAwABAhEDIQAEEjEFBiJBURNhMnGBByNCkaEUUnKxwdFiguHwFSQzkkODorLxY3PC4hYlNP/EABkBAAMBAQEAAAAAAAAAAAAAAAECAwAEBf/EAC4RAAICAgIBAgUCBgMAAAAAAAABAhEDIRIxQQRREyJhocGBkQUU0eHw8TJCsf/aAAwDAQACEQMRAD8AZuIZlUpjPlaf7NT9GrQZEhvSqjRWouFExB1ibEgd1wtc2cCqLQppQNRhlS2Xemmrqo1WFSjUgHqUiEYkEFh/hOBfA+bPQo/s6/erRqVFUsOitlqmrVTqA9QJaGBA6ZjaQ3DLcWzlV8uMoGWpRpGjTNBS7GmDYPOpWVbLLCJubkYIo0UHVcjlqeYf9nrU3FCjrUn0sxQYmmzMJCo1IqGmxUyDa6nzIcqHNfL5ia1Sp6noKsiiDLMGqAlSwfYC0fnjnnOB5kLVzGcOlRUb1PUcGozxqYBBInTFzp6dMSIGJvCDmM2AtPJ06isBBq1XU6SQoMoZN0+L/CY2OFcqHjFsYMvVStTSopiRJHg9x9DIx6Et8oxlfL08iaaZoU6SuzCafqFQ1oPXVJUH3sZmQbY6VlAbsVOxBJBHtIxrFlFoHZhylWk4JgzTP16h+RU/U4lWg2vNsD+Y205diD8DIw+jAfyJwSyySqtq6TJN7yPbCp1Jo6Zx5emjP2bj+V+Qhy5T9XM0lN7yTtAUajt5gLf97Dbn2qVM4PSVG/Zkkh2IGqrIsQDfSP198CuQMj97Wq7hQKan+KHb9An5nDNwnItTau76S1WqWGkn4QAFBkC4A2w6OU1NXMuCopLSJtrLho9wABP1xrlcw60/u6XqKNQGl1BaCR+IgXPvibnq2imzd4t8zYY4ZBUkaKxaBBXUCPnESNvOCE6vnlVVaoChYSVNythIOmdpidsSjhbeq1ak+YCzTqIwUloKoCYYCL6oDfUYLGmKlRg10SOnsSRMnzFsY1k1SDsZx7hb5wq06FCQVo+q9Om1SdGlNUu2oRpIQNB8xjzlvhShhXocRzGZomRoeqlWmTtZgs2M2nf8sAxF58rMTSpJP4nMf9o/m+FBZB9xuD/XBPmTO681WM2B9MfJN/8A1l/0wPoUy06bCdz8pxgM2SsZmb+celrz3mcS2ycCFB/iO3yt9b4jtSKtEd/NrYCkmA6ZeveJj27Y8zlG0rHkgX+ZHtbtjSsQeobYkZAmDvMgKbWmfqVPePbBMQ0csFSTE2kwBO5x3yekmGgAXk9o/pjapQHYQdyd58/ridk8vTJUGADOq1o3uPHaBf3wraSCQa9MK7qTpj8MTfxa0e845lLexxM4mgaCFC3gAGwEWjv7+22IemB2w0XaAzb0xbv7dzjnUM3xs1cgCLQfGIzGcExvvtgpw3h5qBSrLq1HpMzaLmxt5+WA6m+DfBjBkkrGxEE3tsR1CDhZdGQXzeWAdUNQaZ1Mosq6pYgR502/O2JmWUXTRTqaOnrYAi5Njp6lIiPriI1ZyvU7QdLALCkmbkQCFAF5O+JNJaNS7tpI3LVBJPcX8fLxiV+w5WXL3LuWWsFE1FqoPTrOAYFUBqNcLYDS6tSdYN4NhqGGLjHFKlHO5PNVK4FKr90ctYGiGASsbAdK1VUkkmCPGwTiWco5Uotsu1EU6iU31MyJXUMyEAlnelXXWwufTdwN8ROOc85bMU3Ayi1QTr/5gwKTOgWoFCnqEgGZHUSfGLikfmDhLMvEMjRarVNIisBVu7tSUrUGoTqYq9N17sKf1w4cCbO08uyUUpUQBTFJjTu2qxDEu2qFAh7C4EWsl1OY+JZxCNTt+zp6jekoQgaSutohmYoWFjeTAwayXE2qUckwAYgaFGuuup1bTdaS6SsANqb/ABe+I5fB0+mptpkT7TqOYrZUVqoVKlJwEXpLOrELpZULLJMEAE4CfZtRqha4qAqo9NkWLdWswPBi8Ht9MN3MOZ9asqOJO5AFhp6ieoeQIkfTALlDPNpZKj+o9Q+qX8sQqtpiwChVA9gbCIAwtuw+oiohTi1LVQrAiToJH+Xq/wDxxH4FUZqVrhd/7/p+uDTIVAkg6hDAHcGLHxbCvyi+lzSN5BX6rP8AbGyOpJnX6OPxfS5sf0Ul+n9kOXCOYquWXSqo9MmSCCDePxD5dwcMGV52psQGo1VJ7jSwH/qDH8sJ1SnoZgPy3EY2SSZm47Ef2xU8os1OKUT/AOIBaeqV3/iA848fJUKoJ0o0qV1LvDCDDLcSO4M4RDmtABUaD/LcR4IIH9sF6GRVFFdEcB6MuwjpmZNiDsJEbexOF5MaO2NFTJr6RpKNC6NACj4RECB7DGtWi4Zmplb7q0xItMjbCXw7i7dX7PVqlQSIqkvrIuW65YKPhABBME+MEU5tdRqdEKzHcH3vcE+1vnjKaYWqdHfjtbTmqJekaoSmxVE0nrchS0NGyggXE6z4MEMjxZP2apV9CpQWnqlKtMUz0iZCzEEmAe5nFTcP+0Oc1XzLwNTaaan8KgLpiStypbq7ajHxYaeE/aFRztJ6LFKTxDajaDN50mNh8QFjYnB5I1AtBIAiWuXbux3aPA3OC/L+YqUydCgKzfUDxqNwNvnGJuSy9MqSVpzAshbqPe7rCzANhviJXqEmIggRAtHue5J8nE3JT0hXFrslZrM69zGlYBGzRt9bnEbTrEQNosO/9749oa9LdZ7ARFx3n5WjHL1OphrMew8xONGNAI1ChGoEgkGNPn+mJlGl93JgwYF9h4/Scc0dTO8n8vFpvOO0jTp8Hb5jY/Tth2zEo06MAhme4EWAaxMiDIB2n2xEqKAx0kRMDePpP9ceUZCgDt28QLDG7hyRa/z7YCQSPVpg2O3kf7gYHFhF5k98GtDXJbtt7bRgacrMflhkwM1pUlgajbz+f6z2xwqbnBGqoCQRcTef074iUikrMjztvJ79xBGGTMbUKAJg/X29/e2CeUy8EdeiNmEna4+vjEarTK6SdiDpnwLAzGOtEvqVOokkKF2Jn9Ra8ntfCu2YII5KkQoY7QDqY2+JtjN/GOVVl1H7sH5Exa0CMSeMUPSIEjpRZPdmJYEgfTtiKxMLAKgiRPee/wCmJqNMJVGR5TzNeiMxrps9ZTUp03qlq1cIOtl3kgAWYz2MYYPs8oUG9B6OXBrorMausmaiRNOopsqVKbakb8LGPw3Mcr55Kml6lLVXo1X+6nQRm6SEPouAPXp9ek9OtHm5nDRy/lMtk0daSyxcmo0DUSWJ6vAAgACwEQLnFm0gpNgdOXs0OI/tgzK1KdRXVtcB6SEBqaQpKuQ8fuxpMmWx7xnloijGTd6B9SpKoTpYM2sygMwNVojTtERhrrIHZWABIBCk7rKsJHiZj5Yj5ThNJ6rPWpKzQqqX6tIuxAEkICwBNhJAmYGJSfLRSHyOxZ5K5cpUq49WqWrN1jXILxe07bSQSWYDwMTuYuSPXqevlytOupkz8FQqbB4uGI6dYmRuGsQ15jhFFgdSAnfVsQRfUpEaGkA6hGw8YU81VztZqjUc49BFbSiinSYNBh2YuhMlp2MRp7k4KXBBnLmyDxLhdaimp6ZVdyQQyr7FhsO0kAfnhFqP6WbYi33pP/cS39cWfQ4lVRdD1TWqerTpO7KqgliCYVIGxj5AzOET7QOHJSr+rRkU6k9PZHVUlQfGnTYbHUPwwEyu4no/wiSjnaflP/P2sM9MiXIFxIv28ecEXyqrlDVVtZ9YDULQNIkfVo/PAHhTB0XbUbSTadu23a+OeT5urorZdaCMjPpILX1EhAVO4uARY/LFYO1Z5ufE8WWWP2dDFkM2DZmAMSGJiCJkknpEbyR7YI8x8XShkcxqZNOgKIE20kXuQ8qthAmY/wAWBGa4aaUs7imtB9VVhcnQJ0LJHxlliRtJsQMCftEzzV6eXOXytT9jWmzOCioIeB8BE2UEhgIBM+CEk9ghHRC5e5vylSnl6KIUYhxLQArSWVdW3VBJJgAvvuMe885o0cqKoWIfSZiTIO42KyQPOKp4NXdKg9PVqJ6CpM28R3jBbnTjrVVp0xrB0zVlyQxmBCbLGnfcnwIweO6Fu3Yx/ZvwTIpTGb4gR1S1NWVmUKpKa3CqbagQNRgQN+zhztW4e2XrUKH7MlYLqVaaBHDAakhgB1HfTuRON+RaWVqcLoNWWjUp0VaKlRbIQSWksLAHebd8RMxncrUFfMBMtUqD8dN2dQFQKCZVeoATcGBtiLlts64w1+gu8vc4VqqKfUCuCEOogBj5A9IhiQAYmZ7Rh14Xmy6sWINQEzpGw2uCbse5AAviguG580mIBJptZ17OvuDaRuPGLFynCKD0lr5eoyOxDHqMERJWp1SCFPn9Dh3jUXaIxuapj6WO947R/XHINETudh3v7Yw5N8si63NQMfxsGZSo8+CO0kSN7mSGb4eRlVrayS0H0xYAE7mPaDg8voWj6NNJuXbr3IHqqJ8+fA2j64kVajqQ7IVn6SIt8vbzgFQo06mdo0cxrNEpOhJAeozFRq0kHSqgmNhubYK8WzuVpZavWydA0qlFW6zTg6Q1x1EyjETpMSIPg4CkLn9OozcY+DsKksJMCb/7jG0hREgHYkbn8zgHwDPPWytGuVKlwRtYlGKtH1AP1wwDL+q6oNI1GJiSJm5A7X84oRULxt+z/wDT1MwIi5JgCfGMp1JWBue/iMcM7kHoVAlTY917j/CTYkfpjMupJbUwAUbaoLT2W0SJm++NRPi+Nm9TK6hJPuST/P2xxqZBgdMBiVDCCLQYM7R9Y8455XmhI+6JYLqUP0gDYSko2rabx22xjcWoyaZI1uyhTUANxaA4Y9TWW4A2HeMCORe4eDqydR1CmdW1NiL1FIm0BVMzcXixE4L8CoaFfNVAZiFB+cFibwNl2soPY4GcNy3quTU+BBLsZELEb7ljEATa9rXdaAp1KQAUGmyxpi0bRHjth/qAV+aMwDWQi49NWkbxL+cCmzZPn5zvgnzFl1Fe+oItJV6SJ3aAs77j6YCVYB/dsLb3/pgeQEXkxczVpU6+YoISfvKdQKQ9UhDTWtU/DIplgIBLag0LALMy5Ny4dl0alKsZBDRBDATIIAIM2iL7DAvLcWo0nIDEUaZgl2p+mALIy9I0gIoA7ARZjcqXMX2nMlVtDeosEAU6gKkk9MOvxEi5Vl6ZEDvhH82yidDpxLm7JZIAVa0mLler5SFaf6Yj5TmijXq/8sFd5FgCrAAydREOm0/jUjfFLrwetm3ZqkIRuAsC5Y7fWPOLH+z/AJZ05mnUJnVRUtHm1Ikf5lafnhFFe+yvxN9aLjZpAEC/v/pfCjxzN+iz0iC0mVJ/dYTJiPxSoA8YNZBGMXN7aouSvY/urv0+9ows8+qQ1Op51JfsTDf0YfLBzY45I/Munf7E4txeha4bmC2YJgn77XCgkT6ETpEkgFtoM/DecGOPqjZV1KNpoAOQ8Fgd3NRhYVCKhYhbAwD8RgHyjXmrUiAUQEElukkBNlB1mKTQvcA/It+ZygemE0wrQBEA/eatQj21ajckwZ7zoqznyetXp8ke7+gocvUZV1HVo0sBTUxBkEgexCA9urEarSpftdMKjvUask9WlVj7w6pUtARSTEHaN5wP4XmmVagpCGNMr0SpAbewjSwKxbzY4Wub+JVKfpiaiufvNZZg0fCIbc7MCZwcb+U9L16fxVN+Uvtr8fctDnLjQzNWnl/UCsxkAqSHdbqDFghAJgme0XnAji3FMxUDf83SemoC1GVYZXKy2khoBU9iDEXxVFPjdXTLVHL+or6tR1SkhZY30gM0AHc4kcQ4or0/So6xrbqBLEQtlsWbtvH9MZwbZGORJMh8NqejWV5kC5N9mBEwDNgZxJ/4O7qxp02qEmdYNlF51dgZ8nsR2nFhfZVyzQWm2bzVFXhtNNHGpRE6nYbSNBI3/F7RK534z+1Vf2TLqVoJo9QUxp7iERLFVPxHYnp206S7fklFW6O/I+VrUeGU3pAE6qgdC5TUNTAMrgHSRBExB8iJwC4/nsxmcvmCVemum+uoajMZURMAARa39cW9kuDqMsqUmEaAoEQBAjYiw9iMLnMnC6dOmyhtTIQX0wFUiH0t/iYKTpta5IsDzK3K/qdTlGMK+h89vlnpFGdCoa66lsYMGJ3gggjyIOLG5e5hkF4QVq2rXT0kqaUFQyiSAUuAJBAixgE2dwDheWrUimZpipS1VCBmAhKkClSkEdI6qNWCva83woc58o0MtUq1MihX0k9R0ksNJ+IqGBICyCRO0kC1+mTtHJHTNsvmXLf9Nb/FKsrCbyJlXEkHdDewPd047xOhTohPWn1KKKmiCIUgklp/FtG8TigWzANZGNOnNo0jcyfN5t32+Wz7wKgauVIALFargQLDuNTGyAhpEkb/AEwi12diyzmqvra+wxZPiKQ4SstPUAC7EqBBn4lZdJIJiG74zmfmKk9A0TV9amqfeiheUUS8anIHSO7Ym8v8FoNksz6zqULDW9lVNKq0y8WUmZMTHjEXhGYyOVam9WpSp0mIWnUgstQmWB1aYVTY9RgRE7gBw3oWWZzty7OnLnDNOWvTdQhGmkp+E1XZyllb4FbsN/bBOhSeValOoG2tfobjVEiewxM4kKdJhRU6F1CshW/xArAvZReI2HbbEdc0Kd3ZIW6lXmZG1lkkzsRitLo5uU4p+zO/NfMyK/oekGBhtVQHT5BTaSD31CCIwn87556ORaq3S1VnpKhkOOxMRBGkE6hsSB8pPMfNOXpBatWmC7SqoYYkxNlVpUEr+L/Da5IqXmbmKpmGPqMzhbKgXSig37OZ8x7YEnekaOlthLlzMVKi+mqlvhAAXYEiwA3tMTHtONeL8QBzAWq4WmTDOJJXyCo6hvEXi9jEYZslwc5fWaTUXUU/Va5FRLGxgFbxAmNvphL47XrrmBWX7qtAZCj6iYG4YDwf5454U5HTOLjA+luA5Sk+VQHRVR1DM1mFUmOtjsxIg2tO3bEnOZmllaeorpTVEKBAn22AsTiquRvtBpUU0Va4rkiWNDLenoncux06zf8ACk7/ABYfK2ao5xVUt6yA6g9JuoEA2ZI8GD/IGBi3NLTOZx8og8QY13aoyimFgM0kgD8P4Qb9V/5YG8RFM6fTSFAiWvqPm22HClkMu4AuxAAIJme41KeliDcSIBnxhZ5uyi0nXrRAdUJ2AtcC0TP1j6BqvaAkvLopnmHidRgA9WnpmdJ1Bt5AhDJAsbmJjbEHhGQLuarTFODtsSRb/tB+RPtjpUyNOm0016hsoBqEn5GyDwZm07YPcpVSy1UZNOtukEEdWkfEDtMLB7zjNcYgW2M3DchoY9yf9/lhu5SbTVpxcRWTf+CsAfqzfrhcyD9GqZK7ARI9jI3IBt8vOGHltNNdCksNcsYsBpqrc6jvNPbyIkbTjpjsdhl5EkXIEzG4A/Pb9MK3P+T/AOWDLMowIAE2kKQB3IH8vfDFmK+hg0nSYUje5MCAO8mJH+oh5niwDFS6g/FEiw/xXhL979pw7aaBTRXvJXLudcPqDZak1VmJqU5d1UqaYALAopLVJYxYADcnBTM5PNUwgoVaVepROr0mBQMCLem4b7o6SQCxdTO4uCV4jxynUXTTrUn/AHhTYNHnqBgYWzxsVaopaS7OCqMhDT51gkQm8kG28GcLpE5YYTdyVgnMekMzUUhlYxUFKodLrqhoG+qCSIBO0gwZKrxjk81Mqay1QayPVLrUb41np9PtqEbd9XtjpzVwRKGaqKhqQGCwRHqABY6RdGHaDDR+GcTxxWvUytd6ISVQNUISwGm+udQ1AA33+RXC/wDF2j0ZNyxqGRdbRXXDsoXlrRt+Y/1xaPI3L9Nsmr6KYIqVCzlELsoIUDURKrIInCLkqgVT2iO/z/Lb3xcXBKiZfh9HoElFJDyASZa4AJbrdm0gAGVBIIIIywllaivf7HHilxbZJrRlcmqpVSj6YDI1ip1MzALJjUQvpr3vMWjFecpmMw5LBmFVupTIsYGk7lYAA8iMPNR6zZQMi0mq1FaNYKos1XpliSWZSFqs8kkws3vituAZsU83URmkMS6kAQSbkDTaJkCPBxfH3TMi6KXFWufV6QJI0XsNRgqJiN+knsCN8Q+I1lq5dqWXV1aS8lGSW6i0FoLO8wGgwTJ2GIPC82DqBhgVK6SRe06WM9Mkb2gEHa+PKvGVp2kCNp/v3w6xq7oLb6OWV41r0OtOqtNUAkr0FqQZmSn3qTSNQgnd1VgBOOdXPtRzjssMGpU4ESHhquqTEvqMdUk/CTMiQjcUVXdzmqtNaR9bLUEhkq1GLWIUMfiDJB7Amdxg1xn0ictWRV9NoVJUwoKzFiCsemEiYkR2jCx1KmJWysubuG/s2ZemmpUJR6MAklCGKXBkFYNMx3VjgryfxyHemWL6gp9TqOrSskFZJLhSYbchYIkjDNz1wQ5vINVCEZjJlnVlJhqZOpgDAut2g3Gk/vYqTghb1VKgwCD+IbeCpBmNrjGnEKk4uyzTxD9uQZZDpyasXqSGBrvaJAKlaawDciSJjEyrwfK/s6U3AdFqNa+7KpGxO2lzf94+cLmXzqo7hdXTtrEQDBH3Z6VYAxJUxHfBHKZycuzX/wCrTIJMkgpmLn6jEFJ3R0uK7JCZypST0AWeigIoEldVMECVYmCVkCInxG7Yj8J4metYuyglyYjqsLmFFoJ+e2BvFuJbKD1NtNh/OMC+WOMgpVNREJRZRWBYMRLhGXV1LqRQY7N3nCq38xpNJcSyuGcmrm3FaoX6qRVYVVgGQJLEmN2PQAQQB09JWuZOVsvlMtUWkfUqtpUCo41sXOk1fTBlVgSN/MiILTwfMV8wWoesKbqiUlhAArESSKSkKllO4dYETEz5xrljL5Z2ZVdqvpbk6mqORUAZnZhrMBmKxM7E6YxREfNMTq61KGXg61dlh2TVLwIJJVwNXa4IP0wntwmvU01SulbabyQDebX73PnF51KdJ6BeNSxMC1mhhBg36hHuRjjy5wqnoKVEQl2Vlp7wQhUm8EgSBM2EdzieG6bL561XRRmcy1XLVACGRmAYFYEg3BXx+eLs4VnqVPQyrmDmai6afr1tUC5knVZQgDOTsABGogYFfalwZSKaMqjWhWk2r/xEVYU2Jgp1aiZIGn93FeZmjmUSrRSozI1NSKnY0yb0yST6XWuloIDMkGYxV01s5trosfj3PuVqq+itTqKOgjXXpO5E3VEj1FYybusAkE9RwtvzrTqqnrqFcCIXUIAhQAdRLABQNRJJIbCXR5Q4hMrk8wYMErTY7iew2IvO2Of/AAPNm5ouD7wtu1jh1Guhb9yVxCu9OozNCprOkKNMg36V30wAPC2A2GHvk5aNXLKzuOtnhWKqzaY1Na/SIMjaZmcIXM+ZBdV30oT8i3/6gHBnkelTq5eqKqiMvNRmbXo9I6SVYKby6iFEFrjUADGmtCxCq8fzNKu5C06mXqMYVSEO9yNR+I97/kIAc+A8fMa6bo6AmBKAATo3VYRSRAJDVapsAFvgTwbn/hlNQlL7lTYh6WlhHeV1hhc2LDf6mfU/Zc399l1K1n+7FalGlTsSSjemrhT06oe8i1sScWWhNR7POceOs4aiur1CL+KXca4mX26JkGx7nCllxm6YJq0/UDHfRA3Hxuxu31ZhtbslZXmrN0jNOsV3g6VLCfDFSQfcHz5xL4Hx/N1M5S15ioxqOtNi7Ful2AIvMD5bdsNHFSFnk5MexytxTNMBTOWpobL96byJj4S2wJ0nwcTuT+HVstmnpPmFbVOsCit9DR8ZOuAQSATFyYnEvN5xsiBUF/TrK53PQNZaJiwQMPc/PBbjmS//ALKnUpGVr0y6EbdTUw0eT0z/AOZhW6WhoxV7Bn2hcs1cxTTMIhaophwouQRqUj+GSvmGHjA7P0my/BsxKaKtUQyRBGt0W4iQdJYwR+I+Jxc+XpLTQSb+WM37CcL/ADXlaNY0vXqBKaTVemSIraLhT3KqTqaO0AzNpzwyk4tPymX/AJqXw/h1oq7k/kKmuUObz5Kh4anTP7gkgsJEl5spkREgzbbjWc4lVYGmyjV/4vpKkewd1YjSDcppAHiwwX5s5sJcBXK6v+npZwTPcsgAPtDMB894R4bmPXUs7VXZYDVD1sLXZR8FO8geRJM3x2ScY6OSqJ3LmVVeH5cV9VvUFXVf1KdR6ikzJmVqMd9uzAagtZ/gHp1VZct6WmUAUlg3pHQzH9wMabm+wI31YaOH8MFY5hFCaUqJllKuS7FEYkkkEAeoyqqxCgm19TSeE8t0qrZgVZ/atCJ6ht8CqKblLj1EIUEneREBpMFLjIJyyS3AjeJ7zIFtwCIAO/ft24cWyElrAAE2mQPkZMj6465HMaukgB5gqdg06SptMBgR9MbcTeGIq6UE7LJH+WbkY60ER8zm6mWzlJ6T6XK6Ec6W0MJCQCvw9RS52bewwwJVTMUszlKFc5h6cV6TmmaZZwwepTCxAPqELA6VFbaxkFzhTovQYotRiASGYaVEbkCZO0An6Y7cL5nPoZerWzMCmZpUBTB9Us2iuhYSw6G1BTC9a+IEpqmK+xs5e4hWrKAlZkiGAbZo8zSY22gsI2IjCLzvy4cnmgyqEpZgFvTBICkQKiCCLAsGF/hcDsTh5oUhSr+ohBpVXLK031/vWMjXBJJIGuVnUQMEudsiMzk/8dBhVibx8Lz+70sWvJOkbi+GfzRtB72VCUC16gI1qrQbsdUABVktMCNibe8Rg7k6pahWdr9dE9o2rgADsBMD88AcvBZ4sNbbeCx/nthj4WNVHMxYL6LMSdupwOxnc2jx3OOTuR1dR/YB1FZmWJPY2gfId2J+gjHnCOGimxeqnx5oUxvo0BhrC3AkkgdXYHY3wXoZSOprM0wltSU50ubsJqvBUX8+GGBXMHEHSrrVqjFGBp+owayGVIWCoWwsI+t8H6CtX8w+cjqTn2apB1SwFwBCKoDEkDVpcz8Rkx0wJauM0/2is5JYpT0pKVHViQZM3WmNLGA7TEbd8L/2fQMxmSb+mgpmWAIDMwvY6gfRjqOrYgXsHXmwu7hKiBFZyGYFlYGoSGi5AYhiCdgwPUZIO7bJasacsRTVd2VTAZbkEm5E2K7jVpSdYI3BxK4emnQU0sF1atBJBCkgHSRYBQqyQbr8IIwKr52oOglHemhNVVUgISFZdZBbubDupk7iBnFcwafqVQtNXXSGCqJDEWRIEzfUZ+BQN7TRIduw/wA98LfiGUC0D97QYVaQVkMsvTosTEiYmLqBiv8AheeWtT1aQp2dT+Bj8W8lUYKhvHwgzJclq+zDmxGqZjLVSdQJOtiQoUdJ7zEwSTBE747c+8p/ePnsos1DbM0b6aqRMqIlagABjpki1wQVS8MjZwo8cqpknyylEQi9+pRPUixaG/SSLfhCUGAFxc45ZfNgr6iEVEYTqk99ifJ7EGDIO4mWHlflM59Xf1GpIhCiLy27C/YDT+Z8YpDSJzdsqHjmVhtcyXMQe0Ad5viKnEmp0KtFRArMhdu5VJIT+EsQx91Xxglxxvu1v+L+Qb++AOaNx7Af3wzMjhiRlM7VpavTqOmoaW0MV1A7gwbj2OI+PQMAJ6iziVSV0IZZXSdQbYyLgjxfGlJLWMDz3Pyx7XH+Ej/ExJn6i2CA+jOI52lnCqKDrqAEMsdIZdRmdokfUY6cEzA/Z6NRgpfJAmW7I6N8N5sVQXGwMdsQuE16KKf2KiK7FOqo1TRplZChSrMU0idSrcaQCxOA68RzgzRp5mKYq0m9IUl0lCnUNKk6i2jWLn8PabQplrQ6tXqHMK1V9SpSZ2K2RWWPw73UlgdTWudNtVWc6c4PU4i6CmqjLetRHUdpK69QujSqkEERhvyHD8xlFq+uPUZy3psoEMkzMAmde5UjV1tO84q7mUg1SFbUr9bD8eskz6hN2YSACdx2mcShkjzcfJScWockQ8gjeurqrPUVtbQjVBpF2YgXIHe/182pw3mBYNU18zUaoCYpUVRTFoVlgCIFjVm3zxT+cLroCMZHUDdTBsBI+v0I84LZfmqsKFRXRKjnao4MnUSSWKAFmEk6mbfzEY6I9HOk6Lyy2S0UFrO4RFb1wXIIBYliajHUbTcgydIGsg40NRkrpWcAdbKxAjoaY1byyiCYJB0W04C8hczNmsoqGmpJGkoqs4hTBCobgaRdizQWUm5jB/Pcu1KgVjTUMotUquSU6SCdFOFaQ7KVBT57HE6vsawLzdlVpVwzH0xXPTV/CtZQAVcz0ioFBDbBg0745Z3I16VzCq0QtUq9Mm1tR+FvmRebnB3mfIO+Vq0q2mQoanWiBrQSNUsQJHTe1yOrUQEfI1lCD9nq5inXVCtVTCLSVSbVBUVk0ARGoOQIE2x04nqvY1nTjnC6tVGpHL1gWEaAgZSdgQ0SoANjBiZxz+yNly+dr5CppLpPpVCtxOkuok7MInT8WkXsMYgzNRQhrVQG/DRp+ijx30JpcJtLs0H90YTM87ZPiC11Yal0VW0tqFyYEi5BUKb36r42XqzFycb4eFdwSyrVDMukzpaQzwZEnUBUAa5LtbpxC4ejPSIdT6LApVAhQDJVoYkW1AxB1SB0nDHxVBXywqUhJha1I2MkXgGR1EEoDO5wt8PCqa5qFgG64eQt16io1Strgagx+8klYAnjewCBzTy5WyNYKyk0XEpUvpNiSL/A3+Am14tgfw+pNLMoAWZxRIUSNR9ZbSP4/a3cYszivDm4pQp0KOZpaKJLEhXK1CBpQSQCkCQfi3sTBAUeIcBznDA2YKKQy6BUp6aips0tKjSSQIYiABEy2JyjxkXjLlGmyPWzIytM0cxRVtQBZ0hXUwP+g3wNTVQo0Cxi5Mg4Uczwr1K+inXSqgl2qJMQBqB0GIJFtMk6pHbE/NcxPXy9RSqq06ekzqMlp9IHogW9W7SAJMmJfJnDiysgQoHZVBYEFi0gsbiAt4FoBN++DFU7Ys56pDfT4iMtwWvXDtTfM6mpgGDchRpI3u5b3kmQQcROB5urTyyD0dLFdRrpRp1GnqMhDUUBlMHVpmWjT3xO5r4UtfNZZUSKWVWfTdAVCkU1RNAZYBCkmSDe1ox2p0asrRpUadMEmdT1GC1CIkgKodSNNy0EbhSIBS1oVLyRl4gvpvTouxZA7AvTKtSZpks5cszM5Et3LNMzGB3FqulvRSPSy+ok/FrYAEswJ/E3prJG8r+E6i/MmaejSSmPTD1KnQiKwSxDRBZiyhhSvpv1BQBEhFyAp09G7PUAI1w5Vuo6iLgMQs2vrOxPThmKQDZPMevLjTpBMkEhlFmAYNpJERq2mBh9+zjnNq9T9lcAEL90wlZgk6SJIIg6VBvpETbqWOZKavlmVbt6imB7rAgxcSkREC8b4F8IyoCJVpsVcQQw9j+Q+v8AK2NJ62T86H3mHgqZeua1FilBpNVGulJ5IJDQfSk/haVY6gYi1g8gZ6gMqKa1FBUljLC4dmZWUz1IRYH/AAkG4OK/4BzmWAp11kkEKyBQUYWGkEaQpEHYxJA2AxwzGXYORT9F6fxD7muxBa7aiKFWSbSSxMzc2wVIAN4ocrW6RkKVMCQYqt1TIBX7vpqKSCDcG4I74qurMmRB2jxi3aKqfUBVSegrYTOszp77CDHm+KhdpJJ3Nzgxnyv6GlDia43pR3/3/bGmJGVQ/FHTtNrRE77G4wwpKRTaN4kAKZI9pNx8sHOT+EVM5m6dFUCJ8dSRuixMgFSQSQsAjffc4WqrjsDP7xJnDd9nnDKxqNm1f01pBuvVdnAkU7NI1DyCCJsYwTF05aiAoFSkZJ1B1d6jS4ZuhiXJcAxYlYB6o2WuYKr/ALRSamqylSAAARIYqVaLsJlI0gj04k2LM/A8zVrKRWCAMSYKyNAKltQnSGKsVJA7GcRqVIOwq1VKhVVipgkEuFFOCxUggAQI+KSSYJR7QehC+0Lnp6q08tS6fSBDuDcttCwTYARMyT4jAPlagC2uJJXTBAIMjqBBtBsDNrmfGB3OWUp0s5madEEU1qsFHi+w9gZA9gMOvLWQASjTEGSqtF7sVLXuCYJFjEX9sP6PFyyW/H+i38QzLF6dQj/2r9u3/T9Ss83qM3Jm8kTP5xiAHJthgz2VIZhF1JWPkYwAzNFgZIMTE+9jHzuMQg70PlXHaLY+ynmyhkMnXasIPrfhu9WVmDJAVVgQSQLncnBzN/bOjT6dFwmkj1ApfqA+ETpB7X7e+Kb4FR9SsqNJWGJE7wjH6bRPvh24quiiujo0pmSAoEWqIg6Yg2Xb+2LRhas5pOmb/wD8rpcRqxmK5QATpzDAU+86Qo0kgE2aJsVg4l5As9NWoV6lXL02ZaaqQxRg2otFQEyZUhipKgiNO+ErjHDRSZ2gfdsQJTRPplaewZhq1GewkGd4xnJfFmo1HQbOJiYusnzA6Sbnxh4utUBMdf29lDFqfSsuUdtXqtsnrFtTVjPZjpUSYkA4RucKtT1F9RiahXWxO5LEkTHwyACF2AiLYcc9zDQp6TVperUYBqarZgTIHqGdKyRIsSbGLg4rnjueNevUqEAFm2EwALDckmw7kn3wZtDMt/7POZVHDUo5pjTFNzplep6ZEgosEvdmEgWsfOJvGOdtbNopMyRAY1CrEhpBACnSBeBIMnfCmyabbAACPYAAfpGNGWw9/wC3+uJqJPmWrQ4nRpuGqZoVPUpBqbnSAyn9xL3LWJMkmBsvTB4XzAyZj0mHq0nQlmBBRRvMGAUYA/FECIOkwKW5i4pW9QUfUbRQLGiBAKiqRUbqAkyT3OwgYc+ROL+tSZ3REZXKM0EK/qQCzMX1M5LXNvw/EWtBwd3Z0c1xqgbx3gpyVap6WpEqliGhAGGqQKaqS1NFkLJa5EgLGGL7MqOmk9epLMahVCzFiQqiVSbmNTzMLJgnCxzYNWaZUqB/XdWRtQJAqkaVa/SVmNLRYDYHDlxWumXLUUUJToqERb7blj3YtOsncEye2GcqF8JBXhOV9f1KmoljVOlhVuNB0SAoi7ByYKgzBtgdx/jj5aUr0KbTb1jTDQDszqAbgwOkMtyNzGC3ItcVcnSJAM6pECAdbTAIt4vjpzvw9fQYrELcKdr2MEDpkSDYg7EEY7o4lJJHF8WUZNiNmeL0q2cqTUBKKolEqOrk9dT4VJiSqS1+hJFrb0uKindkdiWLEMAIJYm2qqsyNIM6bDv2hcFyIFQNTsp6Sr6BeY0HoIRxNjBB8+H/ACFABNXp1Q0XlNN//LpgEfIn54P8tHtsL9VK9IqzivEKtVPQp0ZdiryhFV+iwHShLgKB3IHe8ye5f5TzrKF9EKABdyB4IGkEvJBBFvrucNvKeQLVs0oIYh0YrLSJB0tqKggwGUiBII8YdMhw5gZMAewj3IgREzuAsGY3xyZYKMmvBeEnJJiJwn7PCw1V9QPfSdVvMRqBH1HyO5nOcgsCP2fMMLdQqGfkQQvfx2w9bQAMC6ubfW2k+P64lHjLwMUMliDFx/8AMYr7iVMLWqKNg7AfQnD4gMkz2A+o1GfrI/7cJXMCAZmtERrJt2kzHzEx9MXYiB+JVJukDTMGd8RcSqR0xHcSYgxc7fSMAY51ZN4sMXNylwB8pTWrRqB/uwuZSZKqwlwyREKWMfwsb3ArTlOhRbO0BXbVTLyRESRLBZNupgFP8Rxdmb0NWAiotXTK1EGkEBRpkhgFWWFjFivZcBhR14fkRQSnQRnSnraqvxTpJLFTUaAQPUBMi8jYhomulJz6ulnFUNpWj0moOhQzbdKwkN2/PGmVqNUChlYeoFKs1PRrLDVFQL0+oHIBI6SrVJBEkxcxQZiVHS1PSWY9LAgG8l4k9N9QswGsg2yMyp+MZE/tlSm4Jf131QZk6mMzFwbGYvOGYZwZZsmukwS1QGLkIsLJnc63c/xgdsHOKZeiM09ZoqGtNRVHVqARF0qY6yWYHVYEAEbnC7zw415QgjSKlWkCux0mgGK+2vWB7Rjs9NjeOF+W/sc/r/Uxz54xj0lX61v+gucwOvrVyPhNR3URspYm43Nj3jHDiOWppwrLuV+9rZuoyE7inTREI8XePywMzOZ11XDAXYwe29pG9htJi22GbmDKE8Jylw5ogO3pmRTWq7mavZGZmQCN+4tOOCKps7skrSA3J5/5g/8A2n2+UYbM6JSbEBMx+uYN/wBMLvJIBdzH4Yn/ACVXN/8AIMMTPIAH4qVU/nmHH5fptjoxdIhlfzAXmPKTTzOkkQS5BB6j6rzfWexmYvpjCXk6rK6spKsp1KRuCLgj5EDFpJl0qUsyDB+OBpPUSukLIIEBm1avIaYAjFecfyy0s1Vp01ZEQkKrMGIEdyLEne1sCfYsT3htIvUWZZmZGO5J6iTtck4j8JovVrU0W8mT2EC7E+wAJJ9sdeD0y9RVVWJMABQGOzGQpI1EC+4gxjhwTNvSr03pjUwYAKdmmxU+xmMIMWXxCnFjIbuMRz8M98MHOlBaT6FVgxljYAQCRsBcmDf2x5kuAU0rUlzbmlThWcaGJYloFNWWQ0wdTCNI+ch+ib2VlzYoFdSO6CfmCy/yUY4cGztRddMORTeNa26jsP5nb+2GP7UctRp1qQoQVAZCwctJUhoIa6EBxKnYzhK/aCpOmLwfynb88Te2VjpDrwKsqZukQqVWWWFNhOwY6rwJUAkWa8Ww0vwv1nHrVGZaoDrCQXVpiRqAnpiZY2gbYq3KcUAIaoHZlMjSwAtcSCpG/wD8YvDkrhTtlxVX0warSNaltABAiCwFys3ExF8aML7BORI5XoU6IejSPQArqs7STNot5ve974m8zSaL/wAPz/2cC+A51XzFRwfiJmJiSAdiTAJp+T8QHbDBxZQ1Fo8H+R/1x6GLpHHk8lbcuValOq7KJl4ZNTDUAtNTBBGlhNux7+Q/5zMroSASrhgNUSGtAOqSDIK77svzxX3BlIr1B/8AVuN7PTQ/7jx2wzcfpFilRSSbEqzsFOk6lbp2YEC8GRvtONm5KKce7/ImOuW/b8EThnFayV6ookQ5RWmAbTYXHc9sF6HPdXLxSr0TK/iHxbndTG21jeMQuUXpinVqurlqjiUSnUbSAJHwpaSx3202nHbm1KuYCrTBYBtQXQ4cmCJLsSDAmxjcY48kVN2zsg2o0g1lvtEyxBLFlYkhQRsoFmPbq8Ak/wBZTcRp6UbWqkqJBIHYe/viuqnLFYoG0dUA6NryJBJttPfBGrxGlTqOKmXUmdqga1yZF1MGRfvhOPEZSsTVwpc05UJXJWwcavrJB/UE/XDcgwH5ty80lfujR9G/sV/U4LAuxRxK9YHcH84k7XPj2xrkso1VwiRqaYkwLAnf6YyiIsw98AY65X1aZ1qSmm4J/pPf3x9KjhB6vV9OWdADqKlVVQpBIjqYzHjUcfMBqE97bx2/LF2crfablszSKcSTTUDhjURCVYr8JKqpKkG8jv4UwMzIejwqkGq02YlKwBCEiwWxZLTqkKZvBEzeBvnOHLmFRXVoZGisrAPStbSbhwQWiDIMECJKrfGftCoayaOXeoQSA9SaawYspEh9RA0nptt3mPnufTTy/rMy0EWF/Z6WkOWmwQsCY8tAgQROxW1dFXhn8NZK17/50T6XB6j1KNRXRmp0mRqiiVYkRrXspNn0m4MDa+FjnuitJuGdP3VOuxMCxUPS1n5E6o82wW5F4675F8xmCB6tRggAgaFhRtc9WvqNyZvjrxTN08xVouiytBHZ2NggMH94SpCERDD2tj0otvGuXR4SVeqfHfZTfEEQVarACPUaDt+IkGO1oMYvXkrIp/w+gv7OjCtQRqs9XqEqAdYIuIgC9hEAYoPOVvU1RYASPcncn+X5Y+heQajf8KyjFTIo2U2kBmiGJAuACJIG1/HnY/J7ebwivM1wMcOrZkKsUmV6tEzqhIIIneVul/Km8zgVxDN+lTZzEikqKOxPrFyT7QZ+WLA+0muHbLAAqGFdGLFDKmlqN1JH4V79h88VpQpftGaydGx1V0RhuNwHHgjcR9MVXRHyEOXs+aTaXSqzahSCqApBcE31qYEAttbf8QOFjnIU/wBpZqaenqWGQCACBEjaQywZAAJ1Ww//AGtcUpDON6NYh2pBXNPUpR0LAXA6wQQDH7ontFU53NVGIFQ6iLdpPzMSSfJvhb1QUvJvkaLFun8ILkyQIUSbj2t9Rgr9nNEPxPJhogVVYz/h6vrtgRmUekNE2cAmJvB2PnSR2tOIWFGPr1co3n+eImd5dSqULidBLKJYCTFyARJt398AfsYasvC6bV3ZtTsaQaSRTEKAJvGpWI+fjDyKn0Hy3/oMWu0QemVB9t3AtGUy9RF6aVVlOkQFFRQdgBALU9/J98VNy7k1rZlaTCdYdV/jKNoPyD6T9MfVPMPC6ecy1XL1CoWqpUGRY2KsPdWAP0x8n0XfLZhWiKlGoCR4ZGmPzGJS7KweiFj6p5RrJmsnl8wCeuksgdmXoYfRlOPnXn7h1LL8QzNKgwNIPKRsAwD6R/Dq0z7YuX7BuLCtkGy6gB6DkmTutQllIta4YR7DzgxdM01aGPjlOK1NQST6TkSe4IPfbbEKpmAaLfqJFh9NwP8AcYMcx0ir5eoxFnNOL3NTTpG0brFx3OAHFhUpK4QhlKkgN+HaKgO5U2Vp+GdRtv148iar2OWcWmJXDUAzhNwKlNGAnvTY02iPYqfrhh4zWGncCbX2vhKTPf8ANUWBIkVFZT+EyoP6/quDlfOLoYuyKsQWcwvVaCfJEjFZNdCUMP2cKfXqbhWVgw2HQylSPH/UI32OLAdPAn6/6Yrb7Ks7SR1yytJNKoytEa1FUQ0fw+eyyN8WZp73mLCY/wB/PHNJ+/eiyRGZYno/NvphP43ya2YrvWFVqReJVFVxIAWZLCJAFtsO5jyT8j/pjLdp/wB/5cI0mNbPnv1xKiBLGB32Ut3Pt/LA/mqqRlo/edR+jH+mDR4DVZkYVMsQhYg0y1SZABkHQVI8GO+I3OPDfRyTNUZqjNVVUOlVCmCZhRF1DC5O5tacSLClykk5qn8m/wDacQa1O7e0/wBhhv8As/4ZSGbRqhRtCVahpag0hEsNQEA/E8g2C9iRKfWboA7m5xjEenTLEACSTAHucH+M8DrZNabCorCopMpupWAwmOxYQykg74EcOrMlWkyqCyurKPJBBAP1xaXP9evm8wGRWC0tSoNqjXuzSAD8PSATYbyTCv3GR15PzXFGo0qZo0quUdberVpwEJv0tUllX90g3tbBocmKQ/8A/jh7gVJqelbdAKrdPsZgm1rCZwfiKZbLZJKzhHcaakJ8PU/W0ldKkwtx+KdhOGeR5H/p+ttV/wCeKQSb14FnKSjW6f6WIme5OzVQjVxCmVUaVRKBVQPA6gF+k4J8K5aNKICSEKswLhnDTOvqh4kwCsCSBbDelAHtP0EfzwH53z6ZPJVqrAglfTQhQYaoCoaP8N2/y+Tism62yEYxT+VUfORDJpIFmUfWQMfQv2eUHXh2V1VCWNIsIaIVizKsxIAUgb22GKIzGdo6dHxoBAZVKt7GGZpE++Porlr7rJ5Km/S5oUkAO5b0xIFiDEG4kW98Qx67OnK76Fz7Q8sYoOxLR6i9Tav+otOnFxMaWc/5ZxXfJmXD8QyQ2b1A8Hb4ixHt0IfqcWB9q2bYDJpDAPVaSbGNMADbeThR5A4cGz2XkCadQukTqimrM09iNbL5se3ej9kSiXPRy+nb+bD/AGNsfP8A9sPCmo8SqPp6KwFVT2JIhvrrVj9Rj6A9A7aAPe/y8/6YA868rLxHLmmxVXB+6fSToMjUNzIYCCPIB7Y0lfQIuj5wqvqpbAQ9gJ2YX3JtK/rjjkaOuoifvMF/MgY7cUyfo1qtHUG9OoyahIB0krIBvBjDB9mXAHzefpQJp0WFWqYsFUghfmxAUfMntiRU+ladNKY0qkKsgALAAFgAO0fTG1SoD+H8rfyPtiIdV5N/n/Lov3/3bGruJCgqS06VmSYibWJiRsMW0uyHfRIKye8/X8t5/LHzj9pBpf8AFM3KsB6kNp3BAALCbEsQW/zY+iqlMgbCflMx22v3OKL+15FfiBalTkJTVazKCB6g1SC0adSppUxtEbjC5B8fYL514EwNHNtVpenm6dN0uQw6FDyoUmFYGYncd7Ysz7HeWkytM5unmxV9dNBVFIRSrAm5EuRtMLYnCfx3hpq8E4YwYSKlYCYAUM1RtAM3ANLDJ9i1dkSvlyRA01FKnYtKtN4E6VIBg9LYSNXQ8rq0WPxal61MoWMyrqZNmQhlOwtIg+QT5wqccz+YCzQ1EKJKgKPJk69x2tuZB8YbmYzefc9v/dYYTeZKj06rul1BgjvBAaDeD8W+OrGldHNNsX+Rcrlc+2YpZimNcrVEdLhgSjMjL+Eh06fhkd5xy5r5LrZShVzAr08xTpQwpvTGqJA1GdQBXVJIAMTtsJnIdSgM6XpSjOrJpG3UVedwRemR/mGLKzCq6MjwUcFWVrhgRBBE3BBvgZY0wwaaKQ+yJ6tfigqsbJTctHwqGHpqo8CWWB/hxeqsfOAPA+WstklYZdXphyCxJDM8T0sXBMAE2Edz74I1q4VSWI07m/1sJv8ALEoquykqfR3qzKkmSNiexPiR3tjR80w7/p/pjUsRB0iD/Kb+xP08Y2FQXCgW8/0ta2GVdoV30KpRYsFk+dX17/WfntgXxjICrCVDTZd4ZZg3huof4tx5MezG9AebTMHvc+Fsb419EAHqgfUfn0/zH+hpG2Jh4HQpa6oWkiojEkIghYvPRaQYtMyBvE03UMgYuz7T6q0uHVAzS9RlRRBFwyubdtIXfywtJnFT8p8KGbzdKgzFVadTKJKqAWJ/IYlKr0Uj7sZuQeS6rVFr16bIiEGmjCC7bgwb6ViZ7nSBN4synw4AaYb6MdyTveYtNxPvticlKAoVxChRMyYURcqoH9/rjYU+5YL/AAiPykTH1PmRh0khW2yLSya7BT7TqMTqvcwYmLjvYYk0ZkCCLT+IWvfe0bXnGqrEHXJF/hmdye3646MvuJ8Wt9LHY9/mMHQuzuMw+wP1l4na8EeIi313xF4kzvTKOTpO4Ovax7i0bx7fLGGgZ+JYvcECRYW65EmdzH548fLlTa9/aPnAAHf33F8bs1UKNbk3KMzO2XLlr6hUfck3K9gfABjbexdKdWoABqgIsQRAFtO7L4gSbR4GOJjcKLm4j3PlZm/4haLWvjVWN4Fx4m2+xPt4+W24pBtiv9oepxlA5knMCJAHb2A8e57YXeQ+JtW4nRpwQFWo3TPUdLsC3sVKAg2OkfLBvn3ic+lSSkzNTqFiYhFfQwVdRIVmBZWIBMaYP7oBcr5sLmcqwDVJqpTLU/hVivp9TaencsRfp23YFX2OlouemYI/FHz+U2+n9MReP1cwMtVOVUvX+FIYArNtY1MAxUEsAYk2xwWsbCCRHZo9u/z7e+5x5VzxS5VosOlZEmbC/e4kixifYt2KUQODmlnaFOtTqKxrICHVk1AuJkOPfcEjH0hQppS1LTppSBYsVRQoJnuAs/U//AFOPh0AFOpp/wDqIoE2aQrQZvN1PmQdiGW4i5A+723tuYHmCJ1bX72i+BFBk7CgzD7EntfpvvtAHYXib7Yi16iFg7ISVG5G0QY38nuI98bCt/W3b9DtMbz+dxzdoMDT2mSZv3Pmb9+/jBcU9NA5NGtTi5B/Cb+B/Kfe0GPlhBznKFKpJmqBJ/8AEuCYMapk7nv+eHsTB+Ej5n6957bx+W+NCk30jbeSYk7bCe/VMHbBcUwKTQMroa1NKNbL0KlJSDpenCrHwlQNIWASO253wU4Ki0KeinRpUgblaaaJMbm/U3znb6Y7UqdwVA+eqT38gT+m2OukbwfnI/S1/b/TGpAskNmTAMN8rjb5wALbyMInOOfdM0yKiu1akrIrsFVipKHqvdQqmBfqHvDkriLN7fn/AHgSZ/lhZ5+4ez5QurNqpVFq3g6YDIYBsBDgkQAQCffDwfGSYsla2V7w6nm1zlCocoaCiqjO4bUukOCxBnSbTtOLsOYtMjwIcEG8b6x/sH5GmeGtpUudFLpZ9SGoabqu8h9QRo7Kx+QtNs8Nyy00QIpSyk6QqgkqssQBNyTcg3Bw+ZVTBjadomo5n9RB7SNuoe24+h2x4u89RPe5EQJtv3kbdscyCe7fMEd9raAfyuPnjynTJF5NvGwMGwKgbD9cRHPEpKNtX5A7m0XkwO4OwFvPqlPxFiO0Ce5Bud9uwx2y+WZ7KSZHUZWFMC86bn6flE4NJkaYF1Vj5YA/z2wrdDJWJfr043adxMnaSbzawMfX2GPVzFMQS0A7TqMxta4gwd7idrYzGY0pO6GjFdlC868f/a8w7FmNNGK0UiAEnf8AiaASYn6AAE/slU/txZbgUXnsYOlbX8sv0nGYzCLsYuWmS4Ygi28DaTsQxgwNyPyOOdK5sJFr7C87Gx7REf65jMWonZKSj1QVEHckkEDcG07b2jfbx1dIOxA+ft2W4i+5/XbGYzGpANGqAGQe0EX+cnzYH8vJx7qJIJkeLzEjUCJ9idwceYzGAco3gTaDAHYkRLX3Edh85JxDfM6mhVj/ADEHwYiQDIiRfbxj3GYAUJY4JpBApJ0i8VtJje//ACt53Pkz8scOHcu1KdWjWSNIZpTUIbVIIUimhUWvINwCMZjMS4JbRTk2hup0ajESsszfvAAk3uBbsewg38AdVpggwJgRJse8i0yd97GL++YzDIQ7UKWwGm5tE9/MxaD79ttsSqT1FHwBVAMRUJsCB+4CLd797ecxmCZEitXCBmLMoFydTHx7SN+31OOdDPpVUFG1gR1Ge+26qQSO4HzxmMwb3RqRKDXG0xG25+g/md797b02aSoHVbYLufNhc379u2MxmDYpyWuJsRP8IF7d9M9x7QfmB6shZMWBMyQIF7jSb22v7nscxmBYaPSSIfTYCSLEESBNxJ37Fd5OBHNObqCmqAqFYnXrBI0rDbqQQe+x+RN8e4zCSbUW0PFJtWV/WyorVESqCaRkkyvpkARrYLTptUZdhqSb/wCYWlTzhbToHePhHcEwRqE2v2sRuZGPMZjY5OUbbNNJPRuc5EEgxp3jsbyer4r7xfyMe08wGJ9VgqSNR6j4sqwd/eNzM4zGYexfIxZTN0V+7Rtu0N8ySSLmxviQM2nn9D/bHuMwlD2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AutoShape 7" descr="data:image/jpeg;base64,/9j/4AAQSkZJRgABAQAAAQABAAD/2wCEAAkGBxMTEhUTEhMWFRUXGSAbGBgYGBkgHRsbHSAdHRsfHSIfHSggHh8lHR8bIjEhJSkrLi4uGh8zODMtNygtLisBCgoKDg0OGxAQGy8lHyUyLS8tNTUwLy0tLS0tLy0tLS0tLS0tLS0tLS8tLS0tLS0tLS0tLS0tLS0tLS0tLS0tLf/AABEIARMAtwMBIgACEQEDEQH/xAAcAAACAgMBAQAAAAAAAAAAAAAFBgQHAAEDAgj/xABAEAACAQIEBAQDBgQFAwQDAAABAhEDIQAEEjEFBkFREyJhcTKBkQdCobHB0RQjUvAzYnLh8RWCoiRDk8JTY5L/xAAaAQADAQEBAQAAAAAAAAAAAAACAwQBAAUG/8QALxEAAgICAgEDAgUDBQEAAAAAAQIAEQMhEjFBBCJRE2EycYGh8BRCwQWRsdHxFf/aAAwDAQACEQMRAD8Afzw1jWU13BfV5CsTFiJlpCi4AvJv2xCPBKrNUSqKlWTIUMFQmSQTYSPh2JvOJa0H8RGWj4hUwWk3MkhjJkDYEXEzbBvh8lC9MAOTdW2kbxt1648fMxZgBvR6/myZq9RPz3Ds14BhqenUYK22aYYsFULdh5t9uuO+d43XT+T41MLEO9RNOiJ6oQIgECLz0ww57PqqFK6gkn4dGqZNoAMfU/tiLneHKzeIy3VAy2jSxBAFjJIhZYyQFtvhJsL7PjfjwbhARc5lz1eqmgOrMzACmtErCxEsSxIJMDTe+GLjFeuaq0oplWUyYaFgAgkaxYwfLq2U74418uMm1TMvNRfKxJcS1QAL13i5A/YYG82VahzLUVHlqmnsLx79IJY/PFGJ2Qkv8/4MxhY1EriFE+IUXTpdoVtO4JjV2EzOGvJ8PXUtEhWfSxRb+U6WXRMwTqIJkbT0wvc2MEzIpgwKbKAb+VbNfc9ojDKWRKupK1LxEm5DSHMSZ226HbthgUAGaPEi0iDk1D0xrllqsW8xKmDIIibC6zF9ojHjl3idCmh1CqNTm8lQrQYPliZuII3A7nE6pl2HDqdUMC7Mx1KBJLBy1/8AUCfw9cZ/BKMvqSooVRqCj7zxJgb777bYWAwckQyt7EIcD4vXq6ZoNsPMZAYkxJtA9flglkuOUqlQ0SxSqpgowgz6d8D+WM2KdPL0mqIxZVIAMxfa+xF59sB+avFfO1KeXDMDpkK0TCguAJ3Ag2E4tPIEVuKBoWY7VKRtJx7ZDGAXDqpTLUQARrr6TEWBkbtv3/DB+tK1CttOnUD13gg/nOOVyRZEZU5a27+4xoVz0+mB1Tj9EMyvqRRHnZHCm7AgEr0K+1/fHfKcSpVGIosHACnUpkGdVgR1AUn+5wxWB8zCKhKm5/s49zB9ccyYGPOmbzghBk7TOOL0wOmNUqpx6ep3wYgziU9MbSiMcznaWxqIPd1/fEipUCgFjYsFFibkwBb1x00Tk9NcZjtTqgkgXiJ267b4zGzDBOUzI/lhyNZM7tEkmAZB6dD3t6TciF85ClXPl1MLmOg6QB0FvnOK4zmdr+NljVp1AzOxFMTAmopSQbxHftaBgvTy5zPiNUnVrgMC+rykgqFDDy+hgGZx4GNcmNQG3+3je/mGBG3O8P1rEEsLhtUQQekbftjhm1dRWYXZVULexJB69vfb54g5XIoKa008SoRdnZ20380RqKneIFu5xD4mi3RK5ANnVfMpn4QSxNr7AiJJ7YH6mMeNV+nn7b+53OEkfaBTVcjLDVBXruT27X7dMReYDNenMAHRckiBpMj3N/oMQeOZ5jVjQHRXEajCTpDDVJ3jsINgce+aatZnVPF8JWCEBbBjpkm89jExsMOGdXAIFDX/ABC8VFbmesDmUcKHXUnlVTdVIjcncSMZxmrqdqshPEcMEUgWUbssHzT3M77746ZgtRcF6btMRqkKZNi1vwHX8VTnOuBV0Ix8MfCTvfrsJmNxilKLlZlXRjAnObJl1yy6WIaQxMhV0kFQPmTOA+f5jrmn4XjPp6opgfOOnphTKkGR8sMnA+VczWplwpAOxP53xRxVI5QTB+X5grU2k1C3+UkkR+nyjDlyXzQXqnU7Sfu6gDNohiJOwtY264V83yTmVMaVJ7BhMe2AmYSrln0upUi/7XxyuvKx3CbGStHqfRteuP4emzgD/wBQNMwQDr3N473GCz1EbNaNQJ8MgrIncH3xTvCs5WzGSo1CjFVcr5WYFzqAveBBjp19cNHDuJZenmyczR8H+UCWYMQWuNVpg7j3XCRlN0Yplq4aFcomYpmWF9MCwAd7TtJM74XuXaymuQq0y5F3qARoEk+syRf0jvjpw7N5YUahXMOrFuquUMltINtMldjY7+uBvBK8ZgsArqwCAeUmxJNiLTc74z6oUCYTYIEcOI1EpZXxHkg1AHAJtPQNEi0XH54j8TTTl6WYoVKlIu6QDUZxpIJuGZh8sdeYaoXJu1ypqU4B+6NNMwdv7OOWeUPlcqTAXXTAmNOnSLAbbExacazmupgBJnLhlfNFEqqyVIquDq1iBYSzaiL7AR19cQcxQr1cwtOppfWtRwqxpLASAZCyCbd4Nu+MyfEPDWmsKSj1GAixWYJMkCBpJv2GI/E+K66lCpElS+wIBGqxABBJiLWk22wSUQCfkTmABP5Ge+FGnQr1XWizBaTDTqEAm7A2neBE2nrh3oZo1aFOoQF1tSYAdPMs+9we1sKy5RlrPqQNRLLGliSdLLrBB3Jnp/SRhk5jo+JSekTAqGmkTFi1xb0nFApRX5RY3+8l0+IqK/h7k01O6j+qBBIm17dsZgTXo0VdGYsHWmoBUmSt7FZgxO/fGYwepxDsxTlgdRbfhOYU5UAhmFSozlW3UGmyjUt5u0gdj2xLztPMpqemzovikwUZp0sSNwGiwG+3vgsvMlB6VLxKtPUwJYqwUIwiLMZm4+hx5znHaKz/ADkBnTdjA8xBJIFvN+GPJzZWAodyjVQSeIfwuXUV6ZNMhzqBWmwJjyqGqMT/AKbTAsYxz4FmKNYEUaD01UqQSFZ2J1AmZtp8o6xr+eJPGc3liEdqlO7aT5lvqgkgySQQNINok++OGa5iytDxFR0KlPJTVSA2mbFgPx29bYnBLHY+37TJ643QrPl1y3h3B1SXmBuLKomxPcWNzjM1kKz1KFTMQadMKfCGm4UAamOraW6mINzgRn+bzVo1KYU0pN3DWLkAgAqSOhnUxgC844jjlSq9HQDUXw1RtULptDAQNOowCCRaRbbDW5Dr7TpM5mrU2dXqu1MGNKBJBXUbW8pEgyQevXFVccqF8xUcyQD5Rewmw9MPPFeIePVqPXqKDB8OWa0W0jzHqSYP64WON8POl3WAZlgL2AkxefrirAaYkxi/eduUsjSWauZgn4lSbkd/bD9w7mI5jyUFKaRsmkntOpvIoFujEzYYr/l3KvWC1S4p00hKjMREACYG8kbeuHXlziGRoNopVdbtaYMQNgOgxQTV3KAL6gbM8r505s1OjNJfxDYHoSNLTFrAemB3OfAKlNHdvOkSSNViLX1uxuOsxvthp5w5lrUYVAqA/eYEkew2+pwJ4HWbMOVaq9ZSDrH3YNojbCWybsR64zW5C5S4toyi06ZYCnVlyN7srD0i3vbDHmFGY4grqBUV1+Fta6hF4J1EXmD3GEzPcRbhZamiq48UC+7IPOvz6fXDfy3x6nXrrWTykhmIiys0bX23uY3NsFw5G/EkypRhmjkatPIMaBDKzNqWBOoNa53jvH6YXOVPPmB4jFSSsKovuTqJjSALSNzMDDlk2c8PqkNAFVvWdif/ACnCvynRLZh3m2oAgrKkADc6hB3jysJw3gKr84roQ9xbioGVdXAEVxMoRICqfh+Xz364I8SrM+UybAABmpalFr6FIj2v+GIvMmTLZWnUUaW8WD0sRb6gSJ74l8fMZSjT0kt4lP0khFn0G+A7WEvYgvJ1C1JxpQutVg2pdXlYi8devtc440sulerSpoEQKDp8shYYNEbNIncXxrhGYemubdQDBWxHlJLEdx62ntiTkM2NdOrBGkNpBImWsD2Fz8IHy64HlxofeDkamI+0452rVepmafhs6gogVS2ojxD13DGJkGBEiMHa+qUCuCwqJv0gkdZB239cdBnJ8VlpgFaikkMTqgNv2JgC3U9YwBfiJqFQyw71FXykSCGLG/e/09sUZjYsfzQi0+P55gziXEKnjMQ2htMEsYsCPhk2M9u2N440qAgm2tQC3iDYkkdbXEGT+eMxKmAMoJiiN9yXm8izsrtAUk6fMRDAJ5gQIEWAJG4PpiTX4TlkAV8uNTRqkyNh5gSJAMbwMby2ZUoG1UoJIGtmDAgCQogiZmO89MTeL8eApsErMmxClRPqB1g2+R98QMwB2Y81IGdqNUzdNaagqrKKYAUAEkavMo30jftt1wMz3CFGYamUU1SXCKLoJkFz1kAsfhn4YgYf+XshSemlY02VmGvS+4JEE6dgTHbbGuJ8Cpqj1Q2h51moRqYRJttFyT+GK/6bKV5DuZcRuZuF0Roqs4diACpFzCoQTGmDJIM7gC4wDqVHapTpKQJC+c6o0rJJIJufiI72xYNPl9EUs+ZcFqcQzjSrEbgCJgk7z0xmW4RkRWWoDLrBsTpkCASOvXfDl9G7WW1AZtyv8/kqFKrOrW7OXPxFtJbyloAHnAmB0PSRiBn6woipVqHR5ikdTt5QOp7zaJxYGdTIZ01K6SXVihcM29MkbTFtx7jFJcwVnrsSNRVJgXMdycH/AEzBhuNQm+Q8Rl5f4CKxdEZYDApN10kFlMe1sHuH8oP4weu6AJ8KJMT6nCFy1xdspVQMYR7E9jJ0n5TB9D6YuLK5tGTU7BRFzjsgpty3G3t1PfGMkjqjVFDCIPyxxoU1pLFNQo9AMLfF+aaxWpTpfzPDYAsq6fKT0ub9MSOGcymoQjU9Pl3n0298T5QRZj02JXv2h1i+dYE2ABA9xf8ALBz7Ln1VWQnSpQiSYH4+sYV+eMwHztSPuhR9BP6478qcUNGorhQROxuD3n/fFYDfRFfEic27CX1WRKPCKgU+IJaCANyx9bdpwoci5tzKLP8AiapsTIAgm3aw9zvGGpuNCrwxy6gF5CqBEqALxt0i2F3kXOVFHhrT1IahY2A6KSAW7C8C+EZXP0gRE18xn4vnEp5dEAZf5kBQVYnyxBAmb2OCfMo8SlQZAY8Ufdk2HYX6Yj8PGslGpoVmQ0fEbST26dpjrhkp04UD9Bb2jBYOWUEnUG+JiVynwSstGt4ogu40B1uACbsG6H6xj3xHh5DrqUU6YUTBldWtJEgCJvG98NtSkwI6icCuYs0iLTpkjUzho66VIJ/GP7GG5caqpYwQbNwDlaXiOq5ZQFNRyzQYYdCCTuFJuIubC2CGV4aSHACMgMoSBqDebzD2EQLA+nWfl1RXpZbSxXwyxgAC8CW2O/uZgnacRuIyFakhbU9RYEiY8037ED8cdmHssTFkHJLltTJKsWuWJlpsTqkSLzYYzHXhlRVpO7AU3QgEKpNjtqgbzN8bwjAHCDUyxEviGUNEzq2Oq0Art1uSdvTrgjk6tesyI1ANpIILsihmmwuCCSfW+BWdzIqMdtPSJgnvffpb8seVz9TQ6kTTMXaDsIjYWMfgPfHn4qLgt0P4IXZ1LN5fzVRqL/xAC1FJUraRA6EbjsZOB3DuM1qrvSrBPAJEVJAIG7KwmIKiJsZOO3B6HgZJi+rxmoF2DtJsIBk7Wi3viruJZpmoDU7HW5IBaRpS0gdJZmH/AGnHuqGaj+07W5ZebGUrOwWor6TFm+8RO4sTHQeuFzmyrRyeVr1EqecL5VsTqNl+UkYr+tnlpUzqbSsz6k9MKPFuLVawAY+QmQtrRYSYnv8AX2w46FQQtmb4DxmvlifCdgG+JZBVvUgyJ9d74IJxCrTDMkQ4OoR33jC54ZkeuGbIcPqFJdSiixkQR6R0+fp3whjW5QgHUAZuCpjYEEfPVP6YO8G5iLUTl6xJAgo3W3f2wPzmX0qyxcdPSf2wLQ6SCPp+eCZQyzgxVpZBrUEphwr1QfXr6iw+uInHeLqtNFpgKfit0n+4wHoZKoU1USCpvBJkenriPWyDiDUafTEnBL2Zb9XIVqBK9ctVdzckk495VuotjjW+MxjtQHcxiytSHzLk5W4llquXSlWlYmSpImbi8HYEjpYDDVwzh+TKlaFQkEyQKoJBtfaQTAnFNcJr6YAP3h+Rn9MPmWphgrQGPcjbE9ovtKgw2xctgyx2zACxIA63F/Ux1xwpccYEAARtO0YVcurb62HuSR9Dt8iMLnHOas5Qq+G1BNLIXpVDJDoLSDaDO4nqO4w8ZFrQiTiN1LT/AOs1Q2h0AM79MAOOLXFbxJ1oQkWlQwZfuydP3r+p74qrgn2i5qpX/m6W1EQAI0iwtMz3v3N8XJlcwGUsbd52tvgMgDDiZlVuMnC6C6UYqBUFNQ0dJgx9QThM5myNV3b+HAIDr8Ri+liTJO0A4YOCZypUNY01kQqo5Pl8gIsJnfr1+WFbi3MQ8WrRcstXUnnSNKsqFWjrEm3fsMLzsDji13qd+Sa+uhmZnUGWDq3Ht3EEYzCXkTUDsy02ZQfMVB3IOm4BgxPyBxrHYsvFAKi+TDqaz1E1AxBEQZE2sNyNpgRgPks3oqQwJAiAT5SRAG+9p/DDAOBV3JUI+okASIid/eLHGn5fZQzGCUiYEqdUix6xEnpBHtjy0yKuo4A3CdLmOrVbMVSwOpCrIZIC1PKAP9Iwocy50UyEj/BQU9I6ssmp9ahc/PB3h9NKId/Ep1B4Zc0wTqGgoyhhuAxMR74rTiOeaszOxlnJYkdzf88et6bL7QRNVL7kDOZp6zam+Q6Aen74mcM4ZVrOlKghqO9lUb+pPQKO52x4yPD6taotKkjO7mFVVuf299hj6F5U5TThlFVs1eoAa1QbDsi9dI79dzh/cMniIu8L5XThWWNV9NTOVLaxtSEGRTJ9JBaxMjoMAqAJyoO7MWk9yWIJ+Q/LDZ9oGbfw6YpgFtWmCYAkTJ9gpwrcEpFaZR48rHaY8xnrfrhWY6qFhs7iNxrLaKmnrpJ+oP64BtTvh05kyBatK2ApapPYHb8cKdNPMo7kDGofbCYbjXy/kn0ylx/Tf5xO4xvjNPUjTaFJ7XHfD3ypkQKQER5QR+X+30xy5n5eV6qhZHiwrAAQRMMT6xH44Wcf90Nc39spoZAgS25GoRe2ORW8HfDzzLyqKVfwqAc+VSBe2okAT1wseBDMrC4/v8MOuLqe+FObx0E/TFkcDzPkE4rTI1Tq7HY++HzhFYnSPnibL3KE2sZM5mjTpsRcgeUdz0HzOGDnbhajhbrEtl6OpT1BVYP1AIws0wK2Yy1ITeqpb2Q+J+agfPFk5+mHSohvqQqfnIw3CAVMnymmE+S+FOFqoTYSAfy/PFv8rcWq1fER60PChOhIMhlUKOoja/WcUv4ZBYHcGD7iRh05I46Ur09WksJA1TDAqRBPfBZk5IYFy4OWOKtlMtU1021hoWSNh0MwQASbCTeYwlcy5tXrPVU7tMrH4dxg1k+YZHgouos2rxHIJUzcgEiCbX9BhczlCXdE0lpI1dCB1H0/E4idrUAdCIAtqkrg1WuFfQf5ZYBriJAJE33xmI1GrKOrKRqIJAAgsBv3nfYj1xmOGTjqcVjHzBxtiupGZWImLxPuCOg/E4U8xzA7qaboWUEaRrIAG9wIkk7k9OxviRVzCHVJIJMCBJbsPTtPQe2IWdylNARNzc7E+w/P98R4kW+txm+4Z5Ry6DMU6jsJYsDTC+UDSSBq26Dy9iMK9HkPM1M49Cgh8NXIFVgRTCG4lup0keUSScO/IXL5cCpUQ6R5kiRJJg+mmPntHXFncPUawCNOmwH7Y9bApA3C5V1IfJPJdDh9Py+esw89Vhc+ij7q+g+c49c0sVYMDFtu98MuEznTi9Gm386QKd5v1/DDmYKNwQCx+Yk8fzxcEHdWDL3Eb23NiR88B6eZhWYAtJ272x341zDlqtMulGoVEecrt7DeJ64X8jxVHVlVgDIt6YmchtiU41ZdEVJvFqaeFWfxFNVqJXQARpUlR1sRJF998JuRyxZx6GcH+I1LVDa9FlHeQdQ/GMRuB5BtQDCHqIKlIyIYSVb8jI6Rg0/DNYUZbfDaeilSPSIPsR++nBRsqGqU6jRFMOZ9wB+U4G8KQnLKp6CP0xqtxMaUoloarIN9kAlvrZfmcNEn7m6GVLsK7jzVagMR8KL8A+g+rHCT9ovC0DFkTSYJY/Mf8YsXP11UL5gACLyLb4Ac6IKmWZxdTeRHUFSPW+OqhOD21yj6D+b54sbgBkXGK56nD1yrXlL9MIzDzLEj3yTlNWbqVDtSQBf9Tz+QH4jD1q/5wu8iUNOWNSINV2b5A6F+ULPzwwJh2MUoEkyG2JnzFzxkPA4hmqfTxCw9n84/BsBVcghhuLj3GLC+2/Iac9TqgWq0gD/qQkH/AMSuEzhPD2rEqu+31wzuYY4ZGqWUtPUd5Eie0d8T6GcIQBjMNYztvH6nHDLZcz4a21HTFzOwAsCZk29sdMtF6flkXtJO3pI3/wCRjzW7IggT29VmYEbQZj3ta0bxjMEuUMpXGYDU6WooGI1WBHwkCVIJvMRtjeF8wIVEQJXPnbRC6TBcmYvuI6W39u+GnkvLU6lBlq0qLt5dDOJPmJLWnzRvJ9NwBCxTyNR50mxJLaYI9t9gAt+5w2csZIU61KSHLEB9JWEWCIaDuLTNhIGBGyFB8zaO5amUyyUKYgAQAP8AYdhhY4vzKzVjRpojaB52b7uoWA9Y6HobxsTHNefFKkSegJ+mK3yOeUtVBP8AMNZ9Y63Y6SR2KBR7Wx6eRqFCdiTkdxuynMVY6gbgrAItDDYiZ3tIj9ZU85wz+Jrl8/X8iXSiob+YY+81gDNtrDbvghUzmhdW/wDdsD6VYs2qzL1E3Ht3x5+Yc+zPSw4+IJE3l+XkqUnWpCKwK6QLyRaPT19MU5nsm9KoynyuhIPuP0xblfiVNKlNg0w2rTPbf2x1zvE6dWr4ypTDRAfQuv6xIjC8bD0w1uNcNkPuibw7gOYq0Q9RPD1LA12J9l+KOt4GCPFuUDQyeWqnMo1SiSxpKQGKVGJhb6iwCzEXv2w38Prhpm89Thf5zoKoJAJZ1WCBaUcH8mI+eD9P6nI7m1oeIh8I0Iy8EqL4WldpkX74QubayjNOrlBAEag0xJ7AjELLcbr0TIuB0OBPNXF/4muKmjR5ApEzcEmfxx6WPKrdSfN6PJi/F1DFOogYRoJUywXTqAW58u52w4cJUnhjUzeKbAE+nTbeZ+mKuokqpqwB8KCJFwBqIgi5AvvOs4tnh4/9A4HRm39STH4jBMxJiTj4KPvKWdb4YeXc1pDT2wJz1DSxEf2f98S+XqyrXpFxK+IuodxqG/phLixKgK3PoDgAKZWgkebw1kddhM/PBfKpAPfEfJ1LTaTff88S1bpOHgSAmVp9teWY5RHU7VNDWBlWGoeo8yASO8dcVby/WWnTNRm0nXpU/wDbJn0Hl+uPoHm7hwrZatTZA/lkAki6+YEEEQREjpO8iRiv+TeUsscsVqCpUcVGJ0MoJEAAaG2NukzfCncII0LyEVadcWCklVIAIJme84mZdet7CxFjf069LYeOE8r5VfLUDSRKKN9PZokA/Trib/0bLIFApWmSGYJPpqLtYjYAXxEcgqhNVAIrUeO19Ph62J6FRDAe+oFTaCL43h9y3DcvT0kZdLjbU5a3+aJiCLDtjMCMqLoAfv8A4EGviLVHXl6NWgolPKQyKdZR7lS02QFWUm5uIjC1xDNfzWqUVcgahIYqVb4VM3kCJgxOOuYzmvLK6NqNFypPXS/mWY/zB4x55OqU6mf1MpZVOpV6FgQEDT6wf7jBKsYTexGHm7P1hlVp1TrrCkqsAPvbkHpbVpnupwg0adeRUdmZ1vIgXmYJ7T8sOXOHF0/idGjxKraTqnyguuoyLSqqTE/eMnELJZTVpAEsWhR6kwN/XHZMp5gDzKMKUhM6JxfUEDFUci0mzHrj1VzqpHipoJ++mx+fX2OEfmJi+a0BwyrUZV06oKodM/Ng2CSVCRpd2YKRA8xlgT3Fh1/7R64LIlQkzCtzXEc3cs5ixgx+fvbAyjxplgQSsj39Lfp646cwZnSN47SOvX7p2H4nE3gHDUNFXdVJeTJVSdJOg3NP7p0vJ74zFh5LbQ83qQrUIf4dnG0iDYiZxI41mT/D6Tcs6hZ6QdRj5A4FUqjAqoIWYEDR5dRRew+E+P8A/FjtSzBraNWmDogeQ6TVLPNmvFLSPnOJ19DmD8gwr9YZ9diNWsjFQ/xCT3wC47wskKEEktb6HDZlqQaCFW6s+4sJKIP8T+qL9ZwW4XwSXJemJpUw5EEyW+HatIsy/Q3w3H6bOmQMSI7N/qODJjKgHf8APmINDlrMsgUgaVJj3+mLQ5X4XWbLNSKed2JW4gQq7m1pB9b4k5SsPGSmaUq9zCtIuSIhj92D13w35LLlBJQowIgSbzv9049AD5nju5MoHmXgdWnLNTZdB0vIMAyYvthdSnj6m4vkaeZQ0qoMVFhgCRaf9P57YB0vsv4cNM03aBeajX94j8IwPFvEcmdAPdI/JFXxMrRckElBMGenXDJ4cdN++O2W4dQy9NUp0gFUQqj/AHP4k46nNgn/AA3MSOkdv6sM5ADckOzqQWoTMxB37RituN5FaFZlpOxncXBBABuY3AIIPUSDe+LUObprC6GXZgAI/I/hjmKmXkkrBqeUkob2FiY9vTCsih63GIxXxPnzl3jQoVq4zgfzTphp0vqJ69De/oMN3DeceH2L0gCGGkEOwt103AIJN5+WG7j32c5Oo5qCmwYiDpYx8htipOL8HFCoUHQkTEXBgjptH44V9PHkcqdGN0RyEeczzbliC1GlSmbyh3JJMrYqfYnf5jMVbmnaYBgjpPT8RjeMPpVBq4HG47cP5NrUKVfxGSHp/CJnUDqUzHTzD54E8Jyb5d1q+JTqLUQmKRYukDVBEDzbW7x8+j5ldSxUpsbH4zKmNVhcG3UdQe2JvDDAqVDUZfCAVXVmEI38wRpIIFzJ/axnEwaj5gIx7gLI5k1cy9VkKEKAQe4AUR1gKIvg63Ef4dDVI+EHwxG9QqRT+WuPwwMyigVa1hZos2qbSLyZ3wz5HgdTMZau6glgvkgAnUL+WeojHlZ8gT1Iv5AnqqB/TknzcR+Xqa1K+tJKUkREmOgDN9XLGfXDBl8uVZoBCGbHuGOn/wAT+eM5b4WKVAR1JM9wT5f/ABjBQUupwefKzMwHX/UHHiUBSZXHNdICuoaApLXv3EzF8MmU4jTdERFqMsBfKj3geG5260zqgbFO5wfzvLwr7gEHYFZ820juYxriNL+FpsKCfzo0ydkUbkDa34nvj0EzccYiG9OXeLmZJYEsjgkGfKw8xUg9NtVaufkPSepzIOpqZlfPA2gEeGo9wgB/3wEq5zNAk/xFWZ/rb8pjG8rxhks6Kw7/AAt9RI+oxx9Rkr20ZR/85B+MkCWHyfmqEv4lSkpJpoA7gEqo8xAbpqCm2GzivEMu9OoaVWgTUYKIqpcCfXvFvTFRmrRqCVcA/wBLjSfkZKn6j2xFo0Kh/wAIMCb727H0jHJmyMTYqKz+kwoAUe5c/BMjqzTOoVvDUCn5hssKD6SoP1w1cYp1GpN4LAPpIAMEEwbGfXFMctcWzWXroKlUmmfKxAFtVgZ3gGMOedr1Kau3iMgBPexm4+skTa/pg2zEdiTDBZ7jRwPPCrlwSCHpHQQ1iSlgelmAB+ZHTErhvFFrF1iIuPbb88IFLNmmyVgA9N/K+k3ZTFwQY1LFp9RaZxMdKuXY1aDnT7dN4YH1wk+pYkGteYw+lXYvfiOmYzS0Tc9CYJuQLmLdPfHf+KU7g/QfvhT4Lzj45ZKjU0qKSFFz4hFoibGYgE3nBzhPERXUF6D0m7OsX7fLD8bBRQ/SSvjZfxCTBmaJM+WdpK/LePTHVPCY2KkjsR19sAMnmcnUZlSqR4baCDI8ykiATvcEWnHlspQTNU63jurCzIz6RBVgCwIBIJEX6476p+J3AfeNMYqj7XmFJ/FQKzBBrTvLR5uhtEdbYf8AmbjYy1KVvUc6aYAJk9TboJ/LHz3zpzBVzVUofMQ8MYgtEAH0A7D0weWj7RG+nUqOZ66grwhWlsupUg+ZSTpk9j09sZg3k3CIEBKQLHTAPrtIPTG8MVKEwsSZO5doJRyrU69F6uuoSj0wGYwFEG8qRYQejDvji3EhSJZKVQ06i6DT8ury3HQgiC3yxIyf2g0Muw0Mxp7lKahdW9ix83zJOBdTmZM0zFabo4/meY2sbgQexO98TcshokQAKMIcLzK1pNMEAHTpKqIPYBbdffF3cHyy5XKqOqrf1Jv+eKf5RzFDMZlaNKVY+ZtXQKYJuf17YtfmDOIlLQjhyWAgMCQO/wCGPMZHHqmfjoftfkfvK8jhsaJf5xOz1BmZmPUz9cRalMLBdgi92IA/HBWtnFjaT84+eE7inKL5uoamYzLN/SlNYVR6apn3jFK+k5H7Qj6kKI60oQK4IOkzHeQR+u+EnjPFXGZYzPlE9LktJtGJmSyzZJBT1M1H7rNfST0MdPywPzFGnVd3FamGsNJMbevzwPqS6twrQlfoWRyCYNztdXPmEH2B/HfAHMKnihWJCdTB/v8A5wwZvIuBtI7i4+uInCcmzVD8JgwQ3aFMj2vf37Yz0h5NKf8AUDxw66MO8K4RlUhlBM/1KY+pthgynDVZgbFesHf0ttiHkslTBChjQqHoCQrDvHexsQdjg5QylemI8QMv+hfzH649UAVPnCxucuIcBXw/8N51SWEaQO0RPzwaq8RU0adCfF6EhY8oFpJtaw+nrgHnuYcxSUyoiLkHp2j1/XAfNcw1WUilTFPVuxlu23c9dIm9oxJkB5V8ypCCoJ8RnyaZQVfDQM5drIB5ZsCekjudsTea6dSmpVKZBeQCCCSfSbDeZbtscD+QQA6hkqK7GS1WNbEd4JCgdBYb2w48edWAAuyzPoIE/pghiHAmtwDmbnuVA5NM2TW82kEQRJttYTa/Q98OPAc1Xaihrsz1DqnUTa7wN5t5foMd63DWJ3WkDaWgD2m0+wnBjKcCApLoZm0zYqVJPpqG3vvjfpMJzZw3iU/V+0KrmKVOm9NEYNLOky25UEHtO89Bthn4dzXl1YHMK3iVEC+NJPwmwqT2mQbxfYYVub+Qa2WLVKNMtS3ZQVLJHWASdPyt7Y4ctZhHAFRQ69pwrMlCxHrxYSyqztIaiaYEBlD3GqbCkVgfNpHmFjhB535Tq0lSvSpmEX+aAPOG1OyuwHQrHsNwLYfuC11DUXGWNOmgcFDMAwug322b8cSuXDUzBFSr56lCo9F9vPSaCpbvAO/oTe4xuBmC+43FMO6lT8O4HmKg86Vh1Gltx82GMxc9fhvmKsni+GYBa5AbYg+WARAsehF8ZjXysD/7AG4rZzgfDWfSMrTohreJSYH3BAgn5Tju3K+WAKompeh0hT7iACOx74BcjVhVquWAJWCDLE+abxt09dsPlIWsRh+HDyHJonLkKnisD5bhgRdKU4A2CwP+fniQci0XEe8HBDUu2r6Y14wghirD6H6f74rpYi2g3/poK2AB7jyn8McWyTrsx9muPqL4kVKqL/hOQRur6iPobj3FsbTPydJADdBNz7dDjiBOswfVFiHFj13XAivytlzfSAD62+R6YYa6MGlBB6g7N7j9RjksTKAo03ESp+RGM4g9zg5U2DF1+Sl3p1qlP0sR9d/ribwzl1aa3bxG6kqBP4/L2wZasw3TS3ddj9bY5OWN4j12J94kH641MCKbAh5PVZXXizEiD8zQ0oRoLiPh3IMi8k/PvbrJxLymbhUM7kKN7wpbrfa3yxEqjeXIPe3T3nAehmiVpKGgtVqKSOrFGI/f5Y18Y8QEcnuNOfXxvDRri5O02sLnoIP4Y9qiqQgUde0n5Dp69MAOOcQ8JaVSSJqaWI3gq364wcQo0wZYanF1WWqEHuRJvPeBaNsaiAoSO5jk8h8Rx4E6jMLA+bGNVj8I3gCL22HYYY89VYuFpCakSewBtO4G67emErgmdezJQVQCDBN47WBv88PPBsoyINZEm8KAAJv7n3JOF5ErUJWudqGTHlZxqcfeN4PWO3yAx6zFJjCqdI6kAbdhNsSMZgahXFj/AKZWaowUBVJILlmkjuqxE+0YXuPfZ2BNai6CpuQRpDn6xq9cWRjy6giCJGBOMEVDXIymxK2yvGdFOmlZCI8j9/KAJI62cm39I74b+X+HrTNQiTrIJuTO8EH1B/LAjm/gKlBptcx6Exb2tj19n/F9aHLvapSsJ3Kdv+029iMIVOLARrNySx+sYc1RHjJIkOhVvUqQyfTz/XGY9Zqt/Pop3Dn6AD/7YzFNAxFmUv8AZ3VLCsyiPMBJAvuegA3OH2lSJ+LSflhE5X4qqtosNXbuP9vyw8UMxI3x2OuAguCGhBKagTC/IYjuwm1NfcgY9pmI6WxpWd20qpv2/v8APB8gINSPmnJHnbSOwuccNMqVCWO+prnEnO0lRGdWWrVUjyKSfxAO3aMecpXYqCygHqJ64xMqOaBmtjZRZEj0Mk2jSXJI2ZiCfaQBP54H5iu9MxWEA/DUG3se2DyETjVRZEGCp3Bg4b1F9wDVzpFmMfipxAzPEgAbjErjnLrhS2WaP/1N8J/0n7p9NvbFU8Y4jmVdqToaTjcNv+xHYiQcccgXuauMt1GviXGgBE4U81x9wy+G58jFlgAgMRBN7G2OeU4Bma9yCAdi50g+07/TBTL8lZvUF8GQfval0/Wf98KbKT0I9MSjsyLxLj9XMUfCK6fOGB3MAEAbC/rb23wzfZ3knqFkSkzNaSFsPc7D5nDbyN9m9JSKmYC1YOxB0j0/zHuT9MWnRoqgCooVRsFAAHyGMRmU3MfiwoQDwvl0qB4jC3Rf1OGBRAgY3iJXyUmVJU/n74IsW7gAAdSXjMeU2E445hypUjqYIwM2SMZjMZjp0D8zE+GI74rHiecOVzS1laGgOPX7pB9CBf3xaPMTDwvniteYMlSqNrqCSqwBqPvsD64RlFynAfmWTkCatc1iIC01QCdmeHcfIeGPrjMJfKHH/CquHQhHu0T8QAAIHsAIHYdsZg1da7i3xsD1K1qVQCCDcQRHfB3l/mliy02Rm1GAVBN/bc/LEDgPKmZzTXQ0aYu1SopAv/SDBYx2t3IwU4jx3LZAGhkk8SqbNWa59p/+qwPmMSDKV6lRxhtR2puEvVMdlF2P7fPEvIU6mYOmPDo/eANz6M25nsLYr/kjg+fzdb+JrVWpZefMW/8AcjpTU2H+vp63GLBz3Gwo8LLiALT/AHufXGPl1bm/tA+nRpP94X4jnadNDSpgAwQAF8q269D7dcLWVoaCfMzarktHX0AAFsdkcRLmSfXf374zxJM6h6jDcAd3DtoRWQhVKjue99sdF+WPCOO+NtUHpj0JJMrmRAMH0xBzmQp1INZFfTsxA1L30ncYmiDgnlODlrtacLYwgIn1eCqbID7b/ngxyvk3mU8wRgHR5BHyN/YiRhlq0qdGAq3brHT+/wAcV5x3jdDJcRqVFquazACqokqPJ/LWPhMHT7an6nGKx6h8OUtZQBsIxvCty7z1lc0NIbTViTTO5Hde/tuPxwTzfMOXp/G4X3Kj8zjaM6jC2MwKy/MWVeNNenO0a1n8Dif/ABK+p9lY/pjqmVO2PLLO+I7Z9JiGJ7BGn8sD85zElOxQj1epRQf+VTV+GOqbRhMOwaCJXoRv88bzWZWmpZzAGEbjP2iUqQP82kD0WnNRj9Qqj3hhhHbmipm2uW9AWn+/YYBm4xq4Se48ca5i8QzEINh1J9cB6OXaoC4KXPUnAjLq1hPyPfrgnQEGSJ9cTknzHBQOpMHDXiyg36Qf2xmOLVIF7euMwo9wxc1xKvms5QqKjBCEIREEf/0ep7KIHeL4V+VeTKYqCtnQ+gHy0EkliP8A8jGLf5Vme8WLxw0iio0kkEb/AN9MazNcEi+9rm5xMMpEOvA6nTifFDWIWkuimBAAtbt2A9sAOYuPU8igtrrN8FOTf/MxGy/n07j3xzmGnlUOkLUr9E+6p7ue/XTv3gb1hxfMlpqVH1VGksepMm97+gtAttAweLFZtoJNChGXlfmSrma+mqtFyVJLmmdUA2HxWG9uwGDVXieU/iRQzFE0iYiqjDTcAjVsR26++K95Pz/hZqmx+E+U+gO342+eD/Plem7pUTZkAPoV7/KMWDM65QviolsKst1uWWOVKR+Go/1wQynKkn/FbFT8l/aI2WIo5qXobK1y1Mfmy+m46Tti5uD8Wp1CjUmDq/wkGx9sWcj4kZSjuSstywikE1Gb02wcMKLbDHomBJxRf2rfaaa2rJ5F/wCVtVrL/wC53VD/AEd2+90t8QfeGq31LETmOlVzSjUNCkXGzN0juATAPWZ2jFY/aJypXSrVzdN/Gpuz1G2DoJ80jqokCR8wMVtSzlZbCo8f6j++GqnznXOWqUq2t28Hw6biCG1VNbGpN50+UEesi8hS2Lsysga4wGtVgQVYqw6gkEH0IuOuGzkLgeYzdQrQrNTVINQlmPxExC7MTB3tY44uaHEAXVGTMeUv4a6paf5k0wdTeU6gwudMG+7fyFVbKrUyrqKdVdbCuoWGB0gTI1yoJgmAAxsd8bzmEGpYXAsmoJRajMaDBXqaKalmKhtNlgiGBJ9bHB0UobVJ27mPkJjA7hlUMzMpBRzqBH9Rswb1AC+8+gwRzBtPbG3qTHuVd9svDhVCVU+NVI9wOn7YpV3nH0h9odCaBfot/wC/lOKD4jw6KzQQF+L5YnXIbIMtx7QVA1KoFYFtuuHXlvI1XIalSqOG+8qMR8jEfOcb5K4EWc12y71EQDQzU2NPeGYW0sVPS+5b7trI47mRVpo4sV0/THPkEw3dSNkOAVbF6Tj3BEnBw8GIA1Ifptg9waqWoQ0Dcf39cIvEefa9DM1KFMUqoWAqliGJgTAEkw1vpgzxq4leTHU58e5ezFclcvWWkF31K34kAkden54zGPzQfCRih1VdWvSxVkKEaSvYMGax37mMZjlFixCZmBq4j5Pneo7BGpT0ESCPlvGJtTitcgBQVJG8EsB2n7u9/lvgDRziLqKRpO8A3338pkX698SKDUkUOVPmBEibxYrEe25iIxIca3dSnkepHrpDCFDNuQptPcwDeYsNyZxr/pYYkso1WuQVHt8Qnr1/fEilXZraQo/pWdK+rHb3JxIocPqtPlZo3tIAmJhbi4iSOmGWRBIkZuHUwY06T0BUgz+R+uJ3L/IOZzxgNppA3qMJX/tEjUfY+5w98sfZ2wcPnDYGfDDSXPdiNl9MWZRpKihVUKosABAHsMPx4z2YjJlA0JUuV+wyj/7ubqN/pRV/Mtg3wT7Mzk3DZXOOADJR6YYH6MsHe474sLA7P56JVTfqf0Hr/e+HGhuIBYyu/tazuZYJl1rBKDgiqVRtTEbgkW0wbi03FxhE4Ly/lNTCuWqqY06VZfeYYE77dD88WFzc3istKnpZ0MuSRCyPKsk6QxkmJnBjlLlinlwa1fRrNlLbAbSJAuZ/3viVmdmqVDiibinw37LstOpTVroPiUkIxEW0mApveZG3rhuyHIuSpwTkwxExrZ2B6zpLEf8AjO2+Gepm0HlBGr+nr/e19sDc3xGqSqUVJLKTJhYixnqCJ22vuMcQo7NxfN20NSDmPFp/ycuiZfUYXw6PS0sJhQyjuCDIHfCZzPyrmqlekaNepUE/zHqP54tOkSVAgGAF639TvN3Gxl9NNaz+OFIYKoZRqH3y4ae+kftgXxXmmp4K08r4jMVGpzuDawCgX3ExB6DrhRZge41VNXIbceq8PrmlUR8xSYAsKYnS21toYRPTfpYhr4Jz7lK9RcuKpNRjCa0qKT2DSsBuliQYm0wKrp0KlQ6QC7tPqx7zN+++CnAOVK9SrPmyqLZqp1IQNjHwkztAPXBrmIFGE+JTuWtzGAcu4f8ApIP0titvs84bRzGbBqrq0IxCsDpLgqL9/KWgH17YsTh+VprlhQDeIiJDmo5kqQSZMkgdR0jbCvxbImm61stTRKywVYsdS3HlEgqNV1YSCwO5Oy/778QUPtK+Z243z65L08sgVEOl6piQJiy7DYi/cYZKLK+Tos6q7FBLMoJJA3PrN8V7xbIjMeMlFvBer5np1KeltTQ3lMHeOk9d98MvD3ZuHqkw9I6T7gX/ABn6HDle7uAyAVQqZ/Hu1ULMLqUwp0jfqBvtvhA5x4mlLN1wtMM3isDruB5piBsCQs9bdsMuS4hprUjUBFxeLTOFTj1B8zn6yU6b1JqsF0dJnfpG5n0wlWsm47jxnDI8RqOYrGSBGwAuSbR0k43h24N9mdZh/wCoqpTAMLpAdiPe0X9/ljMV4y3HqTPx5dxAQAR/LABFmU2MX6kwTjycyCCN5va4kEAR7CRM9cGHyAbp8x09+mBuaoMpGsHT0YGRvN7f3bExlANz3UUaKZYiWk6bSFGzMNhOw7wTifkeMmgQUquoVgdKwAQOh0mYk7Hue5wIDhWBaNEwbT0t9MbNRDJg/wCWYiLX9remOrcIdSwF+1ZW8v8ADqzGzgMbkDtBI98ay/Pelg9NaoUgGGllB+8BsSAZvfFfU77qNJJggfdxJSuFioWVBHlBN7WuJv8ALDDlaB9NfiWzk+bKOYWGzC0nkHSQyiPeP1xnFs66qVprqJFqg+ACBcNsbH87d6np8Zh9kJ+6ZiZ7WsekbYn0+M+EadQHRqMqZIg9dp/3wJyMZgxARn4HQIrUictLMwmrDOSJu240g9oO4vfFm0KCqIEm9yd5PfFQ5D7Q6+oy3iX+FgIkeqqDf++uDGU52otS0uxpMJvOrclh0XYm3t88LVim6uZkRnjlxHKOK3jU1RXK6JZhcX9PbCjmuZalEM6eGW/w1QnzIZOp40ixESCQJGBHFudqxYCg4ZQLuqKD7QxJnbY4XqvHautnqN5jcAiAZ6mevXrjCzFrWaiV3O1JK9Z2qQSWMswAJJmTH/PU495vhmZor4jpVQLsWtuYtBtOOGb5orOojQjT8SDQx7CxAiCOnTfGsrQet5WHmJ3JM36mTb3xlsDZjdx+5W4aCqZ2oZ8sgx5gwkH0iPSexxj57K5qr4aNqqMQ0d4uYFgDvgFWyuYKim+Y00gohBqS225AHr1wS4VXyOTlkdnqR0IN+0ixH02xh3Mqtw3XzWl3XS4KHUGWmkM0EAGdU/02Ai2FvLZnN+IztTKtU3BY6S1gPLE3EWttffA7ivO9SoWiEkysiY26j9sCRxSoQpqVCy7AX3AB3tG/+2CKsZygCMvFuDeJ940SBfSt7keVphh23I9MEuC8OFHLmmtU6WM+cISDBmPrvuJwpnmaFsC5Nj0ge8ySentiQvEVeSdRgT5i3sLRHrY9TgQGWafd3D+X4QjNDuXiDABG0fh6+nrOOGUzP8LVZVGgsvmZVGoyfiLGZN+tvYYBHiRfSylfMIEmJ6yQD1nsOmPNVRqViERdv5Zckm19X72wNeZv2MtHgnMiVPJUIRxPWxWbH0PocZitstmzlytQwoBMBoIgjpcEja97ztfGYtx5xx90lyYfd7Zx4fQVpYi4LqN4AB7bY3pBIUixUyMZjMT/ADG+Ys59itVwpsBI69upvjnlnLHzHVLdb98axmDHUKboGA5G4Bj02/c4GUqKsZYTb+9sZjMGJxm85l1CggQTPU/vidkKQYeYTeL9r4zGY49TBCrDSsCwj9enbELM33vIxmMwC9zWnOhTChtNrdz3xqrWYKL772EG/bGYzGzh1JPE6KinqAEzv/dseKGequqlqjGe5OMxmATa7miS1+Iddt79B3x7zoiI6kA4zGY7zOkF0CsFUQO2OfFqrKFCmASbdO22NYzBr3APU90qIKgmdgdz27THU4nZmsyKmliLxv0xrGY4dzJ1zr2Y2BBsQAOvWN/njhRqnSb7G2MxmNPUKROYUHiOvQEQMZjMZghBM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9" descr="data:image/jpeg;base64,/9j/4AAQSkZJRgABAQAAAQABAAD/2wCEAAkGBxMTEhUTEhMWFRUXGSAbGBgYGBkgHRsbHSAdHRsfHSIfHSggHh8lHR8bIjEhJSkrLi4uGh8zODMtNygtLisBCgoKDg0OGxAQGy8lHyUyLS8tNTUwLy0tLS0tLy0tLS0tLS0tLS0tLS8tLS0tLS0tLS0tLS0tLS0tLS0tLS0tLf/AABEIARMAtwMBIgACEQEDEQH/xAAcAAACAgMBAQAAAAAAAAAAAAAFBgQHAAEDAgj/xABAEAACAQIEBAQDBgQFAwQDAAABAhEDIQAEEjEFBkFREyJhcTKBkQdCobHB0RQjUvAzYnLh8RWCoiRDk8JTY5L/xAAaAQADAQEBAQAAAAAAAAAAAAACAwQBAAUG/8QALxEAAgICAgEDAgUDBQEAAAAAAQIAEQMhEjFBBCJRE2EycYGh8BRCwQWRsdHxFf/aAAwDAQACEQMRAD8Afzw1jWU13BfV5CsTFiJlpCi4AvJv2xCPBKrNUSqKlWTIUMFQmSQTYSPh2JvOJa0H8RGWj4hUwWk3MkhjJkDYEXEzbBvh8lC9MAOTdW2kbxt1648fMxZgBvR6/myZq9RPz3Ds14BhqenUYK22aYYsFULdh5t9uuO+d43XT+T41MLEO9RNOiJ6oQIgECLz0ww57PqqFK6gkn4dGqZNoAMfU/tiLneHKzeIy3VAy2jSxBAFjJIhZYyQFtvhJsL7PjfjwbhARc5lz1eqmgOrMzACmtErCxEsSxIJMDTe+GLjFeuaq0oplWUyYaFgAgkaxYwfLq2U74418uMm1TMvNRfKxJcS1QAL13i5A/YYG82VahzLUVHlqmnsLx79IJY/PFGJ2Qkv8/4MxhY1EriFE+IUXTpdoVtO4JjV2EzOGvJ8PXUtEhWfSxRb+U6WXRMwTqIJkbT0wvc2MEzIpgwKbKAb+VbNfc9ojDKWRKupK1LxEm5DSHMSZ226HbthgUAGaPEi0iDk1D0xrllqsW8xKmDIIibC6zF9ojHjl3idCmh1CqNTm8lQrQYPliZuII3A7nE6pl2HDqdUMC7Mx1KBJLBy1/8AUCfw9cZ/BKMvqSooVRqCj7zxJgb777bYWAwckQyt7EIcD4vXq6ZoNsPMZAYkxJtA9flglkuOUqlQ0SxSqpgowgz6d8D+WM2KdPL0mqIxZVIAMxfa+xF59sB+avFfO1KeXDMDpkK0TCguAJ3Ag2E4tPIEVuKBoWY7VKRtJx7ZDGAXDqpTLUQARrr6TEWBkbtv3/DB+tK1CttOnUD13gg/nOOVyRZEZU5a27+4xoVz0+mB1Tj9EMyvqRRHnZHCm7AgEr0K+1/fHfKcSpVGIosHACnUpkGdVgR1AUn+5wxWB8zCKhKm5/s49zB9ccyYGPOmbzghBk7TOOL0wOmNUqpx6ep3wYgziU9MbSiMcznaWxqIPd1/fEipUCgFjYsFFibkwBb1x00Tk9NcZjtTqgkgXiJ267b4zGzDBOUzI/lhyNZM7tEkmAZB6dD3t6TciF85ClXPl1MLmOg6QB0FvnOK4zmdr+NljVp1AzOxFMTAmopSQbxHftaBgvTy5zPiNUnVrgMC+rykgqFDDy+hgGZx4GNcmNQG3+3je/mGBG3O8P1rEEsLhtUQQekbftjhm1dRWYXZVULexJB69vfb54g5XIoKa008SoRdnZ20380RqKneIFu5xD4mi3RK5ANnVfMpn4QSxNr7AiJJ7YH6mMeNV+nn7b+53OEkfaBTVcjLDVBXruT27X7dMReYDNenMAHRckiBpMj3N/oMQeOZ5jVjQHRXEajCTpDDVJ3jsINgce+aatZnVPF8JWCEBbBjpkm89jExsMOGdXAIFDX/ABC8VFbmesDmUcKHXUnlVTdVIjcncSMZxmrqdqshPEcMEUgWUbssHzT3M77746ZgtRcF6btMRqkKZNi1vwHX8VTnOuBV0Ix8MfCTvfrsJmNxilKLlZlXRjAnObJl1yy6WIaQxMhV0kFQPmTOA+f5jrmn4XjPp6opgfOOnphTKkGR8sMnA+VczWplwpAOxP53xRxVI5QTB+X5grU2k1C3+UkkR+nyjDlyXzQXqnU7Sfu6gDNohiJOwtY264V83yTmVMaVJ7BhMe2AmYSrln0upUi/7XxyuvKx3CbGStHqfRteuP4emzgD/wBQNMwQDr3N473GCz1EbNaNQJ8MgrIncH3xTvCs5WzGSo1CjFVcr5WYFzqAveBBjp19cNHDuJZenmyczR8H+UCWYMQWuNVpg7j3XCRlN0Yplq4aFcomYpmWF9MCwAd7TtJM74XuXaymuQq0y5F3qARoEk+syRf0jvjpw7N5YUahXMOrFuquUMltINtMldjY7+uBvBK8ZgsArqwCAeUmxJNiLTc74z6oUCYTYIEcOI1EpZXxHkg1AHAJtPQNEi0XH54j8TTTl6WYoVKlIu6QDUZxpIJuGZh8sdeYaoXJu1ypqU4B+6NNMwdv7OOWeUPlcqTAXXTAmNOnSLAbbExacazmupgBJnLhlfNFEqqyVIquDq1iBYSzaiL7AR19cQcxQr1cwtOppfWtRwqxpLASAZCyCbd4Nu+MyfEPDWmsKSj1GAixWYJMkCBpJv2GI/E+K66lCpElS+wIBGqxABBJiLWk22wSUQCfkTmABP5Ge+FGnQr1XWizBaTDTqEAm7A2neBE2nrh3oZo1aFOoQF1tSYAdPMs+9we1sKy5RlrPqQNRLLGliSdLLrBB3Jnp/SRhk5jo+JSekTAqGmkTFi1xb0nFApRX5RY3+8l0+IqK/h7k01O6j+qBBIm17dsZgTXo0VdGYsHWmoBUmSt7FZgxO/fGYwepxDsxTlgdRbfhOYU5UAhmFSozlW3UGmyjUt5u0gdj2xLztPMpqemzovikwUZp0sSNwGiwG+3vgsvMlB6VLxKtPUwJYqwUIwiLMZm4+hx5znHaKz/ADkBnTdjA8xBJIFvN+GPJzZWAodyjVQSeIfwuXUV6ZNMhzqBWmwJjyqGqMT/AKbTAsYxz4FmKNYEUaD01UqQSFZ2J1AmZtp8o6xr+eJPGc3liEdqlO7aT5lvqgkgySQQNINok++OGa5iytDxFR0KlPJTVSA2mbFgPx29bYnBLHY+37TJ643QrPl1y3h3B1SXmBuLKomxPcWNzjM1kKz1KFTMQadMKfCGm4UAamOraW6mINzgRn+bzVo1KYU0pN3DWLkAgAqSOhnUxgC844jjlSq9HQDUXw1RtULptDAQNOowCCRaRbbDW5Dr7TpM5mrU2dXqu1MGNKBJBXUbW8pEgyQevXFVccqF8xUcyQD5Rewmw9MPPFeIePVqPXqKDB8OWa0W0jzHqSYP64WON8POl3WAZlgL2AkxefrirAaYkxi/eduUsjSWauZgn4lSbkd/bD9w7mI5jyUFKaRsmkntOpvIoFujEzYYr/l3KvWC1S4p00hKjMREACYG8kbeuHXlziGRoNopVdbtaYMQNgOgxQTV3KAL6gbM8r505s1OjNJfxDYHoSNLTFrAemB3OfAKlNHdvOkSSNViLX1uxuOsxvthp5w5lrUYVAqA/eYEkew2+pwJ4HWbMOVaq9ZSDrH3YNojbCWybsR64zW5C5S4toyi06ZYCnVlyN7srD0i3vbDHmFGY4grqBUV1+Fta6hF4J1EXmD3GEzPcRbhZamiq48UC+7IPOvz6fXDfy3x6nXrrWTykhmIiys0bX23uY3NsFw5G/EkypRhmjkatPIMaBDKzNqWBOoNa53jvH6YXOVPPmB4jFSSsKovuTqJjSALSNzMDDlk2c8PqkNAFVvWdif/ACnCvynRLZh3m2oAgrKkADc6hB3jysJw3gKr84roQ9xbioGVdXAEVxMoRICqfh+Xz364I8SrM+UybAABmpalFr6FIj2v+GIvMmTLZWnUUaW8WD0sRb6gSJ74l8fMZSjT0kt4lP0khFn0G+A7WEvYgvJ1C1JxpQutVg2pdXlYi8devtc440sulerSpoEQKDp8shYYNEbNIncXxrhGYemubdQDBWxHlJLEdx62ntiTkM2NdOrBGkNpBImWsD2Fz8IHy64HlxofeDkamI+0452rVepmafhs6gogVS2ojxD13DGJkGBEiMHa+qUCuCwqJv0gkdZB239cdBnJ8VlpgFaikkMTqgNv2JgC3U9YwBfiJqFQyw71FXykSCGLG/e/09sUZjYsfzQi0+P55gziXEKnjMQ2htMEsYsCPhk2M9u2N440qAgm2tQC3iDYkkdbXEGT+eMxKmAMoJiiN9yXm8izsrtAUk6fMRDAJ5gQIEWAJG4PpiTX4TlkAV8uNTRqkyNh5gSJAMbwMby2ZUoG1UoJIGtmDAgCQogiZmO89MTeL8eApsErMmxClRPqB1g2+R98QMwB2Y81IGdqNUzdNaagqrKKYAUAEkavMo30jftt1wMz3CFGYamUU1SXCKLoJkFz1kAsfhn4YgYf+XshSemlY02VmGvS+4JEE6dgTHbbGuJ8Cpqj1Q2h51moRqYRJttFyT+GK/6bKV5DuZcRuZuF0Roqs4diACpFzCoQTGmDJIM7gC4wDqVHapTpKQJC+c6o0rJJIJufiI72xYNPl9EUs+ZcFqcQzjSrEbgCJgk7z0xmW4RkRWWoDLrBsTpkCASOvXfDl9G7WW1AZtyv8/kqFKrOrW7OXPxFtJbyloAHnAmB0PSRiBn6woipVqHR5ikdTt5QOp7zaJxYGdTIZ01K6SXVihcM29MkbTFtx7jFJcwVnrsSNRVJgXMdycH/AEzBhuNQm+Q8Rl5f4CKxdEZYDApN10kFlMe1sHuH8oP4weu6AJ8KJMT6nCFy1xdspVQMYR7E9jJ0n5TB9D6YuLK5tGTU7BRFzjsgpty3G3t1PfGMkjqjVFDCIPyxxoU1pLFNQo9AMLfF+aaxWpTpfzPDYAsq6fKT0ub9MSOGcymoQjU9Pl3n0298T5QRZj02JXv2h1i+dYE2ABA9xf8ALBz7Ln1VWQnSpQiSYH4+sYV+eMwHztSPuhR9BP6478qcUNGorhQROxuD3n/fFYDfRFfEic27CX1WRKPCKgU+IJaCANyx9bdpwoci5tzKLP8AiapsTIAgm3aw9zvGGpuNCrwxy6gF5CqBEqALxt0i2F3kXOVFHhrT1IahY2A6KSAW7C8C+EZXP0gRE18xn4vnEp5dEAZf5kBQVYnyxBAmb2OCfMo8SlQZAY8Ufdk2HYX6Yj8PGslGpoVmQ0fEbST26dpjrhkp04UD9Bb2jBYOWUEnUG+JiVynwSstGt4ogu40B1uACbsG6H6xj3xHh5DrqUU6YUTBldWtJEgCJvG98NtSkwI6icCuYs0iLTpkjUzho66VIJ/GP7GG5caqpYwQbNwDlaXiOq5ZQFNRyzQYYdCCTuFJuIubC2CGV4aSHACMgMoSBqDebzD2EQLA+nWfl1RXpZbSxXwyxgAC8CW2O/uZgnacRuIyFakhbU9RYEiY8037ED8cdmHssTFkHJLltTJKsWuWJlpsTqkSLzYYzHXhlRVpO7AU3QgEKpNjtqgbzN8bwjAHCDUyxEviGUNEzq2Oq0Art1uSdvTrgjk6tesyI1ANpIILsihmmwuCCSfW+BWdzIqMdtPSJgnvffpb8seVz9TQ6kTTMXaDsIjYWMfgPfHn4qLgt0P4IXZ1LN5fzVRqL/xAC1FJUraRA6EbjsZOB3DuM1qrvSrBPAJEVJAIG7KwmIKiJsZOO3B6HgZJi+rxmoF2DtJsIBk7Wi3viruJZpmoDU7HW5IBaRpS0gdJZmH/AGnHuqGaj+07W5ZebGUrOwWor6TFm+8RO4sTHQeuFzmyrRyeVr1EqecL5VsTqNl+UkYr+tnlpUzqbSsz6k9MKPFuLVawAY+QmQtrRYSYnv8AX2w46FQQtmb4DxmvlifCdgG+JZBVvUgyJ9d74IJxCrTDMkQ4OoR33jC54ZkeuGbIcPqFJdSiixkQR6R0+fp3whjW5QgHUAZuCpjYEEfPVP6YO8G5iLUTl6xJAgo3W3f2wPzmX0qyxcdPSf2wLQ6SCPp+eCZQyzgxVpZBrUEphwr1QfXr6iw+uInHeLqtNFpgKfit0n+4wHoZKoU1USCpvBJkenriPWyDiDUafTEnBL2Zb9XIVqBK9ctVdzckk495VuotjjW+MxjtQHcxiytSHzLk5W4llquXSlWlYmSpImbi8HYEjpYDDVwzh+TKlaFQkEyQKoJBtfaQTAnFNcJr6YAP3h+Rn9MPmWphgrQGPcjbE9ovtKgw2xctgyx2zACxIA63F/Ux1xwpccYEAARtO0YVcurb62HuSR9Dt8iMLnHOas5Qq+G1BNLIXpVDJDoLSDaDO4nqO4w8ZFrQiTiN1LT/AOs1Q2h0AM79MAOOLXFbxJ1oQkWlQwZfuydP3r+p74qrgn2i5qpX/m6W1EQAI0iwtMz3v3N8XJlcwGUsbd52tvgMgDDiZlVuMnC6C6UYqBUFNQ0dJgx9QThM5myNV3b+HAIDr8Ri+liTJO0A4YOCZypUNY01kQqo5Pl8gIsJnfr1+WFbi3MQ8WrRcstXUnnSNKsqFWjrEm3fsMLzsDji13qd+Sa+uhmZnUGWDq3Ht3EEYzCXkTUDsy02ZQfMVB3IOm4BgxPyBxrHYsvFAKi+TDqaz1E1AxBEQZE2sNyNpgRgPks3oqQwJAiAT5SRAG+9p/DDAOBV3JUI+okASIid/eLHGn5fZQzGCUiYEqdUix6xEnpBHtjy0yKuo4A3CdLmOrVbMVSwOpCrIZIC1PKAP9Iwocy50UyEj/BQU9I6ssmp9ahc/PB3h9NKId/Ep1B4Zc0wTqGgoyhhuAxMR74rTiOeaszOxlnJYkdzf88et6bL7QRNVL7kDOZp6zam+Q6Aen74mcM4ZVrOlKghqO9lUb+pPQKO52x4yPD6taotKkjO7mFVVuf299hj6F5U5TThlFVs1eoAa1QbDsi9dI79dzh/cMniIu8L5XThWWNV9NTOVLaxtSEGRTJ9JBaxMjoMAqAJyoO7MWk9yWIJ+Q/LDZ9oGbfw6YpgFtWmCYAkTJ9gpwrcEpFaZR48rHaY8xnrfrhWY6qFhs7iNxrLaKmnrpJ+oP64BtTvh05kyBatK2ApapPYHb8cKdNPMo7kDGofbCYbjXy/kn0ylx/Tf5xO4xvjNPUjTaFJ7XHfD3ypkQKQER5QR+X+30xy5n5eV6qhZHiwrAAQRMMT6xH44Wcf90Nc39spoZAgS25GoRe2ORW8HfDzzLyqKVfwqAc+VSBe2okAT1wseBDMrC4/v8MOuLqe+FObx0E/TFkcDzPkE4rTI1Tq7HY++HzhFYnSPnibL3KE2sZM5mjTpsRcgeUdz0HzOGDnbhajhbrEtl6OpT1BVYP1AIws0wK2Yy1ITeqpb2Q+J+agfPFk5+mHSohvqQqfnIw3CAVMnymmE+S+FOFqoTYSAfy/PFv8rcWq1fER60PChOhIMhlUKOoja/WcUv4ZBYHcGD7iRh05I46Ur09WksJA1TDAqRBPfBZk5IYFy4OWOKtlMtU1021hoWSNh0MwQASbCTeYwlcy5tXrPVU7tMrH4dxg1k+YZHgouos2rxHIJUzcgEiCbX9BhczlCXdE0lpI1dCB1H0/E4idrUAdCIAtqkrg1WuFfQf5ZYBriJAJE33xmI1GrKOrKRqIJAAgsBv3nfYj1xmOGTjqcVjHzBxtiupGZWImLxPuCOg/E4U8xzA7qaboWUEaRrIAG9wIkk7k9OxviRVzCHVJIJMCBJbsPTtPQe2IWdylNARNzc7E+w/P98R4kW+txm+4Z5Ry6DMU6jsJYsDTC+UDSSBq26Dy9iMK9HkPM1M49Cgh8NXIFVgRTCG4lup0keUSScO/IXL5cCpUQ6R5kiRJJg+mmPntHXFncPUawCNOmwH7Y9bApA3C5V1IfJPJdDh9Py+esw89Vhc+ij7q+g+c49c0sVYMDFtu98MuEznTi9Gm386QKd5v1/DDmYKNwQCx+Yk8fzxcEHdWDL3Eb23NiR88B6eZhWYAtJ272x341zDlqtMulGoVEecrt7DeJ64X8jxVHVlVgDIt6YmchtiU41ZdEVJvFqaeFWfxFNVqJXQARpUlR1sRJF998JuRyxZx6GcH+I1LVDa9FlHeQdQ/GMRuB5BtQDCHqIKlIyIYSVb8jI6Rg0/DNYUZbfDaeilSPSIPsR++nBRsqGqU6jRFMOZ9wB+U4G8KQnLKp6CP0xqtxMaUoloarIN9kAlvrZfmcNEn7m6GVLsK7jzVagMR8KL8A+g+rHCT9ovC0DFkTSYJY/Mf8YsXP11UL5gACLyLb4Ac6IKmWZxdTeRHUFSPW+OqhOD21yj6D+b54sbgBkXGK56nD1yrXlL9MIzDzLEj3yTlNWbqVDtSQBf9Tz+QH4jD1q/5wu8iUNOWNSINV2b5A6F+ULPzwwJh2MUoEkyG2JnzFzxkPA4hmqfTxCw9n84/BsBVcghhuLj3GLC+2/Iac9TqgWq0gD/qQkH/AMSuEzhPD2rEqu+31wzuYY4ZGqWUtPUd5Eie0d8T6GcIQBjMNYztvH6nHDLZcz4a21HTFzOwAsCZk29sdMtF6flkXtJO3pI3/wCRjzW7IggT29VmYEbQZj3ta0bxjMEuUMpXGYDU6WooGI1WBHwkCVIJvMRtjeF8wIVEQJXPnbRC6TBcmYvuI6W39u+GnkvLU6lBlq0qLt5dDOJPmJLWnzRvJ9NwBCxTyNR50mxJLaYI9t9gAt+5w2csZIU61KSHLEB9JWEWCIaDuLTNhIGBGyFB8zaO5amUyyUKYgAQAP8AYdhhY4vzKzVjRpojaB52b7uoWA9Y6HobxsTHNefFKkSegJ+mK3yOeUtVBP8AMNZ9Y63Y6SR2KBR7Wx6eRqFCdiTkdxuynMVY6gbgrAItDDYiZ3tIj9ZU85wz+Jrl8/X8iXSiob+YY+81gDNtrDbvghUzmhdW/wDdsD6VYs2qzL1E3Ht3x5+Yc+zPSw4+IJE3l+XkqUnWpCKwK6QLyRaPT19MU5nsm9KoynyuhIPuP0xblfiVNKlNg0w2rTPbf2x1zvE6dWr4ypTDRAfQuv6xIjC8bD0w1uNcNkPuibw7gOYq0Q9RPD1LA12J9l+KOt4GCPFuUDQyeWqnMo1SiSxpKQGKVGJhb6iwCzEXv2w38Prhpm89Thf5zoKoJAJZ1WCBaUcH8mI+eD9P6nI7m1oeIh8I0Iy8EqL4WldpkX74QubayjNOrlBAEag0xJ7AjELLcbr0TIuB0OBPNXF/4muKmjR5ApEzcEmfxx6WPKrdSfN6PJi/F1DFOogYRoJUywXTqAW58u52w4cJUnhjUzeKbAE+nTbeZ+mKuokqpqwB8KCJFwBqIgi5AvvOs4tnh4/9A4HRm39STH4jBMxJiTj4KPvKWdb4YeXc1pDT2wJz1DSxEf2f98S+XqyrXpFxK+IuodxqG/phLixKgK3PoDgAKZWgkebw1kddhM/PBfKpAPfEfJ1LTaTff88S1bpOHgSAmVp9teWY5RHU7VNDWBlWGoeo8yASO8dcVby/WWnTNRm0nXpU/wDbJn0Hl+uPoHm7hwrZatTZA/lkAki6+YEEEQREjpO8iRiv+TeUsscsVqCpUcVGJ0MoJEAAaG2NukzfCncII0LyEVadcWCklVIAIJme84mZdet7CxFjf069LYeOE8r5VfLUDSRKKN9PZokA/Trib/0bLIFApWmSGYJPpqLtYjYAXxEcgqhNVAIrUeO19Ph62J6FRDAe+oFTaCL43h9y3DcvT0kZdLjbU5a3+aJiCLDtjMCMqLoAfv8A4EGviLVHXl6NWgolPKQyKdZR7lS02QFWUm5uIjC1xDNfzWqUVcgahIYqVb4VM3kCJgxOOuYzmvLK6NqNFypPXS/mWY/zB4x55OqU6mf1MpZVOpV6FgQEDT6wf7jBKsYTexGHm7P1hlVp1TrrCkqsAPvbkHpbVpnupwg0adeRUdmZ1vIgXmYJ7T8sOXOHF0/idGjxKraTqnyguuoyLSqqTE/eMnELJZTVpAEsWhR6kwN/XHZMp5gDzKMKUhM6JxfUEDFUci0mzHrj1VzqpHipoJ++mx+fX2OEfmJi+a0BwyrUZV06oKodM/Ng2CSVCRpd2YKRA8xlgT3Fh1/7R64LIlQkzCtzXEc3cs5ixgx+fvbAyjxplgQSsj39Lfp646cwZnSN47SOvX7p2H4nE3gHDUNFXdVJeTJVSdJOg3NP7p0vJ74zFh5LbQ83qQrUIf4dnG0iDYiZxI41mT/D6Tcs6hZ6QdRj5A4FUqjAqoIWYEDR5dRRew+E+P8A/FjtSzBraNWmDogeQ6TVLPNmvFLSPnOJ19DmD8gwr9YZ9diNWsjFQ/xCT3wC47wskKEEktb6HDZlqQaCFW6s+4sJKIP8T+qL9ZwW4XwSXJemJpUw5EEyW+HatIsy/Q3w3H6bOmQMSI7N/qODJjKgHf8APmINDlrMsgUgaVJj3+mLQ5X4XWbLNSKed2JW4gQq7m1pB9b4k5SsPGSmaUq9zCtIuSIhj92D13w35LLlBJQowIgSbzv9049AD5nju5MoHmXgdWnLNTZdB0vIMAyYvthdSnj6m4vkaeZQ0qoMVFhgCRaf9P57YB0vsv4cNM03aBeajX94j8IwPFvEcmdAPdI/JFXxMrRckElBMGenXDJ4cdN++O2W4dQy9NUp0gFUQqj/AHP4k46nNgn/AA3MSOkdv6sM5ADckOzqQWoTMxB37RituN5FaFZlpOxncXBBABuY3AIIPUSDe+LUObprC6GXZgAI/I/hjmKmXkkrBqeUkob2FiY9vTCsih63GIxXxPnzl3jQoVq4zgfzTphp0vqJ69De/oMN3DeceH2L0gCGGkEOwt103AIJN5+WG7j32c5Oo5qCmwYiDpYx8htipOL8HFCoUHQkTEXBgjptH44V9PHkcqdGN0RyEeczzbliC1GlSmbyh3JJMrYqfYnf5jMVbmnaYBgjpPT8RjeMPpVBq4HG47cP5NrUKVfxGSHp/CJnUDqUzHTzD54E8Jyb5d1q+JTqLUQmKRYukDVBEDzbW7x8+j5ldSxUpsbH4zKmNVhcG3UdQe2JvDDAqVDUZfCAVXVmEI38wRpIIFzJ/axnEwaj5gIx7gLI5k1cy9VkKEKAQe4AUR1gKIvg63Ef4dDVI+EHwxG9QqRT+WuPwwMyigVa1hZos2qbSLyZ3wz5HgdTMZau6glgvkgAnUL+WeojHlZ8gT1Iv5AnqqB/TknzcR+Xqa1K+tJKUkREmOgDN9XLGfXDBl8uVZoBCGbHuGOn/wAT+eM5b4WKVAR1JM9wT5f/ABjBQUupwefKzMwHX/UHHiUBSZXHNdICuoaApLXv3EzF8MmU4jTdERFqMsBfKj3geG5260zqgbFO5wfzvLwr7gEHYFZ820juYxriNL+FpsKCfzo0ydkUbkDa34nvj0EzccYiG9OXeLmZJYEsjgkGfKw8xUg9NtVaufkPSepzIOpqZlfPA2gEeGo9wgB/3wEq5zNAk/xFWZ/rb8pjG8rxhks6Kw7/AAt9RI+oxx9Rkr20ZR/85B+MkCWHyfmqEv4lSkpJpoA7gEqo8xAbpqCm2GzivEMu9OoaVWgTUYKIqpcCfXvFvTFRmrRqCVcA/wBLjSfkZKn6j2xFo0Kh/wAIMCb727H0jHJmyMTYqKz+kwoAUe5c/BMjqzTOoVvDUCn5hssKD6SoP1w1cYp1GpN4LAPpIAMEEwbGfXFMctcWzWXroKlUmmfKxAFtVgZ3gGMOedr1Kau3iMgBPexm4+skTa/pg2zEdiTDBZ7jRwPPCrlwSCHpHQQ1iSlgelmAB+ZHTErhvFFrF1iIuPbb88IFLNmmyVgA9N/K+k3ZTFwQY1LFp9RaZxMdKuXY1aDnT7dN4YH1wk+pYkGteYw+lXYvfiOmYzS0Tc9CYJuQLmLdPfHf+KU7g/QfvhT4Lzj45ZKjU0qKSFFz4hFoibGYgE3nBzhPERXUF6D0m7OsX7fLD8bBRQ/SSvjZfxCTBmaJM+WdpK/LePTHVPCY2KkjsR19sAMnmcnUZlSqR4baCDI8ykiATvcEWnHlspQTNU63jurCzIz6RBVgCwIBIJEX6476p+J3AfeNMYqj7XmFJ/FQKzBBrTvLR5uhtEdbYf8AmbjYy1KVvUc6aYAJk9TboJ/LHz3zpzBVzVUofMQ8MYgtEAH0A7D0weWj7RG+nUqOZ66grwhWlsupUg+ZSTpk9j09sZg3k3CIEBKQLHTAPrtIPTG8MVKEwsSZO5doJRyrU69F6uuoSj0wGYwFEG8qRYQejDvji3EhSJZKVQ06i6DT8ury3HQgiC3yxIyf2g0Muw0Mxp7lKahdW9ix83zJOBdTmZM0zFabo4/meY2sbgQexO98TcshokQAKMIcLzK1pNMEAHTpKqIPYBbdffF3cHyy5XKqOqrf1Jv+eKf5RzFDMZlaNKVY+ZtXQKYJuf17YtfmDOIlLQjhyWAgMCQO/wCGPMZHHqmfjoftfkfvK8jhsaJf5xOz1BmZmPUz9cRalMLBdgi92IA/HBWtnFjaT84+eE7inKL5uoamYzLN/SlNYVR6apn3jFK+k5H7Qj6kKI60oQK4IOkzHeQR+u+EnjPFXGZYzPlE9LktJtGJmSyzZJBT1M1H7rNfST0MdPywPzFGnVd3FamGsNJMbevzwPqS6twrQlfoWRyCYNztdXPmEH2B/HfAHMKnihWJCdTB/v8A5wwZvIuBtI7i4+uInCcmzVD8JgwQ3aFMj2vf37Yz0h5NKf8AUDxw66MO8K4RlUhlBM/1KY+pthgynDVZgbFesHf0ttiHkslTBChjQqHoCQrDvHexsQdjg5QylemI8QMv+hfzH649UAVPnCxucuIcBXw/8N51SWEaQO0RPzwaq8RU0adCfF6EhY8oFpJtaw+nrgHnuYcxSUyoiLkHp2j1/XAfNcw1WUilTFPVuxlu23c9dIm9oxJkB5V8ypCCoJ8RnyaZQVfDQM5drIB5ZsCekjudsTea6dSmpVKZBeQCCCSfSbDeZbtscD+QQA6hkqK7GS1WNbEd4JCgdBYb2w48edWAAuyzPoIE/pghiHAmtwDmbnuVA5NM2TW82kEQRJttYTa/Q98OPAc1Xaihrsz1DqnUTa7wN5t5foMd63DWJ3WkDaWgD2m0+wnBjKcCApLoZm0zYqVJPpqG3vvjfpMJzZw3iU/V+0KrmKVOm9NEYNLOky25UEHtO89Bthn4dzXl1YHMK3iVEC+NJPwmwqT2mQbxfYYVub+Qa2WLVKNMtS3ZQVLJHWASdPyt7Y4ctZhHAFRQ69pwrMlCxHrxYSyqztIaiaYEBlD3GqbCkVgfNpHmFjhB535Tq0lSvSpmEX+aAPOG1OyuwHQrHsNwLYfuC11DUXGWNOmgcFDMAwug322b8cSuXDUzBFSr56lCo9F9vPSaCpbvAO/oTe4xuBmC+43FMO6lT8O4HmKg86Vh1Gltx82GMxc9fhvmKsni+GYBa5AbYg+WARAsehF8ZjXysD/7AG4rZzgfDWfSMrTohreJSYH3BAgn5Tju3K+WAKompeh0hT7iACOx74BcjVhVquWAJWCDLE+abxt09dsPlIWsRh+HDyHJonLkKnisD5bhgRdKU4A2CwP+fniQci0XEe8HBDUu2r6Y14wghirD6H6f74rpYi2g3/poK2AB7jyn8McWyTrsx9muPqL4kVKqL/hOQRur6iPobj3FsbTPydJADdBNz7dDjiBOswfVFiHFj13XAivytlzfSAD62+R6YYa6MGlBB6g7N7j9RjksTKAo03ESp+RGM4g9zg5U2DF1+Sl3p1qlP0sR9d/ribwzl1aa3bxG6kqBP4/L2wZasw3TS3ddj9bY5OWN4j12J94kH641MCKbAh5PVZXXizEiD8zQ0oRoLiPh3IMi8k/PvbrJxLymbhUM7kKN7wpbrfa3yxEqjeXIPe3T3nAehmiVpKGgtVqKSOrFGI/f5Y18Y8QEcnuNOfXxvDRri5O02sLnoIP4Y9qiqQgUde0n5Dp69MAOOcQ8JaVSSJqaWI3gq364wcQo0wZYanF1WWqEHuRJvPeBaNsaiAoSO5jk8h8Rx4E6jMLA+bGNVj8I3gCL22HYYY89VYuFpCakSewBtO4G67emErgmdezJQVQCDBN47WBv88PPBsoyINZEm8KAAJv7n3JOF5ErUJWudqGTHlZxqcfeN4PWO3yAx6zFJjCqdI6kAbdhNsSMZgahXFj/AKZWaowUBVJILlmkjuqxE+0YXuPfZ2BNai6CpuQRpDn6xq9cWRjy6giCJGBOMEVDXIymxK2yvGdFOmlZCI8j9/KAJI62cm39I74b+X+HrTNQiTrIJuTO8EH1B/LAjm/gKlBptcx6Exb2tj19n/F9aHLvapSsJ3Kdv+029iMIVOLARrNySx+sYc1RHjJIkOhVvUqQyfTz/XGY9Zqt/Pop3Dn6AD/7YzFNAxFmUv8AZ3VLCsyiPMBJAvuegA3OH2lSJ+LSflhE5X4qqtosNXbuP9vyw8UMxI3x2OuAguCGhBKagTC/IYjuwm1NfcgY9pmI6WxpWd20qpv2/v8APB8gINSPmnJHnbSOwuccNMqVCWO+prnEnO0lRGdWWrVUjyKSfxAO3aMecpXYqCygHqJ64xMqOaBmtjZRZEj0Mk2jSXJI2ZiCfaQBP54H5iu9MxWEA/DUG3se2DyETjVRZEGCp3Bg4b1F9wDVzpFmMfipxAzPEgAbjErjnLrhS2WaP/1N8J/0n7p9NvbFU8Y4jmVdqToaTjcNv+xHYiQcccgXuauMt1GviXGgBE4U81x9wy+G58jFlgAgMRBN7G2OeU4Bma9yCAdi50g+07/TBTL8lZvUF8GQfval0/Wf98KbKT0I9MSjsyLxLj9XMUfCK6fOGB3MAEAbC/rb23wzfZ3knqFkSkzNaSFsPc7D5nDbyN9m9JSKmYC1YOxB0j0/zHuT9MWnRoqgCooVRsFAAHyGMRmU3MfiwoQDwvl0qB4jC3Rf1OGBRAgY3iJXyUmVJU/n74IsW7gAAdSXjMeU2E445hypUjqYIwM2SMZjMZjp0D8zE+GI74rHiecOVzS1laGgOPX7pB9CBf3xaPMTDwvniteYMlSqNrqCSqwBqPvsD64RlFynAfmWTkCatc1iIC01QCdmeHcfIeGPrjMJfKHH/CquHQhHu0T8QAAIHsAIHYdsZg1da7i3xsD1K1qVQCCDcQRHfB3l/mliy02Rm1GAVBN/bc/LEDgPKmZzTXQ0aYu1SopAv/SDBYx2t3IwU4jx3LZAGhkk8SqbNWa59p/+qwPmMSDKV6lRxhtR2puEvVMdlF2P7fPEvIU6mYOmPDo/eANz6M25nsLYr/kjg+fzdb+JrVWpZefMW/8AcjpTU2H+vp63GLBz3Gwo8LLiALT/AHufXGPl1bm/tA+nRpP94X4jnadNDSpgAwQAF8q269D7dcLWVoaCfMzarktHX0AAFsdkcRLmSfXf374zxJM6h6jDcAd3DtoRWQhVKjue99sdF+WPCOO+NtUHpj0JJMrmRAMH0xBzmQp1INZFfTsxA1L30ncYmiDgnlODlrtacLYwgIn1eCqbID7b/ngxyvk3mU8wRgHR5BHyN/YiRhlq0qdGAq3brHT+/wAcV5x3jdDJcRqVFquazACqokqPJ/LWPhMHT7an6nGKx6h8OUtZQBsIxvCty7z1lc0NIbTViTTO5Hde/tuPxwTzfMOXp/G4X3Kj8zjaM6jC2MwKy/MWVeNNenO0a1n8Dif/ABK+p9lY/pjqmVO2PLLO+I7Z9JiGJ7BGn8sD85zElOxQj1epRQf+VTV+GOqbRhMOwaCJXoRv88bzWZWmpZzAGEbjP2iUqQP82kD0WnNRj9Qqj3hhhHbmipm2uW9AWn+/YYBm4xq4Se48ca5i8QzEINh1J9cB6OXaoC4KXPUnAjLq1hPyPfrgnQEGSJ9cTknzHBQOpMHDXiyg36Qf2xmOLVIF7euMwo9wxc1xKvms5QqKjBCEIREEf/0ep7KIHeL4V+VeTKYqCtnQ+gHy0EkliP8A8jGLf5Vme8WLxw0iio0kkEb/AN9MazNcEi+9rm5xMMpEOvA6nTifFDWIWkuimBAAtbt2A9sAOYuPU8igtrrN8FOTf/MxGy/n07j3xzmGnlUOkLUr9E+6p7ue/XTv3gb1hxfMlpqVH1VGksepMm97+gtAttAweLFZtoJNChGXlfmSrma+mqtFyVJLmmdUA2HxWG9uwGDVXieU/iRQzFE0iYiqjDTcAjVsR26++K95Pz/hZqmx+E+U+gO342+eD/Plem7pUTZkAPoV7/KMWDM65QviolsKst1uWWOVKR+Go/1wQynKkn/FbFT8l/aI2WIo5qXobK1y1Mfmy+m46Tti5uD8Wp1CjUmDq/wkGx9sWcj4kZSjuSstywikE1Gb02wcMKLbDHomBJxRf2rfaaa2rJ5F/wCVtVrL/wC53VD/AEd2+90t8QfeGq31LETmOlVzSjUNCkXGzN0juATAPWZ2jFY/aJypXSrVzdN/Gpuz1G2DoJ80jqokCR8wMVtSzlZbCo8f6j++GqnznXOWqUq2t28Hw6biCG1VNbGpN50+UEesi8hS2Lsysga4wGtVgQVYqw6gkEH0IuOuGzkLgeYzdQrQrNTVINQlmPxExC7MTB3tY44uaHEAXVGTMeUv4a6paf5k0wdTeU6gwudMG+7fyFVbKrUyrqKdVdbCuoWGB0gTI1yoJgmAAxsd8bzmEGpYXAsmoJRajMaDBXqaKalmKhtNlgiGBJ9bHB0UobVJ27mPkJjA7hlUMzMpBRzqBH9Rswb1AC+8+gwRzBtPbG3qTHuVd9svDhVCVU+NVI9wOn7YpV3nH0h9odCaBfot/wC/lOKD4jw6KzQQF+L5YnXIbIMtx7QVA1KoFYFtuuHXlvI1XIalSqOG+8qMR8jEfOcb5K4EWc12y71EQDQzU2NPeGYW0sVPS+5b7trI47mRVpo4sV0/THPkEw3dSNkOAVbF6Tj3BEnBw8GIA1Ifptg9waqWoQ0Dcf39cIvEefa9DM1KFMUqoWAqliGJgTAEkw1vpgzxq4leTHU58e5ezFclcvWWkF31K34kAkden54zGPzQfCRih1VdWvSxVkKEaSvYMGax37mMZjlFixCZmBq4j5Pneo7BGpT0ESCPlvGJtTitcgBQVJG8EsB2n7u9/lvgDRziLqKRpO8A3338pkX698SKDUkUOVPmBEibxYrEe25iIxIca3dSnkepHrpDCFDNuQptPcwDeYsNyZxr/pYYkso1WuQVHt8Qnr1/fEilXZraQo/pWdK+rHb3JxIocPqtPlZo3tIAmJhbi4iSOmGWRBIkZuHUwY06T0BUgz+R+uJ3L/IOZzxgNppA3qMJX/tEjUfY+5w98sfZ2wcPnDYGfDDSXPdiNl9MWZRpKihVUKosABAHsMPx4z2YjJlA0JUuV+wyj/7ubqN/pRV/Mtg3wT7Mzk3DZXOOADJR6YYH6MsHe474sLA7P56JVTfqf0Hr/e+HGhuIBYyu/tazuZYJl1rBKDgiqVRtTEbgkW0wbi03FxhE4Ly/lNTCuWqqY06VZfeYYE77dD88WFzc3istKnpZ0MuSRCyPKsk6QxkmJnBjlLlinlwa1fRrNlLbAbSJAuZ/3viVmdmqVDiibinw37LstOpTVroPiUkIxEW0mApveZG3rhuyHIuSpwTkwxExrZ2B6zpLEf8AjO2+Gepm0HlBGr+nr/e19sDc3xGqSqUVJLKTJhYixnqCJ22vuMcQo7NxfN20NSDmPFp/ycuiZfUYXw6PS0sJhQyjuCDIHfCZzPyrmqlekaNepUE/zHqP54tOkSVAgGAF639TvN3Gxl9NNaz+OFIYKoZRqH3y4ae+kftgXxXmmp4K08r4jMVGpzuDawCgX3ExB6DrhRZge41VNXIbceq8PrmlUR8xSYAsKYnS21toYRPTfpYhr4Jz7lK9RcuKpNRjCa0qKT2DSsBuliQYm0wKrp0KlQ6QC7tPqx7zN+++CnAOVK9SrPmyqLZqp1IQNjHwkztAPXBrmIFGE+JTuWtzGAcu4f8ApIP0titvs84bRzGbBqrq0IxCsDpLgqL9/KWgH17YsTh+VprlhQDeIiJDmo5kqQSZMkgdR0jbCvxbImm61stTRKywVYsdS3HlEgqNV1YSCwO5Oy/778QUPtK+Z243z65L08sgVEOl6piQJiy7DYi/cYZKLK+Tos6q7FBLMoJJA3PrN8V7xbIjMeMlFvBer5np1KeltTQ3lMHeOk9d98MvD3ZuHqkw9I6T7gX/ABn6HDle7uAyAVQqZ/Hu1ULMLqUwp0jfqBvtvhA5x4mlLN1wtMM3isDruB5piBsCQs9bdsMuS4hprUjUBFxeLTOFTj1B8zn6yU6b1JqsF0dJnfpG5n0wlWsm47jxnDI8RqOYrGSBGwAuSbR0k43h24N9mdZh/wCoqpTAMLpAdiPe0X9/ljMV4y3HqTPx5dxAQAR/LABFmU2MX6kwTjycyCCN5va4kEAR7CRM9cGHyAbp8x09+mBuaoMpGsHT0YGRvN7f3bExlANz3UUaKZYiWk6bSFGzMNhOw7wTifkeMmgQUquoVgdKwAQOh0mYk7Hue5wIDhWBaNEwbT0t9MbNRDJg/wCWYiLX9remOrcIdSwF+1ZW8v8ADqzGzgMbkDtBI98ay/Pelg9NaoUgGGllB+8BsSAZvfFfU77qNJJggfdxJSuFioWVBHlBN7WuJv8ALDDlaB9NfiWzk+bKOYWGzC0nkHSQyiPeP1xnFs66qVprqJFqg+ACBcNsbH87d6np8Zh9kJ+6ZiZ7WsekbYn0+M+EadQHRqMqZIg9dp/3wJyMZgxARn4HQIrUictLMwmrDOSJu240g9oO4vfFm0KCqIEm9yd5PfFQ5D7Q6+oy3iX+FgIkeqqDf++uDGU52otS0uxpMJvOrclh0XYm3t88LVim6uZkRnjlxHKOK3jU1RXK6JZhcX9PbCjmuZalEM6eGW/w1QnzIZOp40ixESCQJGBHFudqxYCg4ZQLuqKD7QxJnbY4XqvHautnqN5jcAiAZ6mevXrjCzFrWaiV3O1JK9Z2qQSWMswAJJmTH/PU495vhmZor4jpVQLsWtuYtBtOOGb5orOojQjT8SDQx7CxAiCOnTfGsrQet5WHmJ3JM36mTb3xlsDZjdx+5W4aCqZ2oZ8sgx5gwkH0iPSexxj57K5qr4aNqqMQ0d4uYFgDvgFWyuYKim+Y00gohBqS225AHr1wS4VXyOTlkdnqR0IN+0ixH02xh3Mqtw3XzWl3XS4KHUGWmkM0EAGdU/02Ai2FvLZnN+IztTKtU3BY6S1gPLE3EWttffA7ivO9SoWiEkysiY26j9sCRxSoQpqVCy7AX3AB3tG/+2CKsZygCMvFuDeJ940SBfSt7keVphh23I9MEuC8OFHLmmtU6WM+cISDBmPrvuJwpnmaFsC5Nj0ge8ySentiQvEVeSdRgT5i3sLRHrY9TgQGWafd3D+X4QjNDuXiDABG0fh6+nrOOGUzP8LVZVGgsvmZVGoyfiLGZN+tvYYBHiRfSylfMIEmJ6yQD1nsOmPNVRqViERdv5Zckm19X72wNeZv2MtHgnMiVPJUIRxPWxWbH0PocZitstmzlytQwoBMBoIgjpcEja97ztfGYtx5xx90lyYfd7Zx4fQVpYi4LqN4AB7bY3pBIUixUyMZjMT/ADG+Ys59itVwpsBI69upvjnlnLHzHVLdb98axmDHUKboGA5G4Bj02/c4GUqKsZYTb+9sZjMGJxm85l1CggQTPU/vidkKQYeYTeL9r4zGY49TBCrDSsCwj9enbELM33vIxmMwC9zWnOhTChtNrdz3xqrWYKL772EG/bGYzGzh1JPE6KinqAEzv/dseKGequqlqjGe5OMxmATa7miS1+Iddt79B3x7zoiI6kA4zGY7zOkF0CsFUQO2OfFqrKFCmASbdO22NYzBr3APU90qIKgmdgdz27THU4nZmsyKmliLxv0xrGY4dzJ1zr2Y2BBsQAOvWN/njhRqnSb7G2MxmNPUKROYUHiOvQEQMZjMZghBM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339573"/>
            <a:ext cx="1797050" cy="1413490"/>
          </a:xfrm>
          <a:prstGeom prst="rect">
            <a:avLst/>
          </a:prstGeom>
        </p:spPr>
      </p:pic>
      <p:pic>
        <p:nvPicPr>
          <p:cNvPr id="1028" name="Picture 4" descr="Image result for 1960s countercul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201" y="4142844"/>
            <a:ext cx="52197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summer of lo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93" y="4120190"/>
            <a:ext cx="3260142" cy="244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4. LBJ will not run again for presidency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Lyndon Johnson will </a:t>
            </a:r>
            <a:r>
              <a:rPr lang="en-US" i="1" u="sng" dirty="0" smtClean="0"/>
              <a:t>seek peace in Vietnam</a:t>
            </a:r>
          </a:p>
          <a:p>
            <a:r>
              <a:rPr lang="en-US" dirty="0" smtClean="0"/>
              <a:t>Robert Kennedy will run </a:t>
            </a:r>
            <a:endParaRPr lang="en-US" dirty="0"/>
          </a:p>
        </p:txBody>
      </p:sp>
      <p:pic>
        <p:nvPicPr>
          <p:cNvPr id="19458" name="Picture 2" descr="http://a4.files.biography.com/image/upload/c_fill,cs_srgb,dpr_1.0,g_face,h_300,q_80,w_300/MTIwNjA4NjMzODY4MTU4ND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819400"/>
            <a:ext cx="3581400" cy="3581400"/>
          </a:xfrm>
          <a:prstGeom prst="rect">
            <a:avLst/>
          </a:prstGeom>
          <a:noFill/>
        </p:spPr>
      </p:pic>
      <p:pic>
        <p:nvPicPr>
          <p:cNvPr id="19462" name="Picture 6" descr="http://www.history.com/s3static/video-thumbnails/AETN-History_Prod/73/410/History_Speeches_1109_Lyndon_Johnson_Civil_Rights_Workers_still_624x3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00400"/>
            <a:ext cx="4592781" cy="2590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76600" y="4953000"/>
            <a:ext cx="129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Impact" pitchFamily="34" charset="0"/>
              </a:rPr>
              <a:t>OUT</a:t>
            </a:r>
            <a:endParaRPr lang="en-US" sz="4400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9000" y="5181600"/>
            <a:ext cx="129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Impact" pitchFamily="34" charset="0"/>
              </a:rPr>
              <a:t>IN</a:t>
            </a:r>
            <a:endParaRPr lang="en-US" sz="4400" dirty="0">
              <a:solidFill>
                <a:srgbClr val="FF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5. Assassinations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MLK – April 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</a:t>
            </a:r>
          </a:p>
          <a:p>
            <a:r>
              <a:rPr lang="en-US" sz="3600" dirty="0" smtClean="0"/>
              <a:t>R. Kennedy – June 5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</a:t>
            </a:r>
          </a:p>
          <a:p>
            <a:pPr lvl="1"/>
            <a:r>
              <a:rPr lang="en-US" sz="3600" dirty="0" smtClean="0"/>
              <a:t>Rock the nation - </a:t>
            </a:r>
            <a:endParaRPr lang="en-US" sz="3600" dirty="0"/>
          </a:p>
        </p:txBody>
      </p:sp>
      <p:pic>
        <p:nvPicPr>
          <p:cNvPr id="2050" name="Picture 2" descr="Image result for mlk fune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46138"/>
            <a:ext cx="3170464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6. 1968 Election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1776"/>
            <a:ext cx="8229600" cy="4525963"/>
          </a:xfrm>
        </p:spPr>
        <p:txBody>
          <a:bodyPr/>
          <a:lstStyle/>
          <a:p>
            <a:r>
              <a:rPr lang="en-US" b="1" u="sng" dirty="0" smtClean="0"/>
              <a:t>Democratic Convention </a:t>
            </a:r>
            <a:r>
              <a:rPr lang="en-US" dirty="0" smtClean="0"/>
              <a:t>in Chicago </a:t>
            </a:r>
          </a:p>
          <a:p>
            <a:pPr lvl="1"/>
            <a:r>
              <a:rPr lang="en-US" dirty="0" smtClean="0"/>
              <a:t>Violence / Riots :  Police reaction </a:t>
            </a:r>
            <a:endParaRPr lang="en-US" dirty="0"/>
          </a:p>
        </p:txBody>
      </p:sp>
      <p:pic>
        <p:nvPicPr>
          <p:cNvPr id="3074" name="Picture 2" descr="https://img.washingtonpost.com/wp-apps/imrs.php?src=https://img.washingtonpost.com/rf/image_960w/2010-2019/WashingtonPost/2016/07/18/Style/Images/Merlin_224040.jpg&amp;w=14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5263662" cy="388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502277"/>
            <a:ext cx="377877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525963"/>
          </a:xfrm>
        </p:spPr>
        <p:txBody>
          <a:bodyPr/>
          <a:lstStyle/>
          <a:p>
            <a:r>
              <a:rPr lang="en-US" b="1" u="sng" dirty="0" smtClean="0"/>
              <a:t>Richard Nixon </a:t>
            </a:r>
            <a:r>
              <a:rPr lang="en-US" dirty="0" smtClean="0"/>
              <a:t>(R): promises to end war – “Secret Plan” </a:t>
            </a:r>
          </a:p>
          <a:p>
            <a:pPr lvl="1"/>
            <a:r>
              <a:rPr lang="en-US" dirty="0" smtClean="0"/>
              <a:t>Secretly telling SV NOT to deal w/LBJ – Nixon has a better deal</a:t>
            </a:r>
          </a:p>
          <a:p>
            <a:pPr lvl="1"/>
            <a:r>
              <a:rPr lang="en-US" dirty="0" smtClean="0"/>
              <a:t>Wins election 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>
                <a:hlinkClick r:id="rId2"/>
              </a:rPr>
              <a:t>Nixon</a:t>
            </a:r>
            <a:endParaRPr lang="en-US" dirty="0"/>
          </a:p>
        </p:txBody>
      </p:sp>
      <p:pic>
        <p:nvPicPr>
          <p:cNvPr id="4" name="Picture 2" descr="https://upload.wikimedia.org/wikipedia/commons/thumb/1/10/Nixon's_the_One!_(Portrait)_1968.png/300px-Nixon's_the_One!_(Portrait)_196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854" y="1219200"/>
            <a:ext cx="28575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54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7. My Lai Massacre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rgbClr val="00B050"/>
                </a:solidFill>
              </a:rPr>
              <a:t>(me-lie)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Soldiers went to village, My Lai, told VC was there</a:t>
            </a:r>
          </a:p>
          <a:p>
            <a:r>
              <a:rPr lang="en-US" dirty="0" smtClean="0"/>
              <a:t>Found women, kids, elderly</a:t>
            </a:r>
          </a:p>
          <a:p>
            <a:r>
              <a:rPr lang="en-US" dirty="0" smtClean="0"/>
              <a:t>US begins shooting: 504 dead </a:t>
            </a:r>
          </a:p>
          <a:p>
            <a:pPr lvl="1"/>
            <a:r>
              <a:rPr lang="en-US" dirty="0" smtClean="0"/>
              <a:t>No shots ever fired at US </a:t>
            </a:r>
          </a:p>
          <a:p>
            <a:r>
              <a:rPr lang="en-US" dirty="0" smtClean="0"/>
              <a:t>Covered up at first</a:t>
            </a:r>
            <a:r>
              <a:rPr lang="en-US" dirty="0"/>
              <a:t> </a:t>
            </a:r>
            <a:r>
              <a:rPr lang="en-US" dirty="0" smtClean="0"/>
              <a:t>– soldier reveals it – 1 man convicted in court</a:t>
            </a:r>
          </a:p>
          <a:p>
            <a:r>
              <a:rPr lang="en-US" dirty="0" smtClean="0"/>
              <a:t>Similar incidents </a:t>
            </a:r>
          </a:p>
        </p:txBody>
      </p:sp>
    </p:spTree>
    <p:extLst>
      <p:ext uri="{BB962C8B-B14F-4D97-AF65-F5344CB8AC3E}">
        <p14:creationId xmlns:p14="http://schemas.microsoft.com/office/powerpoint/2010/main" val="292275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5359</TotalTime>
  <Words>416</Words>
  <Application>Microsoft Office PowerPoint</Application>
  <PresentationFormat>On-screen Show (4:3)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Franklin Gothic Demi Cond</vt:lpstr>
      <vt:lpstr>Haettenschweiler</vt:lpstr>
      <vt:lpstr>Impact</vt:lpstr>
      <vt:lpstr>Office Theme</vt:lpstr>
      <vt:lpstr>1960s #7: 1968</vt:lpstr>
      <vt:lpstr>The Year 1968: </vt:lpstr>
      <vt:lpstr>2. Major protests begin </vt:lpstr>
      <vt:lpstr>3. Hippies </vt:lpstr>
      <vt:lpstr>4. LBJ will not run again for presidency </vt:lpstr>
      <vt:lpstr>5. Assassinations </vt:lpstr>
      <vt:lpstr>6. 1968 Election </vt:lpstr>
      <vt:lpstr>PowerPoint Presentation</vt:lpstr>
      <vt:lpstr>7. My Lai Massacre  (me-lie)</vt:lpstr>
      <vt:lpstr>Vietnam War: Why did the US fight? </vt:lpstr>
      <vt:lpstr>60s #8: School of Rock What does this song say about….. </vt:lpstr>
      <vt:lpstr>The Beatles: The band of the 1960s. How do they change?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Vietnam War #4: Problems Escalate</dc:title>
  <dc:creator>rgunter</dc:creator>
  <cp:lastModifiedBy>Gunter, Rachel E.</cp:lastModifiedBy>
  <cp:revision>32</cp:revision>
  <dcterms:created xsi:type="dcterms:W3CDTF">2016-05-20T21:48:21Z</dcterms:created>
  <dcterms:modified xsi:type="dcterms:W3CDTF">2018-05-03T14:58:04Z</dcterms:modified>
</cp:coreProperties>
</file>