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1" r:id="rId2"/>
    <p:sldId id="269" r:id="rId3"/>
    <p:sldId id="257" r:id="rId4"/>
    <p:sldId id="267" r:id="rId5"/>
    <p:sldId id="265" r:id="rId6"/>
    <p:sldId id="266" r:id="rId7"/>
    <p:sldId id="270" r:id="rId8"/>
    <p:sldId id="259" r:id="rId9"/>
    <p:sldId id="258" r:id="rId10"/>
    <p:sldId id="260" r:id="rId11"/>
    <p:sldId id="276" r:id="rId12"/>
    <p:sldId id="277" r:id="rId13"/>
    <p:sldId id="261" r:id="rId14"/>
    <p:sldId id="262" r:id="rId15"/>
    <p:sldId id="273" r:id="rId16"/>
    <p:sldId id="263" r:id="rId17"/>
    <p:sldId id="274" r:id="rId18"/>
    <p:sldId id="275" r:id="rId19"/>
    <p:sldId id="268" r:id="rId2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3817BC4-E441-40B9-829C-4B2AB86EF43E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7D534616-E1D2-4FBB-85AF-A35817874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63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1E7F2B7-9299-4561-BD27-E580F5C9829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FAAD33D-0B0D-4E59-BCD6-A64FEF02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3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9666" indent="-292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8718" indent="-23374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6205" indent="-23374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03692" indent="-23374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2B62D6-B21B-4E30-8E56-7054BDDF3CBA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50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AEE-E5EC-46AB-90B0-F0441804152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6E8-4DD4-4BCC-8265-7E02AE7F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AEE-E5EC-46AB-90B0-F0441804152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6E8-4DD4-4BCC-8265-7E02AE7F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AEE-E5EC-46AB-90B0-F0441804152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6E8-4DD4-4BCC-8265-7E02AE7F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AEE-E5EC-46AB-90B0-F0441804152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6E8-4DD4-4BCC-8265-7E02AE7F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AEE-E5EC-46AB-90B0-F0441804152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6E8-4DD4-4BCC-8265-7E02AE7F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AEE-E5EC-46AB-90B0-F0441804152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6E8-4DD4-4BCC-8265-7E02AE7F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AEE-E5EC-46AB-90B0-F0441804152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6E8-4DD4-4BCC-8265-7E02AE7F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AEE-E5EC-46AB-90B0-F0441804152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6E8-4DD4-4BCC-8265-7E02AE7F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AEE-E5EC-46AB-90B0-F0441804152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6E8-4DD4-4BCC-8265-7E02AE7F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AEE-E5EC-46AB-90B0-F0441804152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6E8-4DD4-4BCC-8265-7E02AE7F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AEE-E5EC-46AB-90B0-F0441804152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6E8-4DD4-4BCC-8265-7E02AE7F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37AEE-E5EC-46AB-90B0-F0441804152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BC6E8-4DD4-4BCC-8265-7E02AE7F92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MNX6zyAmGs" TargetMode="External"/><Relationship Id="rId2" Type="http://schemas.openxmlformats.org/officeDocument/2006/relationships/hyperlink" Target="https://ca.pbslearningmedia.org/resource/9f9895cb-41c3-4b81-a573-b81a505bb019/a-different-kind-of-lottery-understanding-the-draft-during-the-vietnam-war-media-gallery/?#.WuNfsS7wb3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US NOT winning this war?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reasons from reading (Person 1 – stop at Vietnamese Strategy / Person 2 start at V. Strategy)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would you propose that LBJ do in response to this evidence?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would be the advantages of following your proposal and what would be the disadvantages?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Based on the </a:t>
            </a:r>
            <a:r>
              <a:rPr lang="en-US" dirty="0" err="1" smtClean="0"/>
              <a:t>adv</a:t>
            </a:r>
            <a:r>
              <a:rPr lang="en-US" dirty="0" smtClean="0"/>
              <a:t>/</a:t>
            </a:r>
            <a:r>
              <a:rPr lang="en-US" dirty="0" err="1" smtClean="0"/>
              <a:t>disadv</a:t>
            </a:r>
            <a:r>
              <a:rPr lang="en-US" dirty="0" smtClean="0"/>
              <a:t> you listed in #3, do you think LBJ should actually follow your proposal? Explain your answer.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2895600"/>
            <a:ext cx="8229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B0F0"/>
                </a:solidFill>
                <a:latin typeface="+mn-lt"/>
              </a:rPr>
              <a:t>Problems cont’d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00050" y="914400"/>
            <a:ext cx="8286750" cy="495300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n-US" sz="3400" dirty="0" smtClean="0"/>
              <a:t>3. US strategy doesn’t work:</a:t>
            </a:r>
          </a:p>
          <a:p>
            <a:r>
              <a:rPr lang="en-US" sz="3100" b="1" u="sng" dirty="0" smtClean="0"/>
              <a:t>Napalm</a:t>
            </a:r>
            <a:r>
              <a:rPr lang="en-US" sz="3100" dirty="0" smtClean="0"/>
              <a:t> – gas-like, used as bombs</a:t>
            </a:r>
          </a:p>
          <a:p>
            <a:r>
              <a:rPr lang="en-US" sz="3100" b="1" u="sng" dirty="0" smtClean="0"/>
              <a:t>Agent Orange </a:t>
            </a:r>
            <a:r>
              <a:rPr lang="en-US" sz="3100" dirty="0" smtClean="0"/>
              <a:t>– kill plants (herbicide) – to wipe out jungle &amp; incredibly </a:t>
            </a:r>
            <a:r>
              <a:rPr lang="en-US" sz="3100" dirty="0" smtClean="0">
                <a:latin typeface="Aharoni" pitchFamily="2" charset="-79"/>
                <a:cs typeface="Aharoni" pitchFamily="2" charset="-79"/>
              </a:rPr>
              <a:t>toxic  </a:t>
            </a:r>
          </a:p>
          <a:p>
            <a:r>
              <a:rPr lang="en-US" sz="3100" dirty="0" smtClean="0">
                <a:latin typeface="Aharoni" pitchFamily="2" charset="-79"/>
                <a:cs typeface="Aharoni" pitchFamily="2" charset="-79"/>
              </a:rPr>
              <a:t>Civilians </a:t>
            </a:r>
          </a:p>
          <a:p>
            <a:pPr lvl="1" eaLnBrk="1" hangingPunct="1"/>
            <a:endParaRPr lang="en-US" sz="3100" dirty="0" smtClean="0"/>
          </a:p>
        </p:txBody>
      </p:sp>
      <p:pic>
        <p:nvPicPr>
          <p:cNvPr id="23556" name="Picture 2" descr="http://gcsehistory.org.uk/modernworld/vietnam/vietnamnapalm1966ww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200400"/>
            <a:ext cx="4724400" cy="316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60s #6: Problems at Home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On 60s #5, what did you propose that LBJ do in response to the war in Vietnam?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  <a:latin typeface="Franklin Gothic Heavy" panose="020B0903020102020204" pitchFamily="34" charset="0"/>
              </a:rPr>
              <a:t>DUE  next time: write up / final paper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Franklin Gothic Heavy" panose="020B0903020102020204" pitchFamily="34" charset="0"/>
              </a:rPr>
              <a:t>NO papers accepted after 3 days past due date </a:t>
            </a:r>
            <a:endParaRPr lang="en-US" dirty="0">
              <a:solidFill>
                <a:srgbClr val="FF0000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151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Franklin Gothic Heavy" panose="020B0903020102020204" pitchFamily="34" charset="0"/>
              </a:rPr>
              <a:t>What should LBJ do in Vietnam?</a:t>
            </a:r>
            <a:endParaRPr lang="en-US" dirty="0">
              <a:solidFill>
                <a:srgbClr val="0070C0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Leave immediately.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Leave slowly. Reduce number of soldiers slowly until all are gone.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Increase number of soldiers to ensure a victory.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Use nuclear weapons.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Better idea?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215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latin typeface="+mn-lt"/>
              </a:rPr>
              <a:t>Problems at Home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3" y="1371600"/>
            <a:ext cx="7886700" cy="43513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400" dirty="0" smtClean="0"/>
              <a:t> LBJ unable to continue “Great Society”  - all $$/energy goes to war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400" dirty="0" smtClean="0"/>
              <a:t> “</a:t>
            </a:r>
            <a:r>
              <a:rPr lang="en-US" sz="3400" b="1" u="sng" dirty="0" smtClean="0"/>
              <a:t>The Living Room War</a:t>
            </a:r>
            <a:r>
              <a:rPr lang="en-US" sz="3400" dirty="0" smtClean="0"/>
              <a:t>” – </a:t>
            </a:r>
            <a:r>
              <a:rPr lang="en-US" sz="3400" dirty="0" err="1" smtClean="0"/>
              <a:t>ppl</a:t>
            </a:r>
            <a:r>
              <a:rPr lang="en-US" sz="3400" dirty="0" smtClean="0"/>
              <a:t> see the war nightly – and it’s discouraging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400" dirty="0" smtClean="0"/>
          </a:p>
        </p:txBody>
      </p:sp>
      <p:pic>
        <p:nvPicPr>
          <p:cNvPr id="24580" name="Picture 2" descr="http://ethicsalarms.files.wordpress.com/2012/05/walter_cronk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962400"/>
            <a:ext cx="33909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http://www.museum.tv/oldsite/httpdocs/archives/etv/V/htmlV/vietnamonte/vietnamonteIMAGE/vietnamon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962400"/>
            <a:ext cx="3813175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B0F0"/>
                </a:solidFill>
              </a:rPr>
              <a:t>Problems at Home cont’d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886700" cy="4351338"/>
          </a:xfrm>
        </p:spPr>
        <p:txBody>
          <a:bodyPr/>
          <a:lstStyle/>
          <a:p>
            <a:pPr eaLnBrk="1" hangingPunct="1"/>
            <a:r>
              <a:rPr lang="en-US" sz="3000" dirty="0" smtClean="0"/>
              <a:t> </a:t>
            </a:r>
            <a:r>
              <a:rPr lang="en-US" sz="3000" dirty="0" smtClean="0">
                <a:latin typeface="Aharoni" pitchFamily="2" charset="-79"/>
                <a:cs typeface="Aharoni" pitchFamily="2" charset="-79"/>
              </a:rPr>
              <a:t>Draft</a:t>
            </a:r>
            <a:r>
              <a:rPr lang="en-US" sz="3000" dirty="0" smtClean="0"/>
              <a:t>: </a:t>
            </a:r>
            <a:r>
              <a:rPr lang="en-US" sz="3000" dirty="0" smtClean="0">
                <a:solidFill>
                  <a:srgbClr val="00B0F0"/>
                </a:solidFill>
              </a:rPr>
              <a:t>Around 1/3 of troops were drafted</a:t>
            </a:r>
          </a:p>
          <a:p>
            <a:pPr lvl="1" eaLnBrk="1" hangingPunct="1"/>
            <a:r>
              <a:rPr lang="en-US" sz="3000" dirty="0" smtClean="0"/>
              <a:t>18-26 = eligible </a:t>
            </a:r>
            <a:r>
              <a:rPr lang="en-US" sz="3000" i="1" dirty="0" smtClean="0"/>
              <a:t>(couldn’t vote until 21) </a:t>
            </a:r>
          </a:p>
          <a:p>
            <a:pPr lvl="1" eaLnBrk="1" hangingPunct="1"/>
            <a:r>
              <a:rPr lang="en-US" sz="3000" dirty="0" smtClean="0"/>
              <a:t>BUT, it could deferred (put off) IF </a:t>
            </a:r>
          </a:p>
          <a:p>
            <a:pPr lvl="2" eaLnBrk="1" hangingPunct="1"/>
            <a:r>
              <a:rPr lang="en-US" sz="3000" dirty="0" smtClean="0"/>
              <a:t>In college</a:t>
            </a:r>
          </a:p>
          <a:p>
            <a:pPr lvl="2" eaLnBrk="1" hangingPunct="1"/>
            <a:r>
              <a:rPr lang="en-US" sz="3000" dirty="0" smtClean="0"/>
              <a:t>Medical disability </a:t>
            </a:r>
          </a:p>
          <a:p>
            <a:pPr lvl="1" eaLnBrk="1" hangingPunct="1"/>
            <a:r>
              <a:rPr lang="en-US" sz="3300" dirty="0" smtClean="0"/>
              <a:t>So, many who were drafted = low income &amp; minorities </a:t>
            </a:r>
          </a:p>
          <a:p>
            <a:pPr lvl="2" eaLnBrk="1" hangingPunct="1"/>
            <a:endParaRPr lang="en-US" sz="3000" dirty="0" smtClean="0"/>
          </a:p>
        </p:txBody>
      </p:sp>
      <p:pic>
        <p:nvPicPr>
          <p:cNvPr id="25604" name="Picture 2" descr="http://www.vietnammemorial.com/vietnam-soldiers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724400"/>
            <a:ext cx="305648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Protests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1965: </a:t>
            </a:r>
            <a:r>
              <a:rPr lang="en-US" b="1" u="sng" dirty="0" smtClean="0"/>
              <a:t>“Teach Ins” </a:t>
            </a:r>
            <a:r>
              <a:rPr lang="en-US" dirty="0" smtClean="0"/>
              <a:t>at colleges – professors cancelled class and held anti-war rallies </a:t>
            </a:r>
          </a:p>
          <a:p>
            <a:r>
              <a:rPr lang="en-US" dirty="0" smtClean="0"/>
              <a:t>Burning draft cards </a:t>
            </a:r>
          </a:p>
          <a:p>
            <a:pPr lvl="1"/>
            <a:r>
              <a:rPr lang="en-US" dirty="0" smtClean="0"/>
              <a:t>Illegal </a:t>
            </a:r>
            <a:endParaRPr lang="en-US" dirty="0"/>
          </a:p>
        </p:txBody>
      </p:sp>
      <p:pic>
        <p:nvPicPr>
          <p:cNvPr id="1026" name="Picture 2" descr="Image result for teach i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05" y="3429000"/>
            <a:ext cx="438150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burning draft cards vietn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059" y="3672681"/>
            <a:ext cx="4476752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246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famoussportspeople.com/wp-content/uploads/2016/04/4281602-mte5ndg0mdu0odc2ntu0nzy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452807"/>
            <a:ext cx="23161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solidFill>
                  <a:srgbClr val="00B0F0"/>
                </a:solidFill>
              </a:rPr>
              <a:t>Problems at Home cont’d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6381750" cy="5105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400" dirty="0" smtClean="0">
                <a:latin typeface="Aharoni" pitchFamily="2" charset="-79"/>
                <a:cs typeface="Aharoni" pitchFamily="2" charset="-79"/>
              </a:rPr>
              <a:t>MLK</a:t>
            </a:r>
            <a:r>
              <a:rPr lang="en-US" sz="3400" dirty="0" smtClean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100" dirty="0" smtClean="0"/>
              <a:t>1967: asks why should blacks fight for rights in Vietnam that they don’t have at home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400" dirty="0" smtClean="0">
                <a:latin typeface="Aharoni" pitchFamily="2" charset="-79"/>
                <a:cs typeface="Aharoni" pitchFamily="2" charset="-79"/>
              </a:rPr>
              <a:t>Muhammad Ali</a:t>
            </a:r>
            <a:r>
              <a:rPr lang="en-US" sz="3400" dirty="0" smtClean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100" dirty="0" smtClean="0"/>
              <a:t>Drafted &amp; refused to go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100" dirty="0" smtClean="0">
                <a:solidFill>
                  <a:srgbClr val="00B0F0"/>
                </a:solidFill>
              </a:rPr>
              <a:t>Initially got 5 years in prison, $10,000 fine &amp; out of boxing for 3 years – some of which will be reversed </a:t>
            </a:r>
          </a:p>
        </p:txBody>
      </p:sp>
      <p:pic>
        <p:nvPicPr>
          <p:cNvPr id="5" name="Picture 4" descr="Image result for vietnam protes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569" y="4267200"/>
            <a:ext cx="2552700" cy="194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Veterans Against the War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Vets protested / gave back medals </a:t>
            </a:r>
            <a:endParaRPr lang="en-US" dirty="0"/>
          </a:p>
        </p:txBody>
      </p:sp>
      <p:pic>
        <p:nvPicPr>
          <p:cNvPr id="2050" name="Picture 2" descr="Image result for veterans against the w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46324"/>
            <a:ext cx="5829300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594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Draftees </a:t>
            </a:r>
            <a:br>
              <a:rPr lang="en-US" dirty="0" smtClean="0"/>
            </a:br>
            <a:r>
              <a:rPr lang="en-US" dirty="0" smtClean="0"/>
              <a:t>Newsreel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each man respond to his draft notice?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Draftees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protests and the protests against the protests.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smtClean="0">
                <a:hlinkClick r:id="rId3"/>
              </a:rPr>
              <a:t>Protests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2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US NOT winning this war?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reasons from reading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would you propose that LBJ do in response to this evidence?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would be the advantages of following your proposal and what would be the disadvantages?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Based on the </a:t>
            </a:r>
            <a:r>
              <a:rPr lang="en-US" dirty="0" err="1" smtClean="0"/>
              <a:t>adv</a:t>
            </a:r>
            <a:r>
              <a:rPr lang="en-US" dirty="0" smtClean="0"/>
              <a:t>/</a:t>
            </a:r>
            <a:r>
              <a:rPr lang="en-US" dirty="0" err="1" smtClean="0"/>
              <a:t>disadv</a:t>
            </a:r>
            <a:r>
              <a:rPr lang="en-US" dirty="0" smtClean="0"/>
              <a:t> you listed in #3, do you think LBJ should actually follow your proposal? Explain your answer.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66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What’s left: Extra Credit! 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993093"/>
              </p:ext>
            </p:extLst>
          </p:nvPr>
        </p:nvGraphicFramePr>
        <p:xfrm>
          <a:off x="432486" y="838200"/>
          <a:ext cx="8229600" cy="53765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2648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4/30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5/1</a:t>
                      </a:r>
                    </a:p>
                    <a:p>
                      <a:endParaRPr lang="en-US" sz="1800" dirty="0" smtClean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5/2</a:t>
                      </a:r>
                    </a:p>
                    <a:p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Final Draft DUE: print &amp; turnitin.com  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5/3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5/4</a:t>
                      </a:r>
                    </a:p>
                    <a:p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1960s Quiz </a:t>
                      </a:r>
                    </a:p>
                    <a:p>
                      <a:endParaRPr lang="en-US" sz="1800" dirty="0" smtClean="0"/>
                    </a:p>
                  </a:txBody>
                  <a:tcPr marT="45699" marB="45699"/>
                </a:tc>
              </a:tr>
              <a:tr h="14021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Last day to turn</a:t>
                      </a:r>
                      <a:r>
                        <a:rPr lang="en-US" sz="1800" baseline="0" dirty="0" smtClean="0"/>
                        <a:t> in final draft for 70%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5/8</a:t>
                      </a:r>
                    </a:p>
                    <a:p>
                      <a:endParaRPr lang="en-US" sz="2600" dirty="0" smtClean="0">
                        <a:latin typeface="Franklin Gothic Demi Cond" panose="020B0706030402020204" pitchFamily="34" charset="0"/>
                      </a:endParaRPr>
                    </a:p>
                    <a:p>
                      <a:endParaRPr lang="en-US" sz="1800" dirty="0" smtClean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5/9</a:t>
                      </a:r>
                    </a:p>
                    <a:p>
                      <a:endParaRPr lang="en-US" sz="1800" dirty="0" smtClean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5/10</a:t>
                      </a:r>
                    </a:p>
                    <a:p>
                      <a:endParaRPr lang="en-US" sz="1800" dirty="0" smtClean="0"/>
                    </a:p>
                    <a:p>
                      <a:endParaRPr lang="en-US" sz="22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5/11</a:t>
                      </a:r>
                    </a:p>
                    <a:p>
                      <a:endParaRPr lang="en-US" sz="1800" i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Franklin Gothic Demi Cond" panose="020B0706030402020204" pitchFamily="34" charset="0"/>
                        </a:rPr>
                        <a:t>1960s Test</a:t>
                      </a:r>
                    </a:p>
                    <a:p>
                      <a:endParaRPr lang="en-US" sz="1800" i="1" baseline="0" dirty="0" smtClean="0"/>
                    </a:p>
                  </a:txBody>
                  <a:tcPr marT="45699" marB="45699"/>
                </a:tc>
              </a:tr>
              <a:tr h="118857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5/14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1970s</a:t>
                      </a:r>
                      <a:r>
                        <a:rPr lang="en-US" sz="1800" baseline="0" dirty="0" smtClean="0"/>
                        <a:t> – 90s </a:t>
                      </a:r>
                      <a:endParaRPr lang="en-US" sz="1800" dirty="0" smtClean="0"/>
                    </a:p>
                    <a:p>
                      <a:endParaRPr lang="en-US" sz="1800" i="1" dirty="0" smtClean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5/15</a:t>
                      </a:r>
                    </a:p>
                    <a:p>
                      <a:endParaRPr lang="en-US" sz="1800" dirty="0" smtClean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5/16</a:t>
                      </a:r>
                      <a:endParaRPr lang="en-US" sz="18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5/17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5/18</a:t>
                      </a:r>
                    </a:p>
                  </a:txBody>
                  <a:tcPr marT="45699" marB="45699"/>
                </a:tc>
              </a:tr>
              <a:tr h="126185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5/21</a:t>
                      </a:r>
                    </a:p>
                    <a:p>
                      <a:endParaRPr lang="en-US" sz="18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5/22</a:t>
                      </a:r>
                    </a:p>
                    <a:p>
                      <a:endParaRPr lang="en-US" sz="1800" dirty="0" smtClean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5/23</a:t>
                      </a:r>
                      <a:endParaRPr lang="en-US" sz="18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5/24</a:t>
                      </a:r>
                    </a:p>
                    <a:p>
                      <a:endParaRPr lang="en-US" sz="1800" b="1" dirty="0" smtClean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Final</a:t>
                      </a:r>
                      <a:r>
                        <a:rPr lang="en-US" sz="1800" b="1" baseline="0" dirty="0" smtClean="0"/>
                        <a:t> Exam Review </a:t>
                      </a:r>
                      <a:endParaRPr lang="en-US" sz="1800" b="1" dirty="0" smtClean="0"/>
                    </a:p>
                    <a:p>
                      <a:endParaRPr lang="en-US" sz="1800" b="1" dirty="0"/>
                    </a:p>
                  </a:txBody>
                  <a:tcPr marT="45699" marB="4569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15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latin typeface="+mn-lt"/>
              </a:rPr>
              <a:t>1960s #4: War begins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Due: Hours or Rough Draft </a:t>
            </a:r>
          </a:p>
          <a:p>
            <a:pPr marL="0" indent="0" eaLnBrk="1" hangingPunct="1">
              <a:buNone/>
            </a:pPr>
            <a:endParaRPr lang="en-US" sz="36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0" indent="0" algn="ctr" eaLnBrk="1" hangingPunct="1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Find your </a:t>
            </a:r>
            <a:r>
              <a:rPr lang="en-US" sz="4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birthday</a:t>
            </a:r>
            <a:r>
              <a:rPr lang="en-US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on the paper on the table </a:t>
            </a:r>
          </a:p>
          <a:p>
            <a:pPr marL="0" indent="0" eaLnBrk="1" hangingPunct="1">
              <a:buNone/>
            </a:pPr>
            <a:endParaRPr lang="en-US" sz="36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None/>
            </a:pPr>
            <a:endParaRPr lang="en-US" sz="36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"Even today, many Americans still ask whether the American effort in Vietnam was a </a:t>
            </a:r>
            <a:r>
              <a:rPr lang="en-US" sz="4400" dirty="0">
                <a:latin typeface="Franklin Gothic Demi Cond" panose="020B0706030402020204" pitchFamily="34" charset="0"/>
              </a:rPr>
              <a:t>sin</a:t>
            </a:r>
            <a:r>
              <a:rPr lang="en-US" dirty="0"/>
              <a:t>, a </a:t>
            </a:r>
            <a:r>
              <a:rPr lang="en-US" sz="4400" dirty="0">
                <a:latin typeface="Franklin Gothic Demi Cond" panose="020B0706030402020204" pitchFamily="34" charset="0"/>
              </a:rPr>
              <a:t>blunder</a:t>
            </a:r>
            <a:r>
              <a:rPr lang="en-US" dirty="0"/>
              <a:t>, a </a:t>
            </a:r>
            <a:r>
              <a:rPr lang="en-US" sz="4400" dirty="0">
                <a:latin typeface="Franklin Gothic Demi Cond" panose="020B0706030402020204" pitchFamily="34" charset="0"/>
              </a:rPr>
              <a:t>necessary war</a:t>
            </a:r>
            <a:r>
              <a:rPr lang="en-US" dirty="0"/>
              <a:t>, or a </a:t>
            </a:r>
            <a:r>
              <a:rPr lang="en-US" sz="4400" dirty="0">
                <a:latin typeface="Franklin Gothic Demi Cond" panose="020B0706030402020204" pitchFamily="34" charset="0"/>
              </a:rPr>
              <a:t>noble cause</a:t>
            </a:r>
            <a:r>
              <a:rPr lang="en-US" dirty="0"/>
              <a:t>, or an idealistic, if failed, effort to </a:t>
            </a:r>
            <a:r>
              <a:rPr lang="en-US" sz="4400" dirty="0">
                <a:latin typeface="Franklin Gothic Demi Cond" panose="020B0706030402020204" pitchFamily="34" charset="0"/>
              </a:rPr>
              <a:t>protect the South Vietnamese </a:t>
            </a:r>
            <a:r>
              <a:rPr lang="en-US" dirty="0"/>
              <a:t>from totalitarian government," historian Steve </a:t>
            </a:r>
            <a:r>
              <a:rPr lang="en-US" dirty="0" err="1"/>
              <a:t>Mintz</a:t>
            </a:r>
            <a:r>
              <a:rPr lang="en-US" dirty="0"/>
              <a:t> writes. </a:t>
            </a:r>
          </a:p>
        </p:txBody>
      </p:sp>
    </p:spTree>
    <p:extLst>
      <p:ext uri="{BB962C8B-B14F-4D97-AF65-F5344CB8AC3E}">
        <p14:creationId xmlns:p14="http://schemas.microsoft.com/office/powerpoint/2010/main" val="25892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Gulf of Tonkin </a:t>
            </a:r>
            <a:r>
              <a:rPr lang="en-US" dirty="0" smtClean="0"/>
              <a:t>(Aug 1964)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US ships attacked by NV </a:t>
            </a:r>
          </a:p>
          <a:p>
            <a:pPr lvl="1"/>
            <a:r>
              <a:rPr lang="en-US" dirty="0" smtClean="0"/>
              <a:t>Why were US ships there? </a:t>
            </a:r>
          </a:p>
          <a:p>
            <a:pPr lvl="2"/>
            <a:r>
              <a:rPr lang="en-US" dirty="0" smtClean="0"/>
              <a:t>Spying 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was attacked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? </a:t>
            </a:r>
            <a:endParaRPr lang="en-US" dirty="0"/>
          </a:p>
        </p:txBody>
      </p:sp>
      <p:pic>
        <p:nvPicPr>
          <p:cNvPr id="1026" name="Picture 2" descr="Image result for gulf of tonkin incident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11923"/>
            <a:ext cx="3048000" cy="475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75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Gulf of Tonkin Resolution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passed by Congress giving LBJ power to escalate war &amp; send troops </a:t>
            </a:r>
          </a:p>
          <a:p>
            <a:r>
              <a:rPr lang="en-US" dirty="0" smtClean="0"/>
              <a:t>Starts war </a:t>
            </a:r>
          </a:p>
        </p:txBody>
      </p:sp>
      <p:pic>
        <p:nvPicPr>
          <p:cNvPr id="2050" name="Picture 2" descr="Image result for operation rolling thun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2971800"/>
            <a:ext cx="5612623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6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Operation Rolling Thunder </a:t>
            </a:r>
            <a:r>
              <a:rPr lang="en-US" dirty="0"/>
              <a:t>(65-68): bomb NV</a:t>
            </a:r>
          </a:p>
          <a:p>
            <a:pPr lvl="1"/>
            <a:r>
              <a:rPr lang="en-US" dirty="0"/>
              <a:t>Careful to avoid China’s wrath </a:t>
            </a:r>
          </a:p>
          <a:p>
            <a:pPr lvl="1"/>
            <a:r>
              <a:rPr lang="en-US" dirty="0"/>
              <a:t>Target: supplies </a:t>
            </a:r>
          </a:p>
          <a:p>
            <a:r>
              <a:rPr lang="en-US" dirty="0"/>
              <a:t>Ground Troops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 descr="_720577_vc_tunnel_complex2_30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"/>
            <a:ext cx="6542088" cy="656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7585" y="76200"/>
            <a:ext cx="77724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4400" b="1" dirty="0" smtClean="0">
                <a:latin typeface="+mn-lt"/>
              </a:rPr>
              <a:t>Problems in Vietnam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44" y="1219200"/>
            <a:ext cx="5467350" cy="4957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000" dirty="0" smtClean="0"/>
              <a:t>US should win – best military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000" dirty="0" smtClean="0"/>
              <a:t>BUT ----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3000" dirty="0" smtClean="0"/>
              <a:t>1. Vietcong use “guerilla” tactics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000" dirty="0" smtClean="0"/>
              <a:t>Booby Traps/Land Mines/tunnels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000" dirty="0" smtClean="0"/>
              <a:t>Disguise as civilians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3300" dirty="0" smtClean="0"/>
              <a:t>2. Vietcong see war as battle for survival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dirty="0" smtClean="0"/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en-US" dirty="0" smtClean="0"/>
          </a:p>
        </p:txBody>
      </p:sp>
      <p:pic>
        <p:nvPicPr>
          <p:cNvPr id="21508" name="Picture 5" descr="http://vietnam-war.commemoration.gov.au/combat/images/cun_66_0525_v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2475" y="1066800"/>
            <a:ext cx="3006725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7837</TotalTime>
  <Words>681</Words>
  <Application>Microsoft Office PowerPoint</Application>
  <PresentationFormat>On-screen Show (4:3)</PresentationFormat>
  <Paragraphs>117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Aharoni</vt:lpstr>
      <vt:lpstr>Arial</vt:lpstr>
      <vt:lpstr>Calibri</vt:lpstr>
      <vt:lpstr>Comic Sans MS</vt:lpstr>
      <vt:lpstr>Franklin Gothic Demi Cond</vt:lpstr>
      <vt:lpstr>Franklin Gothic Heavy</vt:lpstr>
      <vt:lpstr>Office Theme</vt:lpstr>
      <vt:lpstr>Why is US NOT winning this war? </vt:lpstr>
      <vt:lpstr>What’s left: Extra Credit!  </vt:lpstr>
      <vt:lpstr>1960s #4: War begins </vt:lpstr>
      <vt:lpstr>Vietnam War </vt:lpstr>
      <vt:lpstr>Gulf of Tonkin (Aug 1964) </vt:lpstr>
      <vt:lpstr>Gulf of Tonkin Resolution </vt:lpstr>
      <vt:lpstr>PowerPoint Presentation</vt:lpstr>
      <vt:lpstr>PowerPoint Presentation</vt:lpstr>
      <vt:lpstr>Problems in Vietnam </vt:lpstr>
      <vt:lpstr>Problems cont’d </vt:lpstr>
      <vt:lpstr>60s #6: Problems at Home </vt:lpstr>
      <vt:lpstr>What should LBJ do in Vietnam?</vt:lpstr>
      <vt:lpstr>Problems at Home </vt:lpstr>
      <vt:lpstr>Problems at Home cont’d </vt:lpstr>
      <vt:lpstr>Protests </vt:lpstr>
      <vt:lpstr>Problems at Home cont’d </vt:lpstr>
      <vt:lpstr>Veterans Against the War </vt:lpstr>
      <vt:lpstr>Draftees  Newsreel </vt:lpstr>
      <vt:lpstr>Why is US NOT winning this war?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rgunter</dc:creator>
  <cp:lastModifiedBy>Gunter, Rachel E.</cp:lastModifiedBy>
  <cp:revision>34</cp:revision>
  <cp:lastPrinted>2018-05-07T16:37:29Z</cp:lastPrinted>
  <dcterms:created xsi:type="dcterms:W3CDTF">2016-05-20T16:08:25Z</dcterms:created>
  <dcterms:modified xsi:type="dcterms:W3CDTF">2018-05-07T17:54:44Z</dcterms:modified>
</cp:coreProperties>
</file>