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7"/>
  </p:handoutMasterIdLst>
  <p:sldIdLst>
    <p:sldId id="256" r:id="rId2"/>
    <p:sldId id="265" r:id="rId3"/>
    <p:sldId id="266" r:id="rId4"/>
    <p:sldId id="257" r:id="rId5"/>
    <p:sldId id="261" r:id="rId6"/>
    <p:sldId id="267" r:id="rId7"/>
    <p:sldId id="258" r:id="rId8"/>
    <p:sldId id="263" r:id="rId9"/>
    <p:sldId id="269" r:id="rId10"/>
    <p:sldId id="259" r:id="rId11"/>
    <p:sldId id="260" r:id="rId12"/>
    <p:sldId id="272" r:id="rId13"/>
    <p:sldId id="270" r:id="rId14"/>
    <p:sldId id="271" r:id="rId15"/>
    <p:sldId id="268" r:id="rId16"/>
  </p:sldIdLst>
  <p:sldSz cx="9144000" cy="6858000" type="screen4x3"/>
  <p:notesSz cx="7053263"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3" d="100"/>
          <a:sy n="63" d="100"/>
        </p:scale>
        <p:origin x="1339" y="6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56414" cy="465455"/>
          </a:xfrm>
          <a:prstGeom prst="rect">
            <a:avLst/>
          </a:prstGeom>
        </p:spPr>
        <p:txBody>
          <a:bodyPr vert="horz" lIns="93497" tIns="46749" rIns="93497" bIns="46749" rtlCol="0"/>
          <a:lstStyle>
            <a:lvl1pPr algn="l">
              <a:defRPr sz="1200"/>
            </a:lvl1pPr>
          </a:lstStyle>
          <a:p>
            <a:endParaRPr lang="en-US"/>
          </a:p>
        </p:txBody>
      </p:sp>
      <p:sp>
        <p:nvSpPr>
          <p:cNvPr id="3" name="Date Placeholder 2"/>
          <p:cNvSpPr>
            <a:spLocks noGrp="1"/>
          </p:cNvSpPr>
          <p:nvPr>
            <p:ph type="dt" sz="quarter" idx="1"/>
          </p:nvPr>
        </p:nvSpPr>
        <p:spPr>
          <a:xfrm>
            <a:off x="3995217" y="0"/>
            <a:ext cx="3056414" cy="465455"/>
          </a:xfrm>
          <a:prstGeom prst="rect">
            <a:avLst/>
          </a:prstGeom>
        </p:spPr>
        <p:txBody>
          <a:bodyPr vert="horz" lIns="93497" tIns="46749" rIns="93497" bIns="46749" rtlCol="0"/>
          <a:lstStyle>
            <a:lvl1pPr algn="r">
              <a:defRPr sz="1200"/>
            </a:lvl1pPr>
          </a:lstStyle>
          <a:p>
            <a:fld id="{B76DCAD9-B2B2-45FF-8194-7306696CF0F4}" type="datetimeFigureOut">
              <a:rPr lang="en-US" smtClean="0"/>
              <a:t>12/7/2017</a:t>
            </a:fld>
            <a:endParaRPr lang="en-US"/>
          </a:p>
        </p:txBody>
      </p:sp>
      <p:sp>
        <p:nvSpPr>
          <p:cNvPr id="4" name="Footer Placeholder 3"/>
          <p:cNvSpPr>
            <a:spLocks noGrp="1"/>
          </p:cNvSpPr>
          <p:nvPr>
            <p:ph type="ftr" sz="quarter" idx="2"/>
          </p:nvPr>
        </p:nvSpPr>
        <p:spPr>
          <a:xfrm>
            <a:off x="0" y="8842029"/>
            <a:ext cx="3056414" cy="465455"/>
          </a:xfrm>
          <a:prstGeom prst="rect">
            <a:avLst/>
          </a:prstGeom>
        </p:spPr>
        <p:txBody>
          <a:bodyPr vert="horz" lIns="93497" tIns="46749" rIns="93497" bIns="46749" rtlCol="0" anchor="b"/>
          <a:lstStyle>
            <a:lvl1pPr algn="l">
              <a:defRPr sz="1200"/>
            </a:lvl1pPr>
          </a:lstStyle>
          <a:p>
            <a:endParaRPr lang="en-US"/>
          </a:p>
        </p:txBody>
      </p:sp>
      <p:sp>
        <p:nvSpPr>
          <p:cNvPr id="5" name="Slide Number Placeholder 4"/>
          <p:cNvSpPr>
            <a:spLocks noGrp="1"/>
          </p:cNvSpPr>
          <p:nvPr>
            <p:ph type="sldNum" sz="quarter" idx="3"/>
          </p:nvPr>
        </p:nvSpPr>
        <p:spPr>
          <a:xfrm>
            <a:off x="3995217" y="8842029"/>
            <a:ext cx="3056414" cy="465455"/>
          </a:xfrm>
          <a:prstGeom prst="rect">
            <a:avLst/>
          </a:prstGeom>
        </p:spPr>
        <p:txBody>
          <a:bodyPr vert="horz" lIns="93497" tIns="46749" rIns="93497" bIns="46749" rtlCol="0" anchor="b"/>
          <a:lstStyle>
            <a:lvl1pPr algn="r">
              <a:defRPr sz="1200"/>
            </a:lvl1pPr>
          </a:lstStyle>
          <a:p>
            <a:fld id="{D67F4BD0-FFCF-436A-AFDD-2E165B31420E}" type="slidenum">
              <a:rPr lang="en-US" smtClean="0"/>
              <a:t>‹#›</a:t>
            </a:fld>
            <a:endParaRPr lang="en-US"/>
          </a:p>
        </p:txBody>
      </p:sp>
    </p:spTree>
    <p:extLst>
      <p:ext uri="{BB962C8B-B14F-4D97-AF65-F5344CB8AC3E}">
        <p14:creationId xmlns:p14="http://schemas.microsoft.com/office/powerpoint/2010/main" val="3227032390"/>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24AA174-2B0B-452E-A2F2-0075F219D1E5}" type="datetimeFigureOut">
              <a:rPr lang="en-US" smtClean="0"/>
              <a:pPr/>
              <a:t>12/7/2017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1BD38E-F3CF-41DC-A63B-BB5AF2A3FA36}"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24AA174-2B0B-452E-A2F2-0075F219D1E5}" type="datetimeFigureOut">
              <a:rPr lang="en-US" smtClean="0"/>
              <a:pPr/>
              <a:t>12/7/2017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1BD38E-F3CF-41DC-A63B-BB5AF2A3FA3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24AA174-2B0B-452E-A2F2-0075F219D1E5}" type="datetimeFigureOut">
              <a:rPr lang="en-US" smtClean="0"/>
              <a:pPr/>
              <a:t>12/7/2017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1BD38E-F3CF-41DC-A63B-BB5AF2A3FA3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24AA174-2B0B-452E-A2F2-0075F219D1E5}" type="datetimeFigureOut">
              <a:rPr lang="en-US" smtClean="0"/>
              <a:pPr/>
              <a:t>12/7/2017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1BD38E-F3CF-41DC-A63B-BB5AF2A3FA3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24AA174-2B0B-452E-A2F2-0075F219D1E5}" type="datetimeFigureOut">
              <a:rPr lang="en-US" smtClean="0"/>
              <a:pPr/>
              <a:t>12/7/2017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1BD38E-F3CF-41DC-A63B-BB5AF2A3FA36}"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24AA174-2B0B-452E-A2F2-0075F219D1E5}" type="datetimeFigureOut">
              <a:rPr lang="en-US" smtClean="0"/>
              <a:pPr/>
              <a:t>12/7/2017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E1BD38E-F3CF-41DC-A63B-BB5AF2A3FA3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24AA174-2B0B-452E-A2F2-0075F219D1E5}" type="datetimeFigureOut">
              <a:rPr lang="en-US" smtClean="0"/>
              <a:pPr/>
              <a:t>12/7/2017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E1BD38E-F3CF-41DC-A63B-BB5AF2A3FA36}"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24AA174-2B0B-452E-A2F2-0075F219D1E5}" type="datetimeFigureOut">
              <a:rPr lang="en-US" smtClean="0"/>
              <a:pPr/>
              <a:t>12/7/2017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E1BD38E-F3CF-41DC-A63B-BB5AF2A3FA3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24AA174-2B0B-452E-A2F2-0075F219D1E5}" type="datetimeFigureOut">
              <a:rPr lang="en-US" smtClean="0"/>
              <a:pPr/>
              <a:t>12/7/2017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E1BD38E-F3CF-41DC-A63B-BB5AF2A3FA3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24AA174-2B0B-452E-A2F2-0075F219D1E5}" type="datetimeFigureOut">
              <a:rPr lang="en-US" smtClean="0"/>
              <a:pPr/>
              <a:t>12/7/2017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E1BD38E-F3CF-41DC-A63B-BB5AF2A3FA36}"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24AA174-2B0B-452E-A2F2-0075F219D1E5}" type="datetimeFigureOut">
              <a:rPr lang="en-US" smtClean="0"/>
              <a:pPr/>
              <a:t>12/7/2017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E1BD38E-F3CF-41DC-A63B-BB5AF2A3FA36}"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24AA174-2B0B-452E-A2F2-0075F219D1E5}" type="datetimeFigureOut">
              <a:rPr lang="en-US" smtClean="0"/>
              <a:pPr/>
              <a:t>12/7/2017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E1BD38E-F3CF-41DC-A63B-BB5AF2A3FA36}"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228600"/>
            <a:ext cx="7772400" cy="1470025"/>
          </a:xfrm>
        </p:spPr>
        <p:txBody>
          <a:bodyPr/>
          <a:lstStyle/>
          <a:p>
            <a:r>
              <a:rPr lang="en-US" dirty="0" smtClean="0"/>
              <a:t>1920s #5: Scares</a:t>
            </a:r>
            <a:endParaRPr lang="en-US" dirty="0"/>
          </a:p>
        </p:txBody>
      </p:sp>
      <p:sp>
        <p:nvSpPr>
          <p:cNvPr id="3" name="Subtitle 2"/>
          <p:cNvSpPr>
            <a:spLocks noGrp="1"/>
          </p:cNvSpPr>
          <p:nvPr>
            <p:ph type="subTitle" idx="1"/>
          </p:nvPr>
        </p:nvSpPr>
        <p:spPr>
          <a:xfrm>
            <a:off x="381000" y="1524000"/>
            <a:ext cx="8382000" cy="4800600"/>
          </a:xfrm>
        </p:spPr>
        <p:txBody>
          <a:bodyPr>
            <a:normAutofit lnSpcReduction="10000"/>
          </a:bodyPr>
          <a:lstStyle/>
          <a:p>
            <a:pPr marL="514350" indent="-514350" algn="l">
              <a:buFont typeface="+mj-lt"/>
              <a:buAutoNum type="arabicPeriod"/>
            </a:pPr>
            <a:r>
              <a:rPr lang="en-US" dirty="0" smtClean="0">
                <a:solidFill>
                  <a:srgbClr val="FF0000"/>
                </a:solidFill>
              </a:rPr>
              <a:t>Which amendment gave women suffrage?</a:t>
            </a:r>
          </a:p>
          <a:p>
            <a:pPr marL="514350" indent="-514350" algn="l">
              <a:buFont typeface="+mj-lt"/>
              <a:buAutoNum type="arabicPeriod"/>
            </a:pPr>
            <a:r>
              <a:rPr lang="en-US" dirty="0" smtClean="0">
                <a:solidFill>
                  <a:srgbClr val="FF0000"/>
                </a:solidFill>
              </a:rPr>
              <a:t>Which amendment prohibited alcohol?</a:t>
            </a:r>
          </a:p>
          <a:p>
            <a:pPr marL="514350" indent="-514350" algn="l">
              <a:buFont typeface="+mj-lt"/>
              <a:buAutoNum type="arabicPeriod"/>
            </a:pPr>
            <a:r>
              <a:rPr lang="en-US" dirty="0" smtClean="0">
                <a:solidFill>
                  <a:srgbClr val="FF0000"/>
                </a:solidFill>
              </a:rPr>
              <a:t>Which amendment repealed prohibition?</a:t>
            </a:r>
          </a:p>
          <a:p>
            <a:pPr marL="514350" indent="-514350" algn="l">
              <a:buFont typeface="+mj-lt"/>
              <a:buAutoNum type="arabicPeriod"/>
            </a:pPr>
            <a:r>
              <a:rPr lang="en-US" dirty="0" smtClean="0">
                <a:solidFill>
                  <a:srgbClr val="FF0000"/>
                </a:solidFill>
              </a:rPr>
              <a:t>Give 1 reason why prohibition was put into place.</a:t>
            </a:r>
          </a:p>
          <a:p>
            <a:pPr marL="514350" indent="-514350" algn="l">
              <a:buFont typeface="+mj-lt"/>
              <a:buAutoNum type="arabicPeriod"/>
            </a:pPr>
            <a:r>
              <a:rPr lang="en-US" dirty="0" smtClean="0">
                <a:solidFill>
                  <a:srgbClr val="FF0000"/>
                </a:solidFill>
              </a:rPr>
              <a:t>Give 1 reason why prohibition failed. </a:t>
            </a:r>
          </a:p>
          <a:p>
            <a:pPr marL="514350" indent="-514350" algn="l">
              <a:buFont typeface="+mj-lt"/>
              <a:buAutoNum type="arabicPeriod"/>
            </a:pPr>
            <a:r>
              <a:rPr lang="en-US" dirty="0" smtClean="0">
                <a:solidFill>
                  <a:srgbClr val="FF0000"/>
                </a:solidFill>
              </a:rPr>
              <a:t>Give 1 reason why the US did not sign the Treaty of Versailles. </a:t>
            </a:r>
          </a:p>
          <a:p>
            <a:pPr algn="l"/>
            <a:r>
              <a:rPr lang="en-US" u="sng" dirty="0" smtClean="0">
                <a:solidFill>
                  <a:schemeClr val="tx2"/>
                </a:solidFill>
              </a:rPr>
              <a:t>HW: Notebook Check </a:t>
            </a:r>
            <a:r>
              <a:rPr lang="en-US" u="sng" dirty="0" err="1" smtClean="0">
                <a:solidFill>
                  <a:schemeClr val="tx2"/>
                </a:solidFill>
              </a:rPr>
              <a:t>Ind</a:t>
            </a:r>
            <a:r>
              <a:rPr lang="en-US" u="sng" dirty="0" smtClean="0">
                <a:solidFill>
                  <a:schemeClr val="tx2"/>
                </a:solidFill>
              </a:rPr>
              <a:t> Rev #8-10/ All Imp. </a:t>
            </a:r>
          </a:p>
          <a:p>
            <a:pPr marL="514350" indent="-514350" algn="l">
              <a:buFont typeface="+mj-lt"/>
              <a:buAutoNum type="arabicPeriod"/>
            </a:pPr>
            <a:endParaRPr lang="en-US" dirty="0" smtClean="0">
              <a:solidFill>
                <a:srgbClr val="FF0000"/>
              </a:solidFill>
            </a:endParaRPr>
          </a:p>
          <a:p>
            <a:pPr marL="514350" indent="-514350" algn="l">
              <a:buFont typeface="+mj-lt"/>
              <a:buAutoNum type="arabicPeriod"/>
            </a:pPr>
            <a:endParaRPr lang="en-US" dirty="0" smtClean="0">
              <a:solidFill>
                <a:schemeClr val="tx1"/>
              </a:solidFill>
            </a:endParaRPr>
          </a:p>
          <a:p>
            <a:pPr marL="514350" indent="-514350" algn="l">
              <a:buFont typeface="+mj-lt"/>
              <a:buAutoNum type="arabicPeriod"/>
            </a:pPr>
            <a:endParaRPr lang="en-US" dirty="0">
              <a:solidFill>
                <a:schemeClr val="tx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endParaRPr lang="en-US" dirty="0"/>
          </a:p>
        </p:txBody>
      </p:sp>
      <p:sp>
        <p:nvSpPr>
          <p:cNvPr id="3" name="Content Placeholder 2"/>
          <p:cNvSpPr>
            <a:spLocks noGrp="1"/>
          </p:cNvSpPr>
          <p:nvPr>
            <p:ph idx="1"/>
          </p:nvPr>
        </p:nvSpPr>
        <p:spPr>
          <a:xfrm>
            <a:off x="457200" y="4419600"/>
            <a:ext cx="8229600" cy="2087563"/>
          </a:xfrm>
        </p:spPr>
        <p:txBody>
          <a:bodyPr>
            <a:normAutofit lnSpcReduction="10000"/>
          </a:bodyPr>
          <a:lstStyle/>
          <a:p>
            <a:pPr marL="514350" indent="-514350">
              <a:buFont typeface="+mj-lt"/>
              <a:buAutoNum type="arabicPeriod"/>
            </a:pPr>
            <a:r>
              <a:rPr lang="en-US" dirty="0" smtClean="0"/>
              <a:t>How did immigration change from before 1914 and after 1924? </a:t>
            </a:r>
          </a:p>
          <a:p>
            <a:pPr marL="514350" indent="-514350">
              <a:buFont typeface="+mj-lt"/>
              <a:buAutoNum type="arabicPeriod"/>
            </a:pPr>
            <a:r>
              <a:rPr lang="en-US" dirty="0" smtClean="0"/>
              <a:t>What does this show us about the law or this era? </a:t>
            </a:r>
            <a:endParaRPr lang="en-US" dirty="0"/>
          </a:p>
        </p:txBody>
      </p:sp>
      <p:pic>
        <p:nvPicPr>
          <p:cNvPr id="1026" name="Picture 2" descr="http://regentsprep.org/regents/ushisgov/graphics/5a_2.gi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8915400" cy="424185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6681128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KKK: Ku Klux Klan </a:t>
            </a:r>
            <a:endParaRPr lang="en-US" dirty="0"/>
          </a:p>
        </p:txBody>
      </p:sp>
      <p:sp>
        <p:nvSpPr>
          <p:cNvPr id="3" name="Content Placeholder 2"/>
          <p:cNvSpPr>
            <a:spLocks noGrp="1"/>
          </p:cNvSpPr>
          <p:nvPr>
            <p:ph idx="1"/>
          </p:nvPr>
        </p:nvSpPr>
        <p:spPr>
          <a:xfrm>
            <a:off x="381000" y="1435223"/>
            <a:ext cx="4566871" cy="4525963"/>
          </a:xfrm>
        </p:spPr>
        <p:txBody>
          <a:bodyPr>
            <a:normAutofit fontScale="92500" lnSpcReduction="10000"/>
          </a:bodyPr>
          <a:lstStyle/>
          <a:p>
            <a:r>
              <a:rPr lang="en-US" dirty="0" smtClean="0"/>
              <a:t>White supremacy group uses violence &amp; intimidation </a:t>
            </a:r>
          </a:p>
          <a:p>
            <a:pPr lvl="1"/>
            <a:r>
              <a:rPr lang="en-US" dirty="0" smtClean="0"/>
              <a:t>Anti Jewish, immigrant, Catholic, communist</a:t>
            </a:r>
          </a:p>
          <a:p>
            <a:pPr lvl="1"/>
            <a:r>
              <a:rPr lang="en-US" dirty="0" smtClean="0"/>
              <a:t>Pro-prohibition </a:t>
            </a:r>
          </a:p>
          <a:p>
            <a:r>
              <a:rPr lang="en-US" dirty="0" smtClean="0"/>
              <a:t>Uses these anti-immigrant, anti-communist feelings to encourage membership </a:t>
            </a:r>
          </a:p>
          <a:p>
            <a:endParaRPr lang="en-US" dirty="0"/>
          </a:p>
        </p:txBody>
      </p:sp>
      <p:pic>
        <p:nvPicPr>
          <p:cNvPr id="2050" name="Picture 2" descr="http://www.globalsecurity.org/military/world/para/images/kkk-1923.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105400" y="1219199"/>
            <a:ext cx="3657600" cy="442762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3768209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Palmer Raids	</a:t>
            </a:r>
            <a:endParaRPr lang="en-US" dirty="0"/>
          </a:p>
        </p:txBody>
      </p:sp>
      <p:sp>
        <p:nvSpPr>
          <p:cNvPr id="3" name="Content Placeholder 2"/>
          <p:cNvSpPr>
            <a:spLocks noGrp="1"/>
          </p:cNvSpPr>
          <p:nvPr>
            <p:ph idx="1"/>
          </p:nvPr>
        </p:nvSpPr>
        <p:spPr/>
        <p:txBody>
          <a:bodyPr/>
          <a:lstStyle/>
          <a:p>
            <a:r>
              <a:rPr lang="en-US" dirty="0" smtClean="0"/>
              <a:t>Answer questions on a separate sheet of paper </a:t>
            </a:r>
            <a:endParaRPr lang="en-US" dirty="0"/>
          </a:p>
        </p:txBody>
      </p:sp>
    </p:spTree>
    <p:extLst>
      <p:ext uri="{BB962C8B-B14F-4D97-AF65-F5344CB8AC3E}">
        <p14:creationId xmlns:p14="http://schemas.microsoft.com/office/powerpoint/2010/main" val="318751798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smtClean="0"/>
              <a:t>20s #6: Was the 1920s </a:t>
            </a:r>
            <a:br>
              <a:rPr lang="en-US" dirty="0" smtClean="0"/>
            </a:br>
            <a:r>
              <a:rPr lang="en-US" dirty="0" smtClean="0"/>
              <a:t>roaring or restraining?</a:t>
            </a:r>
            <a:endParaRPr lang="en-US" dirty="0"/>
          </a:p>
        </p:txBody>
      </p:sp>
      <p:sp>
        <p:nvSpPr>
          <p:cNvPr id="5" name="Text Placeholder 4"/>
          <p:cNvSpPr>
            <a:spLocks noGrp="1"/>
          </p:cNvSpPr>
          <p:nvPr>
            <p:ph type="body" idx="1"/>
          </p:nvPr>
        </p:nvSpPr>
        <p:spPr>
          <a:xfrm>
            <a:off x="465992" y="1531511"/>
            <a:ext cx="4040188" cy="1676399"/>
          </a:xfrm>
        </p:spPr>
        <p:txBody>
          <a:bodyPr>
            <a:normAutofit fontScale="92500" lnSpcReduction="20000"/>
          </a:bodyPr>
          <a:lstStyle/>
          <a:p>
            <a:r>
              <a:rPr lang="en-US" sz="3200" dirty="0" smtClean="0"/>
              <a:t>Roaring</a:t>
            </a:r>
            <a:r>
              <a:rPr lang="en-US" dirty="0" smtClean="0"/>
              <a:t>: </a:t>
            </a:r>
            <a:r>
              <a:rPr lang="en-US" sz="2600" dirty="0" smtClean="0">
                <a:solidFill>
                  <a:srgbClr val="FF0000"/>
                </a:solidFill>
              </a:rPr>
              <a:t>Give examples of when the 1920s allow for an </a:t>
            </a:r>
            <a:r>
              <a:rPr lang="en-US" sz="2600" dirty="0" smtClean="0">
                <a:solidFill>
                  <a:srgbClr val="0070C0"/>
                </a:solidFill>
              </a:rPr>
              <a:t>expansion</a:t>
            </a:r>
            <a:r>
              <a:rPr lang="en-US" sz="2600" dirty="0" smtClean="0">
                <a:solidFill>
                  <a:srgbClr val="FF0000"/>
                </a:solidFill>
              </a:rPr>
              <a:t> of people’s rights, freedoms, or economic opportunity. </a:t>
            </a:r>
            <a:endParaRPr lang="en-US" sz="2600" dirty="0">
              <a:solidFill>
                <a:srgbClr val="FF0000"/>
              </a:solidFill>
            </a:endParaRPr>
          </a:p>
        </p:txBody>
      </p:sp>
      <p:sp>
        <p:nvSpPr>
          <p:cNvPr id="6" name="Content Placeholder 5"/>
          <p:cNvSpPr>
            <a:spLocks noGrp="1"/>
          </p:cNvSpPr>
          <p:nvPr>
            <p:ph sz="half" idx="2"/>
          </p:nvPr>
        </p:nvSpPr>
        <p:spPr>
          <a:xfrm>
            <a:off x="457200" y="3124199"/>
            <a:ext cx="4040188" cy="3001963"/>
          </a:xfrm>
        </p:spPr>
        <p:txBody>
          <a:bodyPr/>
          <a:lstStyle/>
          <a:p>
            <a:endParaRPr lang="en-US" dirty="0"/>
          </a:p>
        </p:txBody>
      </p:sp>
      <p:sp>
        <p:nvSpPr>
          <p:cNvPr id="8" name="Content Placeholder 7"/>
          <p:cNvSpPr>
            <a:spLocks noGrp="1"/>
          </p:cNvSpPr>
          <p:nvPr>
            <p:ph sz="quarter" idx="4"/>
          </p:nvPr>
        </p:nvSpPr>
        <p:spPr>
          <a:xfrm>
            <a:off x="4645025" y="3124199"/>
            <a:ext cx="4041775" cy="3001964"/>
          </a:xfrm>
        </p:spPr>
        <p:txBody>
          <a:bodyPr/>
          <a:lstStyle/>
          <a:p>
            <a:endParaRPr lang="en-US" dirty="0"/>
          </a:p>
        </p:txBody>
      </p:sp>
      <p:sp>
        <p:nvSpPr>
          <p:cNvPr id="9" name="Text Placeholder 4"/>
          <p:cNvSpPr>
            <a:spLocks noGrp="1"/>
          </p:cNvSpPr>
          <p:nvPr>
            <p:ph type="body" sz="quarter" idx="3"/>
          </p:nvPr>
        </p:nvSpPr>
        <p:spPr>
          <a:xfrm>
            <a:off x="4589584" y="1280319"/>
            <a:ext cx="4346575" cy="1904999"/>
          </a:xfrm>
        </p:spPr>
        <p:txBody>
          <a:bodyPr>
            <a:normAutofit/>
          </a:bodyPr>
          <a:lstStyle/>
          <a:p>
            <a:r>
              <a:rPr lang="en-US" sz="3200" dirty="0" smtClean="0"/>
              <a:t>Restraining </a:t>
            </a:r>
            <a:r>
              <a:rPr lang="en-US" dirty="0" smtClean="0"/>
              <a:t>: </a:t>
            </a:r>
            <a:r>
              <a:rPr lang="en-US" dirty="0" smtClean="0">
                <a:solidFill>
                  <a:srgbClr val="FF0000"/>
                </a:solidFill>
              </a:rPr>
              <a:t>Give examples of when the 1920s </a:t>
            </a:r>
            <a:r>
              <a:rPr lang="en-US" dirty="0" smtClean="0">
                <a:solidFill>
                  <a:srgbClr val="0070C0"/>
                </a:solidFill>
              </a:rPr>
              <a:t>limit</a:t>
            </a:r>
            <a:r>
              <a:rPr lang="en-US" dirty="0" smtClean="0">
                <a:solidFill>
                  <a:srgbClr val="FF0000"/>
                </a:solidFill>
              </a:rPr>
              <a:t> people’s rights, freedoms, or economic opportunities. </a:t>
            </a:r>
            <a:endParaRPr lang="en-US" dirty="0">
              <a:solidFill>
                <a:srgbClr val="FF0000"/>
              </a:solidFill>
            </a:endParaRPr>
          </a:p>
        </p:txBody>
      </p:sp>
      <p:cxnSp>
        <p:nvCxnSpPr>
          <p:cNvPr id="11" name="Straight Connector 10"/>
          <p:cNvCxnSpPr>
            <a:stCxn id="4" idx="2"/>
          </p:cNvCxnSpPr>
          <p:nvPr/>
        </p:nvCxnSpPr>
        <p:spPr>
          <a:xfrm>
            <a:off x="4572000" y="1417638"/>
            <a:ext cx="0" cy="498316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9884245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p:txBody>
          <a:bodyPr>
            <a:noAutofit/>
          </a:bodyPr>
          <a:lstStyle/>
          <a:p>
            <a:r>
              <a:rPr lang="en-US" sz="6600" dirty="0" smtClean="0"/>
              <a:t>Did the U.S. in the 1920s expand the rights of its people or limit their rights? </a:t>
            </a:r>
            <a:endParaRPr lang="en-US" sz="6600" dirty="0"/>
          </a:p>
        </p:txBody>
      </p:sp>
      <p:sp>
        <p:nvSpPr>
          <p:cNvPr id="8" name="Subtitle 7"/>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191687969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300" b="1" dirty="0">
                <a:solidFill>
                  <a:srgbClr val="1E1E1E"/>
                </a:solidFill>
                <a:latin typeface="Roboto"/>
              </a:rPr>
              <a:t>Decision of Assistant Secretary of Labor Louis F. Post in the Truss </a:t>
            </a:r>
            <a:r>
              <a:rPr lang="en-US" sz="3300" b="1" dirty="0" smtClean="0">
                <a:solidFill>
                  <a:srgbClr val="1E1E1E"/>
                </a:solidFill>
                <a:latin typeface="Roboto"/>
              </a:rPr>
              <a:t>Case</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solidFill>
                  <a:srgbClr val="1E1E1E"/>
                </a:solidFill>
                <a:latin typeface="Roboto"/>
              </a:rPr>
              <a:t>Secretary </a:t>
            </a:r>
            <a:r>
              <a:rPr lang="en-US" dirty="0">
                <a:solidFill>
                  <a:srgbClr val="1E1E1E"/>
                </a:solidFill>
                <a:latin typeface="Roboto"/>
              </a:rPr>
              <a:t>Post chose to disregard any oral or written statements made by Truss while he was being questioned without the opportunity to have a lawyer present. Consequently, on April 10, 1920, Post decided to release Truss after concluding that he had never been a knowledgeable and active member of the Communist Party. It was this decision by Secretary Post that led to the attempt in the House of Representative to impeach him.</a:t>
            </a:r>
          </a:p>
          <a:p>
            <a:endParaRPr lang="en-US" dirty="0"/>
          </a:p>
        </p:txBody>
      </p:sp>
    </p:spTree>
    <p:extLst>
      <p:ext uri="{BB962C8B-B14F-4D97-AF65-F5344CB8AC3E}">
        <p14:creationId xmlns:p14="http://schemas.microsoft.com/office/powerpoint/2010/main" val="399293564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Workers </a:t>
            </a:r>
            <a:endParaRPr lang="en-US" dirty="0"/>
          </a:p>
        </p:txBody>
      </p:sp>
      <p:sp>
        <p:nvSpPr>
          <p:cNvPr id="3" name="Content Placeholder 2"/>
          <p:cNvSpPr>
            <a:spLocks noGrp="1"/>
          </p:cNvSpPr>
          <p:nvPr>
            <p:ph idx="1"/>
          </p:nvPr>
        </p:nvSpPr>
        <p:spPr/>
        <p:txBody>
          <a:bodyPr/>
          <a:lstStyle/>
          <a:p>
            <a:r>
              <a:rPr lang="en-US" dirty="0" smtClean="0"/>
              <a:t>After war, workers could/did go on strike 	</a:t>
            </a:r>
          </a:p>
          <a:p>
            <a:pPr lvl="1"/>
            <a:r>
              <a:rPr lang="en-US" dirty="0" smtClean="0"/>
              <a:t>Mixed results </a:t>
            </a:r>
          </a:p>
          <a:p>
            <a:r>
              <a:rPr lang="en-US" dirty="0" smtClean="0"/>
              <a:t>Often associated with </a:t>
            </a:r>
          </a:p>
          <a:p>
            <a:pPr lvl="1"/>
            <a:r>
              <a:rPr lang="en-US" b="1" dirty="0"/>
              <a:t>C</a:t>
            </a:r>
            <a:r>
              <a:rPr lang="en-US" b="1" dirty="0" smtClean="0"/>
              <a:t>ommunism </a:t>
            </a:r>
          </a:p>
          <a:p>
            <a:pPr lvl="1"/>
            <a:r>
              <a:rPr lang="en-US" dirty="0" smtClean="0"/>
              <a:t>or </a:t>
            </a:r>
            <a:r>
              <a:rPr lang="en-US" b="1" dirty="0" smtClean="0"/>
              <a:t>Socialism</a:t>
            </a:r>
            <a:endParaRPr lang="en-US" b="1" dirty="0"/>
          </a:p>
        </p:txBody>
      </p:sp>
      <p:pic>
        <p:nvPicPr>
          <p:cNvPr id="2050" name="Picture 2" descr="Image result for 1920s strike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48554" y="3352800"/>
            <a:ext cx="4114800" cy="32076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9301985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57800" y="274638"/>
            <a:ext cx="3429000" cy="1143000"/>
          </a:xfrm>
        </p:spPr>
        <p:txBody>
          <a:bodyPr>
            <a:normAutofit fontScale="90000"/>
          </a:bodyPr>
          <a:lstStyle/>
          <a:p>
            <a:r>
              <a:rPr lang="en-US" dirty="0" smtClean="0"/>
              <a:t>“Step by Step”</a:t>
            </a:r>
            <a:endParaRPr lang="en-US" dirty="0"/>
          </a:p>
        </p:txBody>
      </p:sp>
      <p:sp>
        <p:nvSpPr>
          <p:cNvPr id="11" name="AutoShape 8" descr="Image result for 1920s political cartoons communism"/>
          <p:cNvSpPr>
            <a:spLocks noGrp="1" noChangeAspect="1" noChangeArrowheads="1"/>
          </p:cNvSpPr>
          <p:nvPr>
            <p:ph idx="1"/>
          </p:nvPr>
        </p:nvSpPr>
        <p:spPr bwMode="auto">
          <a:xfrm>
            <a:off x="5410200" y="1600200"/>
            <a:ext cx="3276600" cy="4525963"/>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r>
              <a:rPr lang="en-US" dirty="0" smtClean="0">
                <a:solidFill>
                  <a:srgbClr val="FF0000"/>
                </a:solidFill>
              </a:rPr>
              <a:t>What is this cartoon saying about labor? </a:t>
            </a:r>
          </a:p>
          <a:p>
            <a:pPr lvl="1"/>
            <a:r>
              <a:rPr lang="en-US" dirty="0" smtClean="0">
                <a:solidFill>
                  <a:srgbClr val="FF0000"/>
                </a:solidFill>
              </a:rPr>
              <a:t>What is Bolshevism? And why is it bad? </a:t>
            </a:r>
            <a:endParaRPr lang="en-US" dirty="0">
              <a:solidFill>
                <a:srgbClr val="FF0000"/>
              </a:solidFill>
            </a:endParaRPr>
          </a:p>
        </p:txBody>
      </p:sp>
      <p:pic>
        <p:nvPicPr>
          <p:cNvPr id="13" name="Picture 12"/>
          <p:cNvPicPr>
            <a:picLocks noChangeAspect="1"/>
          </p:cNvPicPr>
          <p:nvPr/>
        </p:nvPicPr>
        <p:blipFill>
          <a:blip r:embed="rId2"/>
          <a:stretch>
            <a:fillRect/>
          </a:stretch>
        </p:blipFill>
        <p:spPr>
          <a:xfrm>
            <a:off x="304800" y="274638"/>
            <a:ext cx="4876800" cy="6452382"/>
          </a:xfrm>
          <a:prstGeom prst="rect">
            <a:avLst/>
          </a:prstGeom>
        </p:spPr>
      </p:pic>
    </p:spTree>
    <p:extLst>
      <p:ext uri="{BB962C8B-B14F-4D97-AF65-F5344CB8AC3E}">
        <p14:creationId xmlns:p14="http://schemas.microsoft.com/office/powerpoint/2010/main" val="123334502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Fears of the 1920s </a:t>
            </a:r>
            <a:endParaRPr lang="en-US" dirty="0"/>
          </a:p>
        </p:txBody>
      </p:sp>
      <p:sp>
        <p:nvSpPr>
          <p:cNvPr id="3" name="Content Placeholder 2"/>
          <p:cNvSpPr>
            <a:spLocks noGrp="1"/>
          </p:cNvSpPr>
          <p:nvPr>
            <p:ph idx="1"/>
          </p:nvPr>
        </p:nvSpPr>
        <p:spPr>
          <a:xfrm>
            <a:off x="457199" y="1295400"/>
            <a:ext cx="4203317" cy="4830763"/>
          </a:xfrm>
        </p:spPr>
        <p:txBody>
          <a:bodyPr>
            <a:normAutofit/>
          </a:bodyPr>
          <a:lstStyle/>
          <a:p>
            <a:r>
              <a:rPr lang="en-US" b="1" u="sng" dirty="0" smtClean="0"/>
              <a:t>Red Scare</a:t>
            </a:r>
            <a:r>
              <a:rPr lang="en-US" dirty="0" smtClean="0"/>
              <a:t>: Fear of communism </a:t>
            </a:r>
            <a:r>
              <a:rPr lang="en-US" dirty="0" smtClean="0">
                <a:solidFill>
                  <a:srgbClr val="FF0000"/>
                </a:solidFill>
              </a:rPr>
              <a:t>(due to Russia recently becoming the 1</a:t>
            </a:r>
            <a:r>
              <a:rPr lang="en-US" baseline="30000" dirty="0" smtClean="0">
                <a:solidFill>
                  <a:srgbClr val="FF0000"/>
                </a:solidFill>
              </a:rPr>
              <a:t>st</a:t>
            </a:r>
            <a:r>
              <a:rPr lang="en-US" dirty="0" smtClean="0">
                <a:solidFill>
                  <a:srgbClr val="FF0000"/>
                </a:solidFill>
              </a:rPr>
              <a:t> communist nations) </a:t>
            </a:r>
          </a:p>
          <a:p>
            <a:r>
              <a:rPr lang="en-US" i="1" dirty="0" smtClean="0">
                <a:solidFill>
                  <a:srgbClr val="FF0000"/>
                </a:solidFill>
              </a:rPr>
              <a:t>Why might </a:t>
            </a:r>
            <a:r>
              <a:rPr lang="en-US" i="1" dirty="0" err="1" smtClean="0">
                <a:solidFill>
                  <a:srgbClr val="FF0000"/>
                </a:solidFill>
              </a:rPr>
              <a:t>ppl</a:t>
            </a:r>
            <a:r>
              <a:rPr lang="en-US" i="1" dirty="0" smtClean="0">
                <a:solidFill>
                  <a:srgbClr val="FF0000"/>
                </a:solidFill>
              </a:rPr>
              <a:t> be scared of communism? </a:t>
            </a:r>
          </a:p>
        </p:txBody>
      </p:sp>
      <p:pic>
        <p:nvPicPr>
          <p:cNvPr id="3074" name="Picture 2" descr="http://peteredteck.files.wordpress.com/2013/11/red-menace-is-real.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876800" y="1143000"/>
            <a:ext cx="4026283" cy="51609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150251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229600" cy="1143000"/>
          </a:xfrm>
        </p:spPr>
        <p:txBody>
          <a:bodyPr/>
          <a:lstStyle/>
          <a:p>
            <a:pPr algn="l"/>
            <a:r>
              <a:rPr lang="en-US" b="1" u="sng" dirty="0"/>
              <a:t>Palmer Raids</a:t>
            </a:r>
            <a:r>
              <a:rPr lang="en-US" dirty="0"/>
              <a:t>:</a:t>
            </a:r>
          </a:p>
        </p:txBody>
      </p:sp>
      <p:sp>
        <p:nvSpPr>
          <p:cNvPr id="3" name="Content Placeholder 2"/>
          <p:cNvSpPr>
            <a:spLocks noGrp="1"/>
          </p:cNvSpPr>
          <p:nvPr>
            <p:ph idx="1"/>
          </p:nvPr>
        </p:nvSpPr>
        <p:spPr>
          <a:xfrm>
            <a:off x="304800" y="1219200"/>
            <a:ext cx="8229600" cy="4830763"/>
          </a:xfrm>
        </p:spPr>
        <p:txBody>
          <a:bodyPr/>
          <a:lstStyle/>
          <a:p>
            <a:pPr marL="342900" lvl="1" indent="-342900">
              <a:buFont typeface="Arial" pitchFamily="34" charset="0"/>
              <a:buChar char="•"/>
            </a:pPr>
            <a:r>
              <a:rPr lang="en-US" sz="3400" dirty="0" smtClean="0"/>
              <a:t>Bombs exploded </a:t>
            </a:r>
          </a:p>
          <a:p>
            <a:pPr marL="342900" lvl="1" indent="-342900">
              <a:buFont typeface="Arial" pitchFamily="34" charset="0"/>
              <a:buChar char="•"/>
            </a:pPr>
            <a:r>
              <a:rPr lang="en-US" sz="3400" b="1" u="sng" dirty="0" smtClean="0"/>
              <a:t>A. Mitchell Palmer </a:t>
            </a:r>
            <a:r>
              <a:rPr lang="en-US" sz="3400" dirty="0" smtClean="0"/>
              <a:t>- Rounded </a:t>
            </a:r>
            <a:r>
              <a:rPr lang="en-US" sz="3400" dirty="0"/>
              <a:t>up communists and </a:t>
            </a:r>
            <a:r>
              <a:rPr lang="en-US" sz="3400" b="1" u="sng" dirty="0"/>
              <a:t>anarchists</a:t>
            </a:r>
            <a:r>
              <a:rPr lang="en-US" sz="3400" dirty="0"/>
              <a:t> (</a:t>
            </a:r>
            <a:r>
              <a:rPr lang="en-US" sz="3400" dirty="0" err="1"/>
              <a:t>ppl</a:t>
            </a:r>
            <a:r>
              <a:rPr lang="en-US" sz="3400" dirty="0"/>
              <a:t> opposed to </a:t>
            </a:r>
            <a:r>
              <a:rPr lang="en-US" sz="3400" dirty="0" err="1"/>
              <a:t>gov</a:t>
            </a:r>
            <a:r>
              <a:rPr lang="en-US" sz="3400" dirty="0"/>
              <a:t>) &amp; had them jailed or </a:t>
            </a:r>
            <a:r>
              <a:rPr lang="en-US" sz="3400" dirty="0" smtClean="0"/>
              <a:t>had </a:t>
            </a:r>
            <a:r>
              <a:rPr lang="en-US" sz="3400" b="1" u="sng" dirty="0" smtClean="0"/>
              <a:t>aliens</a:t>
            </a:r>
            <a:r>
              <a:rPr lang="en-US" sz="3400" dirty="0" smtClean="0"/>
              <a:t> deported (many Russians) </a:t>
            </a:r>
          </a:p>
          <a:p>
            <a:pPr marL="342900" lvl="1" indent="-342900">
              <a:buFont typeface="Arial" pitchFamily="34" charset="0"/>
              <a:buChar char="•"/>
            </a:pPr>
            <a:r>
              <a:rPr lang="en-US" sz="3400" dirty="0" smtClean="0"/>
              <a:t>Broke into homes w/o search warrant</a:t>
            </a:r>
            <a:endParaRPr lang="en-US" dirty="0"/>
          </a:p>
        </p:txBody>
      </p:sp>
      <p:pic>
        <p:nvPicPr>
          <p:cNvPr id="4098" name="Picture 2" descr="http://www.onthisdeity.com/wp-content/uploads/2011/01/palmer-raids-thumb-300x243.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971800" y="4648200"/>
            <a:ext cx="2552700" cy="206768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3073485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dirty="0" smtClean="0"/>
              <a:t>Emma Goldman: anarchist, deported back to home country of Russia. How does she compare US &amp; Russia? </a:t>
            </a:r>
            <a:endParaRPr lang="en-US" dirty="0"/>
          </a:p>
        </p:txBody>
      </p:sp>
      <p:sp>
        <p:nvSpPr>
          <p:cNvPr id="3" name="Content Placeholder 2"/>
          <p:cNvSpPr>
            <a:spLocks noGrp="1"/>
          </p:cNvSpPr>
          <p:nvPr>
            <p:ph idx="1"/>
          </p:nvPr>
        </p:nvSpPr>
        <p:spPr>
          <a:xfrm>
            <a:off x="457200" y="1981200"/>
            <a:ext cx="8229600" cy="4525963"/>
          </a:xfrm>
        </p:spPr>
        <p:txBody>
          <a:bodyPr>
            <a:normAutofit fontScale="85000" lnSpcReduction="20000"/>
          </a:bodyPr>
          <a:lstStyle/>
          <a:p>
            <a:r>
              <a:rPr lang="en-US" dirty="0" smtClean="0"/>
              <a:t>“On </a:t>
            </a:r>
            <a:r>
              <a:rPr lang="en-US" dirty="0"/>
              <a:t>the deck above us I could hear the men tramping up and down in the wintry blast. I felt dizzy, visioning a transport of </a:t>
            </a:r>
            <a:r>
              <a:rPr lang="en-US" dirty="0" err="1"/>
              <a:t>politicals</a:t>
            </a:r>
            <a:r>
              <a:rPr lang="en-US" dirty="0"/>
              <a:t> doomed to Siberia, the </a:t>
            </a:r>
            <a:r>
              <a:rPr lang="en-US" i="1" dirty="0" err="1"/>
              <a:t>etape</a:t>
            </a:r>
            <a:r>
              <a:rPr lang="en-US" dirty="0"/>
              <a:t> of former Russian days. Russia of the past rose before me and I saw the revolutionary martyrs being driven into exile. But no, it was New York, it was America, the land of liberty! Through the port-hole I could see the great city receding into the distance, its sky-line of buildings traceable by their rearing heads. It was my beloved city, the metropolis of the New World. It was America, indeed America repeating the terrible scenes of tsarist Russia! I glanced up - the Statue of Liberty</a:t>
            </a:r>
            <a:r>
              <a:rPr lang="en-US" dirty="0" smtClean="0"/>
              <a:t>!”</a:t>
            </a:r>
            <a:endParaRPr lang="en-US" dirty="0"/>
          </a:p>
        </p:txBody>
      </p:sp>
    </p:spTree>
    <p:extLst>
      <p:ext uri="{BB962C8B-B14F-4D97-AF65-F5344CB8AC3E}">
        <p14:creationId xmlns:p14="http://schemas.microsoft.com/office/powerpoint/2010/main" val="183572313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u="sng" dirty="0" smtClean="0"/>
              <a:t>Sacco &amp; Vanzetti </a:t>
            </a:r>
            <a:endParaRPr lang="en-US" b="1" u="sng" dirty="0"/>
          </a:p>
        </p:txBody>
      </p:sp>
      <p:sp>
        <p:nvSpPr>
          <p:cNvPr id="3" name="Content Placeholder 2"/>
          <p:cNvSpPr>
            <a:spLocks noGrp="1"/>
          </p:cNvSpPr>
          <p:nvPr>
            <p:ph idx="1"/>
          </p:nvPr>
        </p:nvSpPr>
        <p:spPr>
          <a:xfrm>
            <a:off x="457200" y="1417638"/>
            <a:ext cx="3886200" cy="4525963"/>
          </a:xfrm>
        </p:spPr>
        <p:txBody>
          <a:bodyPr>
            <a:normAutofit lnSpcReduction="10000"/>
          </a:bodyPr>
          <a:lstStyle/>
          <a:p>
            <a:r>
              <a:rPr lang="en-US" dirty="0" smtClean="0"/>
              <a:t>Italian immigrants, anarchists</a:t>
            </a:r>
          </a:p>
          <a:p>
            <a:r>
              <a:rPr lang="en-US" dirty="0" smtClean="0"/>
              <a:t>Arrested for 2 murders &amp; robbery</a:t>
            </a:r>
          </a:p>
          <a:p>
            <a:r>
              <a:rPr lang="en-US" dirty="0" smtClean="0"/>
              <a:t>Claimed innocence until their execution</a:t>
            </a:r>
          </a:p>
          <a:p>
            <a:r>
              <a:rPr lang="en-US" dirty="0" smtClean="0"/>
              <a:t>Many felt they were executed for their beliefs</a:t>
            </a:r>
          </a:p>
        </p:txBody>
      </p:sp>
      <p:pic>
        <p:nvPicPr>
          <p:cNvPr id="5122" name="Picture 2" descr="https://libcom.org/files/images/library/Sacco-Vanzetti.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378325" y="1600200"/>
            <a:ext cx="4308475" cy="329966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7646646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solidFill>
                  <a:srgbClr val="0070C0"/>
                </a:solidFill>
              </a:rPr>
              <a:t>Guilty? Innocent? </a:t>
            </a:r>
            <a:endParaRPr lang="en-US" dirty="0">
              <a:solidFill>
                <a:srgbClr val="0070C0"/>
              </a:solidFill>
            </a:endParaRPr>
          </a:p>
        </p:txBody>
      </p:sp>
      <p:sp>
        <p:nvSpPr>
          <p:cNvPr id="5" name="Content Placeholder 4"/>
          <p:cNvSpPr>
            <a:spLocks noGrp="1"/>
          </p:cNvSpPr>
          <p:nvPr>
            <p:ph idx="1"/>
          </p:nvPr>
        </p:nvSpPr>
        <p:spPr/>
        <p:txBody>
          <a:bodyPr/>
          <a:lstStyle/>
          <a:p>
            <a:r>
              <a:rPr lang="en-US" dirty="0" smtClean="0">
                <a:solidFill>
                  <a:srgbClr val="FF0000"/>
                </a:solidFill>
              </a:rPr>
              <a:t>Sacco’s gun has been linked to the crime but we don’t know if he shot it</a:t>
            </a:r>
          </a:p>
          <a:p>
            <a:r>
              <a:rPr lang="en-US" dirty="0" smtClean="0">
                <a:solidFill>
                  <a:srgbClr val="FF0000"/>
                </a:solidFill>
              </a:rPr>
              <a:t>No evidence has been found to link Vanzetti </a:t>
            </a:r>
            <a:endParaRPr lang="en-US" dirty="0">
              <a:solidFill>
                <a:srgbClr val="FF0000"/>
              </a:solidFill>
            </a:endParaRPr>
          </a:p>
        </p:txBody>
      </p:sp>
    </p:spTree>
    <p:extLst>
      <p:ext uri="{BB962C8B-B14F-4D97-AF65-F5344CB8AC3E}">
        <p14:creationId xmlns:p14="http://schemas.microsoft.com/office/powerpoint/2010/main" val="117867037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u="sng" dirty="0" smtClean="0"/>
              <a:t>Nativism</a:t>
            </a:r>
            <a:endParaRPr lang="en-US" b="1" u="sng" dirty="0"/>
          </a:p>
        </p:txBody>
      </p:sp>
      <p:sp>
        <p:nvSpPr>
          <p:cNvPr id="3" name="Content Placeholder 2"/>
          <p:cNvSpPr>
            <a:spLocks noGrp="1"/>
          </p:cNvSpPr>
          <p:nvPr>
            <p:ph idx="1"/>
          </p:nvPr>
        </p:nvSpPr>
        <p:spPr/>
        <p:txBody>
          <a:bodyPr/>
          <a:lstStyle/>
          <a:p>
            <a:r>
              <a:rPr lang="en-US" dirty="0" smtClean="0"/>
              <a:t>Anti-foreigner/immigrant feelings &amp; policies</a:t>
            </a:r>
          </a:p>
          <a:p>
            <a:r>
              <a:rPr lang="en-US" dirty="0"/>
              <a:t>Immigration Restrictions </a:t>
            </a:r>
            <a:endParaRPr lang="en-US" dirty="0" smtClean="0"/>
          </a:p>
          <a:p>
            <a:pPr lvl="1"/>
            <a:r>
              <a:rPr lang="en-US" b="1" u="sng" dirty="0"/>
              <a:t>Quota System</a:t>
            </a:r>
            <a:r>
              <a:rPr lang="en-US" dirty="0"/>
              <a:t>: # of immigrants from each country was restricted to a set # -  fewer from South/East Europe and none from Japan </a:t>
            </a:r>
          </a:p>
          <a:p>
            <a:pPr marL="457200" lvl="1" indent="0">
              <a:buNone/>
            </a:pPr>
            <a:endParaRPr lang="en-US" dirty="0" smtClean="0"/>
          </a:p>
        </p:txBody>
      </p:sp>
    </p:spTree>
    <p:extLst>
      <p:ext uri="{BB962C8B-B14F-4D97-AF65-F5344CB8AC3E}">
        <p14:creationId xmlns:p14="http://schemas.microsoft.com/office/powerpoint/2010/main" val="389129563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3555</TotalTime>
  <Words>524</Words>
  <Application>Microsoft Office PowerPoint</Application>
  <PresentationFormat>On-screen Show (4:3)</PresentationFormat>
  <Paragraphs>54</Paragraphs>
  <Slides>15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Calibri</vt:lpstr>
      <vt:lpstr>Roboto</vt:lpstr>
      <vt:lpstr>Office Theme</vt:lpstr>
      <vt:lpstr>1920s #5: Scares</vt:lpstr>
      <vt:lpstr>Workers </vt:lpstr>
      <vt:lpstr>“Step by Step”</vt:lpstr>
      <vt:lpstr>Fears of the 1920s </vt:lpstr>
      <vt:lpstr>Palmer Raids:</vt:lpstr>
      <vt:lpstr>Emma Goldman: anarchist, deported back to home country of Russia. How does she compare US &amp; Russia? </vt:lpstr>
      <vt:lpstr>Sacco &amp; Vanzetti </vt:lpstr>
      <vt:lpstr>Guilty? Innocent? </vt:lpstr>
      <vt:lpstr>Nativism</vt:lpstr>
      <vt:lpstr>PowerPoint Presentation</vt:lpstr>
      <vt:lpstr>KKK: Ku Klux Klan </vt:lpstr>
      <vt:lpstr>Palmer Raids </vt:lpstr>
      <vt:lpstr>20s #6: Was the 1920s  roaring or restraining?</vt:lpstr>
      <vt:lpstr>Did the U.S. in the 1920s expand the rights of its people or limit their rights? </vt:lpstr>
      <vt:lpstr>Decision of Assistant Secretary of Labor Louis F. Post in the Truss Case</vt:lpstr>
    </vt:vector>
  </TitlesOfParts>
  <Company>Hewlett-Packard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1920s #9: Tug of War</dc:title>
  <dc:creator>rgunter</dc:creator>
  <cp:lastModifiedBy>Gunter, Rachel E.</cp:lastModifiedBy>
  <cp:revision>41</cp:revision>
  <dcterms:created xsi:type="dcterms:W3CDTF">2016-01-14T18:19:02Z</dcterms:created>
  <dcterms:modified xsi:type="dcterms:W3CDTF">2017-12-07T18:04:50Z</dcterms:modified>
</cp:coreProperties>
</file>