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33"/>
  </p:notesMasterIdLst>
  <p:sldIdLst>
    <p:sldId id="256" r:id="rId2"/>
    <p:sldId id="263" r:id="rId3"/>
    <p:sldId id="298" r:id="rId4"/>
    <p:sldId id="257" r:id="rId5"/>
    <p:sldId id="300" r:id="rId6"/>
    <p:sldId id="261" r:id="rId7"/>
    <p:sldId id="259" r:id="rId8"/>
    <p:sldId id="262" r:id="rId9"/>
    <p:sldId id="268" r:id="rId10"/>
    <p:sldId id="270" r:id="rId11"/>
    <p:sldId id="271" r:id="rId12"/>
    <p:sldId id="272" r:id="rId13"/>
    <p:sldId id="301" r:id="rId14"/>
    <p:sldId id="274" r:id="rId15"/>
    <p:sldId id="277" r:id="rId16"/>
    <p:sldId id="278" r:id="rId17"/>
    <p:sldId id="302" r:id="rId18"/>
    <p:sldId id="280" r:id="rId19"/>
    <p:sldId id="281" r:id="rId20"/>
    <p:sldId id="282" r:id="rId21"/>
    <p:sldId id="283" r:id="rId22"/>
    <p:sldId id="303" r:id="rId23"/>
    <p:sldId id="285" r:id="rId24"/>
    <p:sldId id="286" r:id="rId25"/>
    <p:sldId id="287" r:id="rId26"/>
    <p:sldId id="291" r:id="rId27"/>
    <p:sldId id="292" r:id="rId28"/>
    <p:sldId id="293" r:id="rId29"/>
    <p:sldId id="294" r:id="rId30"/>
    <p:sldId id="296" r:id="rId31"/>
    <p:sldId id="29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5781" autoAdjust="0"/>
  </p:normalViewPr>
  <p:slideViewPr>
    <p:cSldViewPr>
      <p:cViewPr varScale="1">
        <p:scale>
          <a:sx n="58" d="100"/>
          <a:sy n="58" d="100"/>
        </p:scale>
        <p:origin x="1483" y="48"/>
      </p:cViewPr>
      <p:guideLst>
        <p:guide orient="horz" pos="2160"/>
        <p:guide pos="2880"/>
      </p:guideLst>
    </p:cSldViewPr>
  </p:slideViewPr>
  <p:outlineViewPr>
    <p:cViewPr>
      <p:scale>
        <a:sx n="33" d="100"/>
        <a:sy n="33" d="100"/>
      </p:scale>
      <p:origin x="0" y="49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233EA-A021-4C68-BAC9-19B95C36D972}" type="datetimeFigureOut">
              <a:rPr lang="en-US" smtClean="0"/>
              <a:t>12/4/2017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7EC48D-6DB4-4F88-AD5D-542D623CE263}" type="slidenum">
              <a:rPr lang="en-US" smtClean="0"/>
              <a:t>‹#›</a:t>
            </a:fld>
            <a:endParaRPr lang="en-US"/>
          </a:p>
        </p:txBody>
      </p:sp>
    </p:spTree>
    <p:extLst>
      <p:ext uri="{BB962C8B-B14F-4D97-AF65-F5344CB8AC3E}">
        <p14:creationId xmlns:p14="http://schemas.microsoft.com/office/powerpoint/2010/main" val="2325963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7EC48D-6DB4-4F88-AD5D-542D623CE263}" type="slidenum">
              <a:rPr lang="en-US" smtClean="0"/>
              <a:t>11</a:t>
            </a:fld>
            <a:endParaRPr lang="en-US"/>
          </a:p>
        </p:txBody>
      </p:sp>
    </p:spTree>
    <p:extLst>
      <p:ext uri="{BB962C8B-B14F-4D97-AF65-F5344CB8AC3E}">
        <p14:creationId xmlns:p14="http://schemas.microsoft.com/office/powerpoint/2010/main" val="2415897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031ACAB5-64C2-4C17-9580-0998CA2D3348}" type="datetimeFigureOut">
              <a:rPr lang="en-US" smtClean="0"/>
              <a:pPr/>
              <a:t>12/4/2017</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98DEEEFC-7D79-4A5B-8BF4-668A8DFDDA15}"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67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1ACAB5-64C2-4C17-9580-0998CA2D3348}"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EEEFC-7D79-4A5B-8BF4-668A8DFDDA15}" type="slidenum">
              <a:rPr lang="en-US" smtClean="0"/>
              <a:pPr/>
              <a:t>‹#›</a:t>
            </a:fld>
            <a:endParaRPr lang="en-US"/>
          </a:p>
        </p:txBody>
      </p:sp>
    </p:spTree>
    <p:extLst>
      <p:ext uri="{BB962C8B-B14F-4D97-AF65-F5344CB8AC3E}">
        <p14:creationId xmlns:p14="http://schemas.microsoft.com/office/powerpoint/2010/main" val="3518044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1ACAB5-64C2-4C17-9580-0998CA2D3348}"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EEEFC-7D79-4A5B-8BF4-668A8DFDDA15}"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6344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1ACAB5-64C2-4C17-9580-0998CA2D3348}"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EEEFC-7D79-4A5B-8BF4-668A8DFDDA15}"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3115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1ACAB5-64C2-4C17-9580-0998CA2D3348}"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EEEFC-7D79-4A5B-8BF4-668A8DFDDA15}" type="slidenum">
              <a:rPr lang="en-US" smtClean="0"/>
              <a:pPr/>
              <a:t>‹#›</a:t>
            </a:fld>
            <a:endParaRPr lang="en-US"/>
          </a:p>
        </p:txBody>
      </p:sp>
    </p:spTree>
    <p:extLst>
      <p:ext uri="{BB962C8B-B14F-4D97-AF65-F5344CB8AC3E}">
        <p14:creationId xmlns:p14="http://schemas.microsoft.com/office/powerpoint/2010/main" val="153875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1ACAB5-64C2-4C17-9580-0998CA2D3348}"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EEEFC-7D79-4A5B-8BF4-668A8DFDDA15}"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7171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1ACAB5-64C2-4C17-9580-0998CA2D3348}"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EEEFC-7D79-4A5B-8BF4-668A8DFDDA15}"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7124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1ACAB5-64C2-4C17-9580-0998CA2D3348}"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EEEFC-7D79-4A5B-8BF4-668A8DFDDA15}"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2563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1ACAB5-64C2-4C17-9580-0998CA2D3348}"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EEEFC-7D79-4A5B-8BF4-668A8DFDDA15}"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2642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1ACAB5-64C2-4C17-9580-0998CA2D3348}"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EEEFC-7D79-4A5B-8BF4-668A8DFDDA15}" type="slidenum">
              <a:rPr lang="en-US" smtClean="0"/>
              <a:pPr/>
              <a:t>‹#›</a:t>
            </a:fld>
            <a:endParaRPr lang="en-US"/>
          </a:p>
        </p:txBody>
      </p:sp>
    </p:spTree>
    <p:extLst>
      <p:ext uri="{BB962C8B-B14F-4D97-AF65-F5344CB8AC3E}">
        <p14:creationId xmlns:p14="http://schemas.microsoft.com/office/powerpoint/2010/main" val="2873994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1ACAB5-64C2-4C17-9580-0998CA2D3348}"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EEEFC-7D79-4A5B-8BF4-668A8DFDDA15}"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1886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1ACAB5-64C2-4C17-9580-0998CA2D3348}"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EEEFC-7D79-4A5B-8BF4-668A8DFDDA15}" type="slidenum">
              <a:rPr lang="en-US" smtClean="0"/>
              <a:pPr/>
              <a:t>‹#›</a:t>
            </a:fld>
            <a:endParaRPr lang="en-US"/>
          </a:p>
        </p:txBody>
      </p:sp>
    </p:spTree>
    <p:extLst>
      <p:ext uri="{BB962C8B-B14F-4D97-AF65-F5344CB8AC3E}">
        <p14:creationId xmlns:p14="http://schemas.microsoft.com/office/powerpoint/2010/main" val="3100324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1ACAB5-64C2-4C17-9580-0998CA2D3348}" type="datetimeFigureOut">
              <a:rPr lang="en-US" smtClean="0"/>
              <a:pPr/>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DEEEFC-7D79-4A5B-8BF4-668A8DFDDA15}"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2141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1ACAB5-64C2-4C17-9580-0998CA2D3348}" type="datetimeFigureOut">
              <a:rPr lang="en-US" smtClean="0"/>
              <a:pPr/>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DEEEFC-7D79-4A5B-8BF4-668A8DFDDA15}"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0764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1ACAB5-64C2-4C17-9580-0998CA2D3348}" type="datetimeFigureOut">
              <a:rPr lang="en-US" smtClean="0"/>
              <a:pPr/>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DEEEFC-7D79-4A5B-8BF4-668A8DFDDA15}" type="slidenum">
              <a:rPr lang="en-US" smtClean="0"/>
              <a:pPr/>
              <a:t>‹#›</a:t>
            </a:fld>
            <a:endParaRPr lang="en-US"/>
          </a:p>
        </p:txBody>
      </p:sp>
    </p:spTree>
    <p:extLst>
      <p:ext uri="{BB962C8B-B14F-4D97-AF65-F5344CB8AC3E}">
        <p14:creationId xmlns:p14="http://schemas.microsoft.com/office/powerpoint/2010/main" val="1300487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1ACAB5-64C2-4C17-9580-0998CA2D3348}"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EEEFC-7D79-4A5B-8BF4-668A8DFDDA15}"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8961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1ACAB5-64C2-4C17-9580-0998CA2D3348}"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EEEFC-7D79-4A5B-8BF4-668A8DFDDA15}" type="slidenum">
              <a:rPr lang="en-US" smtClean="0"/>
              <a:pPr/>
              <a:t>‹#›</a:t>
            </a:fld>
            <a:endParaRPr lang="en-US"/>
          </a:p>
        </p:txBody>
      </p:sp>
    </p:spTree>
    <p:extLst>
      <p:ext uri="{BB962C8B-B14F-4D97-AF65-F5344CB8AC3E}">
        <p14:creationId xmlns:p14="http://schemas.microsoft.com/office/powerpoint/2010/main" val="1459157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31ACAB5-64C2-4C17-9580-0998CA2D3348}" type="datetimeFigureOut">
              <a:rPr lang="en-US" smtClean="0"/>
              <a:pPr/>
              <a:t>12/4/2017</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DEEEFC-7D79-4A5B-8BF4-668A8DFDDA15}" type="slidenum">
              <a:rPr lang="en-US" smtClean="0"/>
              <a:pPr/>
              <a:t>‹#›</a:t>
            </a:fld>
            <a:endParaRPr lang="en-US"/>
          </a:p>
        </p:txBody>
      </p:sp>
    </p:spTree>
    <p:extLst>
      <p:ext uri="{BB962C8B-B14F-4D97-AF65-F5344CB8AC3E}">
        <p14:creationId xmlns:p14="http://schemas.microsoft.com/office/powerpoint/2010/main" val="360613358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4349" y="1524000"/>
            <a:ext cx="5308866" cy="1515533"/>
          </a:xfrm>
        </p:spPr>
        <p:txBody>
          <a:bodyPr/>
          <a:lstStyle/>
          <a:p>
            <a:r>
              <a:rPr lang="en-US" dirty="0" smtClean="0"/>
              <a:t>The Urban </a:t>
            </a:r>
            <a:r>
              <a:rPr lang="en-US" dirty="0" smtClean="0"/>
              <a:t>Game</a:t>
            </a:r>
            <a:br>
              <a:rPr lang="en-US" dirty="0" smtClean="0"/>
            </a:br>
            <a:r>
              <a:rPr lang="en-US" b="1" dirty="0" smtClean="0"/>
              <a:t>Urban</a:t>
            </a:r>
            <a:r>
              <a:rPr lang="en-US" dirty="0" smtClean="0"/>
              <a:t> = </a:t>
            </a:r>
            <a:r>
              <a:rPr lang="en-US" dirty="0" smtClean="0"/>
              <a:t> </a:t>
            </a:r>
            <a:endParaRPr lang="en-US" dirty="0"/>
          </a:p>
        </p:txBody>
      </p:sp>
      <p:sp>
        <p:nvSpPr>
          <p:cNvPr id="3" name="Subtitle 2"/>
          <p:cNvSpPr>
            <a:spLocks noGrp="1"/>
          </p:cNvSpPr>
          <p:nvPr>
            <p:ph type="subTitle" idx="1"/>
          </p:nvPr>
        </p:nvSpPr>
        <p:spPr/>
        <p:txBody>
          <a:bodyPr/>
          <a:lstStyle/>
          <a:p>
            <a:endParaRPr lang="en-US" dirty="0"/>
          </a:p>
        </p:txBody>
      </p:sp>
      <p:pic>
        <p:nvPicPr>
          <p:cNvPr id="4" name="Picture 2" descr="https://encrypted-tbn3.gstatic.com/images?q=tbn:ANd9GcRkT4KPYZHwwNnTdqHAVvwhWaKvBBjtxbYmjcYTWU5v4dvMv3wWG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617" y="2895600"/>
            <a:ext cx="81915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821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0000"/>
                </a:solidFill>
              </a:rPr>
              <a:t>Industrial Revolution </a:t>
            </a:r>
            <a:endParaRPr lang="en-US" sz="5400" dirty="0">
              <a:solidFill>
                <a:srgbClr val="FF0000"/>
              </a:solidFill>
            </a:endParaRPr>
          </a:p>
        </p:txBody>
      </p:sp>
      <p:sp>
        <p:nvSpPr>
          <p:cNvPr id="3" name="Content Placeholder 2"/>
          <p:cNvSpPr>
            <a:spLocks noGrp="1"/>
          </p:cNvSpPr>
          <p:nvPr>
            <p:ph idx="1"/>
          </p:nvPr>
        </p:nvSpPr>
        <p:spPr>
          <a:xfrm>
            <a:off x="914400" y="2490135"/>
            <a:ext cx="7391400" cy="3444997"/>
          </a:xfrm>
        </p:spPr>
        <p:txBody>
          <a:bodyPr>
            <a:normAutofit/>
          </a:bodyPr>
          <a:lstStyle/>
          <a:p>
            <a:r>
              <a:rPr lang="en-US" sz="3400" i="1" dirty="0"/>
              <a:t>Over the next 100 years, a revolution </a:t>
            </a:r>
            <a:r>
              <a:rPr lang="en-US" sz="3400" i="1" dirty="0" smtClean="0"/>
              <a:t>will </a:t>
            </a:r>
            <a:r>
              <a:rPr lang="en-US" sz="3400" i="1" dirty="0"/>
              <a:t>completely change life in your village.  Some historians believe this revolution (the </a:t>
            </a:r>
            <a:r>
              <a:rPr lang="en-US" sz="3400" i="1" dirty="0">
                <a:solidFill>
                  <a:srgbClr val="FF0000"/>
                </a:solidFill>
              </a:rPr>
              <a:t>I</a:t>
            </a:r>
            <a:r>
              <a:rPr lang="en-US" sz="3400" i="1" dirty="0" smtClean="0">
                <a:solidFill>
                  <a:srgbClr val="FF0000"/>
                </a:solidFill>
              </a:rPr>
              <a:t>ndustrial </a:t>
            </a:r>
            <a:r>
              <a:rPr lang="en-US" sz="3400" i="1" dirty="0" smtClean="0">
                <a:solidFill>
                  <a:srgbClr val="FF0000"/>
                </a:solidFill>
              </a:rPr>
              <a:t>Revolution</a:t>
            </a:r>
            <a:r>
              <a:rPr lang="en-US" sz="3400" i="1" dirty="0" smtClean="0"/>
              <a:t>) </a:t>
            </a:r>
            <a:r>
              <a:rPr lang="en-US" sz="3400" i="1" dirty="0"/>
              <a:t>is the largest mass change in human history.  We will experience some of these changes </a:t>
            </a:r>
            <a:r>
              <a:rPr lang="en-US" sz="3400" i="1" dirty="0" smtClean="0"/>
              <a:t>today.</a:t>
            </a:r>
            <a:endParaRPr lang="en-US" sz="3400" dirty="0"/>
          </a:p>
          <a:p>
            <a:endParaRPr lang="en-US" dirty="0"/>
          </a:p>
        </p:txBody>
      </p:sp>
    </p:spTree>
    <p:extLst>
      <p:ext uri="{BB962C8B-B14F-4D97-AF65-F5344CB8AC3E}">
        <p14:creationId xmlns:p14="http://schemas.microsoft.com/office/powerpoint/2010/main" val="3178087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6798734" cy="684863"/>
          </a:xfrm>
        </p:spPr>
        <p:txBody>
          <a:bodyPr>
            <a:normAutofit fontScale="90000"/>
          </a:bodyPr>
          <a:lstStyle/>
          <a:p>
            <a:r>
              <a:rPr lang="en-US" dirty="0" smtClean="0"/>
              <a:t>Round 1:</a:t>
            </a:r>
            <a:endParaRPr lang="en-US" dirty="0"/>
          </a:p>
        </p:txBody>
      </p:sp>
      <p:sp>
        <p:nvSpPr>
          <p:cNvPr id="3" name="Content Placeholder 2"/>
          <p:cNvSpPr>
            <a:spLocks noGrp="1"/>
          </p:cNvSpPr>
          <p:nvPr>
            <p:ph idx="1"/>
          </p:nvPr>
        </p:nvSpPr>
        <p:spPr>
          <a:xfrm>
            <a:off x="457200" y="1091263"/>
            <a:ext cx="8305800" cy="5867400"/>
          </a:xfrm>
        </p:spPr>
        <p:txBody>
          <a:bodyPr>
            <a:normAutofit fontScale="55000" lnSpcReduction="20000"/>
          </a:bodyPr>
          <a:lstStyle/>
          <a:p>
            <a:r>
              <a:rPr lang="en-US" sz="4000" dirty="0"/>
              <a:t>It is now 1745.  England’s geography is unique in that no section of the country is more than 90 miles from the sea and there are many navigable rivers that crisscross the countryside</a:t>
            </a:r>
            <a:r>
              <a:rPr lang="en-US" sz="4000" dirty="0" smtClean="0"/>
              <a:t>.</a:t>
            </a:r>
          </a:p>
          <a:p>
            <a:r>
              <a:rPr lang="en-US" sz="4000" dirty="0"/>
              <a:t>  An enterprising young </a:t>
            </a:r>
            <a:r>
              <a:rPr lang="en-US" sz="4000" dirty="0" smtClean="0">
                <a:solidFill>
                  <a:srgbClr val="FF0000"/>
                </a:solidFill>
              </a:rPr>
              <a:t>capitalist entrepreneur </a:t>
            </a:r>
            <a:r>
              <a:rPr lang="en-US" sz="4000" dirty="0" smtClean="0"/>
              <a:t> </a:t>
            </a:r>
            <a:r>
              <a:rPr lang="en-US" sz="4000" dirty="0"/>
              <a:t>(you) decides to invest money in the construction of a </a:t>
            </a:r>
            <a:r>
              <a:rPr lang="en-US" sz="4000" dirty="0">
                <a:solidFill>
                  <a:srgbClr val="FF0000"/>
                </a:solidFill>
              </a:rPr>
              <a:t>canal</a:t>
            </a:r>
            <a:r>
              <a:rPr lang="en-US" sz="4000" dirty="0"/>
              <a:t>.  </a:t>
            </a:r>
            <a:r>
              <a:rPr lang="en-US" sz="4000" dirty="0" smtClean="0"/>
              <a:t>The </a:t>
            </a:r>
            <a:r>
              <a:rPr lang="en-US" sz="4000" dirty="0"/>
              <a:t>profits from your canal are astonishing!  </a:t>
            </a:r>
            <a:endParaRPr lang="en-US" sz="4000" dirty="0" smtClean="0"/>
          </a:p>
          <a:p>
            <a:r>
              <a:rPr lang="en-US" sz="4000" dirty="0" smtClean="0"/>
              <a:t>For </a:t>
            </a:r>
            <a:r>
              <a:rPr lang="en-US" sz="4000" dirty="0"/>
              <a:t>example, one canal built in 1745; the Oxford Canal yielded a 300% annual return for its investors for a period of more than 30 years.  This new </a:t>
            </a:r>
            <a:r>
              <a:rPr lang="en-US" sz="4000" dirty="0">
                <a:solidFill>
                  <a:srgbClr val="FF0000"/>
                </a:solidFill>
              </a:rPr>
              <a:t>revolution in transportation </a:t>
            </a:r>
            <a:r>
              <a:rPr lang="en-US" sz="4000" u="sng" dirty="0"/>
              <a:t>reduced the price of raw materials and reduced the cost of transportation </a:t>
            </a:r>
            <a:r>
              <a:rPr lang="en-US" sz="4000" dirty="0"/>
              <a:t>drastically.  </a:t>
            </a:r>
            <a:endParaRPr lang="en-US" sz="4000" dirty="0" smtClean="0"/>
          </a:p>
          <a:p>
            <a:r>
              <a:rPr lang="en-US" sz="4000" dirty="0" smtClean="0">
                <a:solidFill>
                  <a:srgbClr val="FF0000"/>
                </a:solidFill>
              </a:rPr>
              <a:t>Coal</a:t>
            </a:r>
            <a:r>
              <a:rPr lang="en-US" sz="4000" dirty="0" smtClean="0"/>
              <a:t> </a:t>
            </a:r>
            <a:r>
              <a:rPr lang="en-US" sz="4000" dirty="0"/>
              <a:t>could now be transported from the mines to the towns for half the price of horse-wagon transportation.  Since you invested your money, thereby making a tidy </a:t>
            </a:r>
            <a:r>
              <a:rPr lang="en-US" sz="4000" dirty="0" smtClean="0"/>
              <a:t>profit: </a:t>
            </a:r>
            <a:endParaRPr lang="en-US" sz="4000" dirty="0"/>
          </a:p>
          <a:p>
            <a:r>
              <a:rPr lang="en-US" sz="4000" dirty="0">
                <a:solidFill>
                  <a:srgbClr val="0070C0"/>
                </a:solidFill>
              </a:rPr>
              <a:t>B</a:t>
            </a:r>
            <a:r>
              <a:rPr lang="en-US" sz="4000" dirty="0" smtClean="0">
                <a:solidFill>
                  <a:srgbClr val="0070C0"/>
                </a:solidFill>
              </a:rPr>
              <a:t>uild </a:t>
            </a:r>
            <a:r>
              <a:rPr lang="en-US" sz="4000" dirty="0">
                <a:solidFill>
                  <a:srgbClr val="0070C0"/>
                </a:solidFill>
              </a:rPr>
              <a:t>yourself 1 </a:t>
            </a:r>
            <a:r>
              <a:rPr lang="en-US" sz="4000" dirty="0" smtClean="0">
                <a:solidFill>
                  <a:srgbClr val="0070C0"/>
                </a:solidFill>
              </a:rPr>
              <a:t>fancy home </a:t>
            </a:r>
            <a:r>
              <a:rPr lang="en-US" sz="4000" dirty="0">
                <a:solidFill>
                  <a:srgbClr val="0070C0"/>
                </a:solidFill>
              </a:rPr>
              <a:t>anywhere on the map you would like it to be.  Don’t forget to construct the canal.  It must run parallel to the river</a:t>
            </a:r>
            <a:r>
              <a:rPr lang="en-US" sz="4000" dirty="0" smtClean="0">
                <a:solidFill>
                  <a:srgbClr val="0070C0"/>
                </a:solidFill>
              </a:rPr>
              <a:t>.</a:t>
            </a:r>
            <a:endParaRPr lang="en-US" sz="4000" dirty="0">
              <a:solidFill>
                <a:srgbClr val="0070C0"/>
              </a:solidFill>
            </a:endParaRPr>
          </a:p>
        </p:txBody>
      </p:sp>
    </p:spTree>
    <p:extLst>
      <p:ext uri="{BB962C8B-B14F-4D97-AF65-F5344CB8AC3E}">
        <p14:creationId xmlns:p14="http://schemas.microsoft.com/office/powerpoint/2010/main" val="3865191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2:</a:t>
            </a:r>
            <a:endParaRPr lang="en-US" dirty="0"/>
          </a:p>
        </p:txBody>
      </p:sp>
      <p:sp>
        <p:nvSpPr>
          <p:cNvPr id="3" name="Content Placeholder 2"/>
          <p:cNvSpPr>
            <a:spLocks noGrp="1"/>
          </p:cNvSpPr>
          <p:nvPr>
            <p:ph idx="1"/>
          </p:nvPr>
        </p:nvSpPr>
        <p:spPr>
          <a:xfrm>
            <a:off x="533400" y="2490135"/>
            <a:ext cx="8305800" cy="3986865"/>
          </a:xfrm>
        </p:spPr>
        <p:txBody>
          <a:bodyPr>
            <a:normAutofit fontScale="77500" lnSpcReduction="20000"/>
          </a:bodyPr>
          <a:lstStyle/>
          <a:p>
            <a:r>
              <a:rPr lang="en-US" sz="4000" dirty="0">
                <a:solidFill>
                  <a:srgbClr val="00B050"/>
                </a:solidFill>
              </a:rPr>
              <a:t>It is now 1750</a:t>
            </a:r>
            <a:r>
              <a:rPr lang="en-US" sz="4000" dirty="0"/>
              <a:t>.  For a variety of different reasons (soap, diet, sanitation, </a:t>
            </a:r>
            <a:r>
              <a:rPr lang="en-US" sz="4000" dirty="0" err="1"/>
              <a:t>ect</a:t>
            </a:r>
            <a:r>
              <a:rPr lang="en-US" sz="4000" dirty="0"/>
              <a:t>…) there is a </a:t>
            </a:r>
            <a:r>
              <a:rPr lang="en-US" sz="4000" dirty="0">
                <a:solidFill>
                  <a:srgbClr val="FF0000"/>
                </a:solidFill>
              </a:rPr>
              <a:t>population explosion in England</a:t>
            </a:r>
            <a:r>
              <a:rPr lang="en-US" sz="4000" dirty="0"/>
              <a:t>, and your village.  The cursed </a:t>
            </a:r>
            <a:r>
              <a:rPr lang="en-US" sz="4000" dirty="0">
                <a:solidFill>
                  <a:srgbClr val="FF0000"/>
                </a:solidFill>
              </a:rPr>
              <a:t>Bubonic Plague </a:t>
            </a:r>
            <a:r>
              <a:rPr lang="en-US" sz="4000" dirty="0"/>
              <a:t>which for centuries wiped out your village has been virtually eliminated due to the disposal of sewage in the canals and then ultimately the ocean. </a:t>
            </a:r>
          </a:p>
          <a:p>
            <a:r>
              <a:rPr lang="en-US" sz="4000" dirty="0" smtClean="0"/>
              <a:t> </a:t>
            </a:r>
            <a:r>
              <a:rPr lang="en-US" sz="4000" dirty="0">
                <a:solidFill>
                  <a:srgbClr val="0070C0"/>
                </a:solidFill>
              </a:rPr>
              <a:t>Add 5 houses (total 15</a:t>
            </a:r>
            <a:r>
              <a:rPr lang="en-US" sz="4000" dirty="0" smtClean="0">
                <a:solidFill>
                  <a:srgbClr val="0070C0"/>
                </a:solidFill>
              </a:rPr>
              <a:t>).</a:t>
            </a:r>
            <a:endParaRPr lang="en-US" sz="4000" dirty="0" smtClean="0">
              <a:solidFill>
                <a:srgbClr val="0070C0"/>
              </a:solidFill>
            </a:endParaRPr>
          </a:p>
          <a:p>
            <a:pPr marL="0" indent="0">
              <a:buNone/>
            </a:pPr>
            <a:endParaRPr lang="en-US" dirty="0"/>
          </a:p>
        </p:txBody>
      </p:sp>
    </p:spTree>
    <p:extLst>
      <p:ext uri="{BB962C8B-B14F-4D97-AF65-F5344CB8AC3E}">
        <p14:creationId xmlns:p14="http://schemas.microsoft.com/office/powerpoint/2010/main" val="2354794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ttp://www.aprilsmith.org/uploads/6/8/3/4/6834889/5406604_ori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7633" y="381000"/>
            <a:ext cx="8077200" cy="6057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56933" y="685800"/>
            <a:ext cx="4038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272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798734" cy="1303867"/>
          </a:xfrm>
        </p:spPr>
        <p:txBody>
          <a:bodyPr/>
          <a:lstStyle/>
          <a:p>
            <a:r>
              <a:rPr lang="en-US" dirty="0" smtClean="0"/>
              <a:t>Round </a:t>
            </a:r>
            <a:r>
              <a:rPr lang="en-US" dirty="0" smtClean="0"/>
              <a:t>3:</a:t>
            </a:r>
            <a:endParaRPr lang="en-US" dirty="0"/>
          </a:p>
        </p:txBody>
      </p:sp>
      <p:sp>
        <p:nvSpPr>
          <p:cNvPr id="3" name="Content Placeholder 2"/>
          <p:cNvSpPr>
            <a:spLocks noGrp="1"/>
          </p:cNvSpPr>
          <p:nvPr>
            <p:ph idx="1"/>
          </p:nvPr>
        </p:nvSpPr>
        <p:spPr>
          <a:xfrm>
            <a:off x="457200" y="1295401"/>
            <a:ext cx="8229600" cy="5562600"/>
          </a:xfrm>
        </p:spPr>
        <p:txBody>
          <a:bodyPr>
            <a:normAutofit fontScale="40000" lnSpcReduction="20000"/>
          </a:bodyPr>
          <a:lstStyle/>
          <a:p>
            <a:r>
              <a:rPr lang="en-US" sz="5900" dirty="0"/>
              <a:t>It is now 1773.  A man named </a:t>
            </a:r>
            <a:r>
              <a:rPr lang="en-US" sz="5900" dirty="0">
                <a:solidFill>
                  <a:srgbClr val="FF0000"/>
                </a:solidFill>
              </a:rPr>
              <a:t>Richard Arkwright </a:t>
            </a:r>
            <a:r>
              <a:rPr lang="en-US" sz="5900" dirty="0"/>
              <a:t>invents a new machine that can spin and weave cloth a hundred times faster than could be done by hand in a farm cottage ( the most common way of producing cotton cloth up to this time; the cottage </a:t>
            </a:r>
            <a:r>
              <a:rPr lang="en-US" sz="5900" dirty="0" smtClean="0"/>
              <a:t>industry).</a:t>
            </a:r>
            <a:r>
              <a:rPr lang="en-US" sz="5900" dirty="0"/>
              <a:t>  He calls his new machine the </a:t>
            </a:r>
            <a:r>
              <a:rPr lang="en-US" sz="5900" dirty="0">
                <a:solidFill>
                  <a:srgbClr val="FF0000"/>
                </a:solidFill>
              </a:rPr>
              <a:t>Water Frame </a:t>
            </a:r>
            <a:r>
              <a:rPr lang="en-US" sz="5900" dirty="0"/>
              <a:t>because its principle source of power was water.  </a:t>
            </a:r>
            <a:endParaRPr lang="en-US" sz="5900" dirty="0" smtClean="0"/>
          </a:p>
          <a:p>
            <a:r>
              <a:rPr lang="en-US" sz="5900" dirty="0" smtClean="0"/>
              <a:t>Let’s </a:t>
            </a:r>
            <a:r>
              <a:rPr lang="en-US" sz="5900" dirty="0"/>
              <a:t>imagine that the first water frame was built in your village (because of the river).  Since the water frame was large, a special building was needed and thus, the first factory for producing cotton cloth was built. </a:t>
            </a:r>
          </a:p>
          <a:p>
            <a:r>
              <a:rPr lang="en-US" sz="5900" dirty="0" smtClean="0"/>
              <a:t> </a:t>
            </a:r>
            <a:r>
              <a:rPr lang="en-US" sz="5900" dirty="0">
                <a:solidFill>
                  <a:srgbClr val="0070C0"/>
                </a:solidFill>
              </a:rPr>
              <a:t>Add 1 factory </a:t>
            </a:r>
            <a:r>
              <a:rPr lang="en-US" sz="5900" dirty="0"/>
              <a:t>(</a:t>
            </a:r>
            <a:r>
              <a:rPr lang="en-US" sz="5900" u="sng" dirty="0"/>
              <a:t>no smoke—it is powered by water</a:t>
            </a:r>
            <a:r>
              <a:rPr lang="en-US" sz="5900" dirty="0"/>
              <a:t>).  </a:t>
            </a:r>
            <a:r>
              <a:rPr lang="en-US" sz="5900" b="1" dirty="0">
                <a:solidFill>
                  <a:srgbClr val="0070C0"/>
                </a:solidFill>
              </a:rPr>
              <a:t>Remember, the cotton factory must be placed on the river bank.  Canal water is not swift enough to generate the power to the working parts of the </a:t>
            </a:r>
            <a:r>
              <a:rPr lang="en-US" sz="5900" b="1" dirty="0">
                <a:solidFill>
                  <a:srgbClr val="FF0000"/>
                </a:solidFill>
              </a:rPr>
              <a:t>water frame</a:t>
            </a:r>
            <a:r>
              <a:rPr lang="en-US" sz="5900" b="1" dirty="0">
                <a:solidFill>
                  <a:srgbClr val="0070C0"/>
                </a:solidFill>
              </a:rPr>
              <a:t>.  Don’t add any smoke to this factory!!  Add 5 houses for workers (total </a:t>
            </a:r>
            <a:r>
              <a:rPr lang="en-US" sz="5900" b="1" dirty="0" smtClean="0">
                <a:solidFill>
                  <a:srgbClr val="0070C0"/>
                </a:solidFill>
              </a:rPr>
              <a:t>20)</a:t>
            </a:r>
            <a:r>
              <a:rPr lang="en-US" sz="5900" b="1" dirty="0">
                <a:solidFill>
                  <a:srgbClr val="0070C0"/>
                </a:solidFill>
              </a:rPr>
              <a:t>  </a:t>
            </a:r>
          </a:p>
          <a:p>
            <a:endParaRPr lang="en-US" dirty="0"/>
          </a:p>
        </p:txBody>
      </p:sp>
    </p:spTree>
    <p:extLst>
      <p:ext uri="{BB962C8B-B14F-4D97-AF65-F5344CB8AC3E}">
        <p14:creationId xmlns:p14="http://schemas.microsoft.com/office/powerpoint/2010/main" val="398467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798734" cy="1303867"/>
          </a:xfrm>
        </p:spPr>
        <p:txBody>
          <a:bodyPr/>
          <a:lstStyle/>
          <a:p>
            <a:r>
              <a:rPr lang="en-US" dirty="0" smtClean="0"/>
              <a:t>Round </a:t>
            </a:r>
            <a:r>
              <a:rPr lang="en-US" dirty="0" smtClean="0"/>
              <a:t>4:</a:t>
            </a:r>
            <a:endParaRPr lang="en-US" dirty="0"/>
          </a:p>
        </p:txBody>
      </p:sp>
      <p:sp>
        <p:nvSpPr>
          <p:cNvPr id="3" name="Content Placeholder 2"/>
          <p:cNvSpPr>
            <a:spLocks noGrp="1"/>
          </p:cNvSpPr>
          <p:nvPr>
            <p:ph idx="1"/>
          </p:nvPr>
        </p:nvSpPr>
        <p:spPr>
          <a:xfrm>
            <a:off x="381000" y="1143000"/>
            <a:ext cx="8534400" cy="5105400"/>
          </a:xfrm>
        </p:spPr>
        <p:txBody>
          <a:bodyPr>
            <a:normAutofit/>
          </a:bodyPr>
          <a:lstStyle/>
          <a:p>
            <a:pPr marL="114300" indent="0">
              <a:buNone/>
            </a:pPr>
            <a:r>
              <a:rPr lang="en-US" dirty="0" smtClean="0"/>
              <a:t>The </a:t>
            </a:r>
            <a:r>
              <a:rPr lang="en-US" dirty="0"/>
              <a:t>profits from the first textile factory are enormous.  It should be no surprise that </a:t>
            </a:r>
            <a:r>
              <a:rPr lang="en-US" dirty="0">
                <a:solidFill>
                  <a:srgbClr val="FF0000"/>
                </a:solidFill>
              </a:rPr>
              <a:t>Richard Arkwright </a:t>
            </a:r>
            <a:r>
              <a:rPr lang="en-US" dirty="0"/>
              <a:t>is:  The first millionaire and the father of the factory.  New factories are built in your community: </a:t>
            </a:r>
            <a:endParaRPr lang="en-US" dirty="0">
              <a:solidFill>
                <a:srgbClr val="0070C0"/>
              </a:solidFill>
            </a:endParaRPr>
          </a:p>
          <a:p>
            <a:pPr marL="114300" indent="0">
              <a:buNone/>
            </a:pPr>
            <a:r>
              <a:rPr lang="en-US" sz="3000" dirty="0" smtClean="0">
                <a:solidFill>
                  <a:srgbClr val="0070C0"/>
                </a:solidFill>
              </a:rPr>
              <a:t>Add </a:t>
            </a:r>
            <a:r>
              <a:rPr lang="en-US" sz="3000" dirty="0">
                <a:solidFill>
                  <a:srgbClr val="0070C0"/>
                </a:solidFill>
              </a:rPr>
              <a:t>5 new factories (must be on the river bank as they need water power). </a:t>
            </a:r>
            <a:r>
              <a:rPr lang="en-US" sz="3000" dirty="0"/>
              <a:t> </a:t>
            </a:r>
            <a:endParaRPr lang="en-US" sz="3000" dirty="0" smtClean="0"/>
          </a:p>
          <a:p>
            <a:pPr marL="114300" indent="0">
              <a:buNone/>
            </a:pPr>
            <a:endParaRPr lang="en-US" dirty="0"/>
          </a:p>
          <a:p>
            <a:pPr marL="114300" indent="0">
              <a:buNone/>
            </a:pPr>
            <a:r>
              <a:rPr lang="en-US" dirty="0" smtClean="0"/>
              <a:t>The </a:t>
            </a:r>
            <a:r>
              <a:rPr lang="en-US" dirty="0"/>
              <a:t>early owners of these factories called themselves</a:t>
            </a:r>
            <a:r>
              <a:rPr lang="en-US" dirty="0">
                <a:solidFill>
                  <a:srgbClr val="FF0000"/>
                </a:solidFill>
              </a:rPr>
              <a:t> capitalists </a:t>
            </a:r>
            <a:r>
              <a:rPr lang="en-US" dirty="0"/>
              <a:t>because they had the capital or money to purchase the raw material, the building, the water frame, and to pay their workers a fixed wage and make a profit.   </a:t>
            </a:r>
            <a:endParaRPr lang="en-US" dirty="0">
              <a:solidFill>
                <a:srgbClr val="0070C0"/>
              </a:solidFill>
            </a:endParaRPr>
          </a:p>
          <a:p>
            <a:pPr marL="114300" indent="0">
              <a:buNone/>
            </a:pPr>
            <a:r>
              <a:rPr lang="en-US" sz="2800" dirty="0" smtClean="0">
                <a:solidFill>
                  <a:srgbClr val="0070C0"/>
                </a:solidFill>
              </a:rPr>
              <a:t>Add </a:t>
            </a:r>
            <a:r>
              <a:rPr lang="en-US" sz="2800" dirty="0">
                <a:solidFill>
                  <a:srgbClr val="0070C0"/>
                </a:solidFill>
              </a:rPr>
              <a:t>5 houses (total </a:t>
            </a:r>
            <a:r>
              <a:rPr lang="en-US" sz="2800" dirty="0" smtClean="0">
                <a:solidFill>
                  <a:srgbClr val="0070C0"/>
                </a:solidFill>
              </a:rPr>
              <a:t>25</a:t>
            </a:r>
            <a:r>
              <a:rPr lang="en-US" sz="2800" dirty="0">
                <a:solidFill>
                  <a:srgbClr val="0070C0"/>
                </a:solidFill>
              </a:rPr>
              <a:t>)</a:t>
            </a:r>
          </a:p>
          <a:p>
            <a:endParaRPr lang="en-US" dirty="0"/>
          </a:p>
        </p:txBody>
      </p:sp>
    </p:spTree>
    <p:extLst>
      <p:ext uri="{BB962C8B-B14F-4D97-AF65-F5344CB8AC3E}">
        <p14:creationId xmlns:p14="http://schemas.microsoft.com/office/powerpoint/2010/main" val="712458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a:t>
            </a:r>
            <a:r>
              <a:rPr lang="en-US" dirty="0" smtClean="0"/>
              <a:t>5: </a:t>
            </a:r>
            <a:endParaRPr lang="en-US" dirty="0"/>
          </a:p>
        </p:txBody>
      </p:sp>
      <p:sp>
        <p:nvSpPr>
          <p:cNvPr id="3" name="Content Placeholder 2"/>
          <p:cNvSpPr>
            <a:spLocks noGrp="1"/>
          </p:cNvSpPr>
          <p:nvPr>
            <p:ph idx="1"/>
          </p:nvPr>
        </p:nvSpPr>
        <p:spPr>
          <a:xfrm>
            <a:off x="457200" y="2490135"/>
            <a:ext cx="8077200" cy="3834465"/>
          </a:xfrm>
        </p:spPr>
        <p:txBody>
          <a:bodyPr>
            <a:normAutofit/>
          </a:bodyPr>
          <a:lstStyle/>
          <a:p>
            <a:r>
              <a:rPr lang="en-US" dirty="0"/>
              <a:t>It is 1780.  Unemployed workers from surrounding areas flood into your community looking for work.  Although wages are very low, they look attractive to starving families.  Housing is in great demand and for the first time a new kind of housing is constructed called </a:t>
            </a:r>
            <a:r>
              <a:rPr lang="en-US" dirty="0">
                <a:solidFill>
                  <a:srgbClr val="FF0000"/>
                </a:solidFill>
              </a:rPr>
              <a:t>Tenements</a:t>
            </a:r>
            <a:r>
              <a:rPr lang="en-US" dirty="0"/>
              <a:t>.  Here dozens of families reside under one </a:t>
            </a:r>
            <a:r>
              <a:rPr lang="en-US" dirty="0" smtClean="0"/>
              <a:t>roof</a:t>
            </a:r>
            <a:r>
              <a:rPr lang="en-US" dirty="0"/>
              <a:t> </a:t>
            </a:r>
            <a:r>
              <a:rPr lang="en-US" dirty="0" smtClean="0"/>
              <a:t>similar to apartments. </a:t>
            </a:r>
            <a:endParaRPr lang="en-US" dirty="0" smtClean="0"/>
          </a:p>
          <a:p>
            <a:endParaRPr lang="en-US" dirty="0"/>
          </a:p>
          <a:p>
            <a:r>
              <a:rPr lang="en-US" sz="2800" dirty="0" smtClean="0">
                <a:solidFill>
                  <a:srgbClr val="0070C0"/>
                </a:solidFill>
              </a:rPr>
              <a:t>Add </a:t>
            </a:r>
            <a:r>
              <a:rPr lang="en-US" sz="2800" dirty="0">
                <a:solidFill>
                  <a:srgbClr val="0070C0"/>
                </a:solidFill>
              </a:rPr>
              <a:t>5 Tenements</a:t>
            </a:r>
            <a:r>
              <a:rPr lang="en-US" dirty="0"/>
              <a:t>.</a:t>
            </a:r>
          </a:p>
          <a:p>
            <a:endParaRPr lang="en-US" dirty="0"/>
          </a:p>
        </p:txBody>
      </p:sp>
    </p:spTree>
    <p:extLst>
      <p:ext uri="{BB962C8B-B14F-4D97-AF65-F5344CB8AC3E}">
        <p14:creationId xmlns:p14="http://schemas.microsoft.com/office/powerpoint/2010/main" val="2183738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933" y="772537"/>
            <a:ext cx="6798734" cy="847604"/>
          </a:xfrm>
        </p:spPr>
        <p:txBody>
          <a:bodyPr/>
          <a:lstStyle/>
          <a:p>
            <a:r>
              <a:rPr lang="en-US" dirty="0" smtClean="0"/>
              <a:t>Tenement Housing </a:t>
            </a:r>
            <a:endParaRPr lang="en-US" dirty="0"/>
          </a:p>
        </p:txBody>
      </p:sp>
      <p:sp>
        <p:nvSpPr>
          <p:cNvPr id="3" name="Content Placeholder 2"/>
          <p:cNvSpPr>
            <a:spLocks noGrp="1"/>
          </p:cNvSpPr>
          <p:nvPr>
            <p:ph idx="1"/>
          </p:nvPr>
        </p:nvSpPr>
        <p:spPr/>
        <p:txBody>
          <a:bodyPr/>
          <a:lstStyle/>
          <a:p>
            <a:endParaRPr lang="en-US"/>
          </a:p>
        </p:txBody>
      </p:sp>
      <p:pic>
        <p:nvPicPr>
          <p:cNvPr id="4" name="Picture 2" descr="Image result for tenement hou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67270"/>
            <a:ext cx="6172200" cy="4611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642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798734" cy="1303867"/>
          </a:xfrm>
        </p:spPr>
        <p:txBody>
          <a:bodyPr/>
          <a:lstStyle/>
          <a:p>
            <a:r>
              <a:rPr lang="en-US" dirty="0" smtClean="0"/>
              <a:t>Round </a:t>
            </a:r>
            <a:r>
              <a:rPr lang="en-US" dirty="0" smtClean="0"/>
              <a:t>6: </a:t>
            </a:r>
            <a:endParaRPr lang="en-US" dirty="0"/>
          </a:p>
        </p:txBody>
      </p:sp>
      <p:sp>
        <p:nvSpPr>
          <p:cNvPr id="3" name="Content Placeholder 2"/>
          <p:cNvSpPr>
            <a:spLocks noGrp="1"/>
          </p:cNvSpPr>
          <p:nvPr>
            <p:ph idx="1"/>
          </p:nvPr>
        </p:nvSpPr>
        <p:spPr>
          <a:xfrm>
            <a:off x="685800" y="1905000"/>
            <a:ext cx="7924800" cy="4571999"/>
          </a:xfrm>
        </p:spPr>
        <p:txBody>
          <a:bodyPr>
            <a:normAutofit fontScale="85000" lnSpcReduction="20000"/>
          </a:bodyPr>
          <a:lstStyle/>
          <a:p>
            <a:r>
              <a:rPr lang="en-US" sz="3600" dirty="0">
                <a:solidFill>
                  <a:srgbClr val="00B050"/>
                </a:solidFill>
              </a:rPr>
              <a:t>It is now 1781</a:t>
            </a:r>
            <a:r>
              <a:rPr lang="en-US" sz="3600" dirty="0"/>
              <a:t>.  More workers need to live, eat, shop, drink, worship.  We need the social support services to go along with the demand.  </a:t>
            </a:r>
          </a:p>
          <a:p>
            <a:r>
              <a:rPr lang="en-US" sz="3600" dirty="0" smtClean="0">
                <a:solidFill>
                  <a:srgbClr val="0070C0"/>
                </a:solidFill>
              </a:rPr>
              <a:t>Add </a:t>
            </a:r>
            <a:r>
              <a:rPr lang="en-US" sz="3600" dirty="0">
                <a:solidFill>
                  <a:srgbClr val="0070C0"/>
                </a:solidFill>
              </a:rPr>
              <a:t>1 store, 1 pub, 1 church, &amp; 1 school for those families wealthy enough to send their children (boys) to school</a:t>
            </a:r>
            <a:r>
              <a:rPr lang="en-US" sz="3600" dirty="0" smtClean="0">
                <a:solidFill>
                  <a:srgbClr val="0070C0"/>
                </a:solidFill>
              </a:rPr>
              <a:t>.</a:t>
            </a:r>
            <a:endParaRPr lang="en-US" sz="3600" dirty="0"/>
          </a:p>
          <a:p>
            <a:r>
              <a:rPr lang="en-US" sz="3600" u="sng" dirty="0"/>
              <a:t> </a:t>
            </a:r>
            <a:r>
              <a:rPr lang="en-US" sz="3600" dirty="0"/>
              <a:t> Since workers in the factories work 6 days a week, the only day of rest is Sunday.  People flock to your churches so make them convenient for their tired feet. </a:t>
            </a:r>
          </a:p>
          <a:p>
            <a:endParaRPr lang="en-US" dirty="0"/>
          </a:p>
        </p:txBody>
      </p:sp>
    </p:spTree>
    <p:extLst>
      <p:ext uri="{BB962C8B-B14F-4D97-AF65-F5344CB8AC3E}">
        <p14:creationId xmlns:p14="http://schemas.microsoft.com/office/powerpoint/2010/main" val="2762098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a:t>
            </a:r>
            <a:r>
              <a:rPr lang="en-US" dirty="0" smtClean="0"/>
              <a:t>7: </a:t>
            </a:r>
            <a:endParaRPr lang="en-US" dirty="0"/>
          </a:p>
        </p:txBody>
      </p:sp>
      <p:sp>
        <p:nvSpPr>
          <p:cNvPr id="3" name="Content Placeholder 2"/>
          <p:cNvSpPr>
            <a:spLocks noGrp="1"/>
          </p:cNvSpPr>
          <p:nvPr>
            <p:ph idx="1"/>
          </p:nvPr>
        </p:nvSpPr>
        <p:spPr>
          <a:xfrm>
            <a:off x="609600" y="2490135"/>
            <a:ext cx="7924799" cy="3444997"/>
          </a:xfrm>
        </p:spPr>
        <p:txBody>
          <a:bodyPr>
            <a:noAutofit/>
          </a:bodyPr>
          <a:lstStyle/>
          <a:p>
            <a:r>
              <a:rPr lang="en-US" sz="2800" dirty="0">
                <a:solidFill>
                  <a:srgbClr val="00B050"/>
                </a:solidFill>
              </a:rPr>
              <a:t>It is now 1782</a:t>
            </a:r>
            <a:r>
              <a:rPr lang="en-US" sz="2800" dirty="0"/>
              <a:t>. Workers work long, hard hours in the factories.  The average work day begins at 6:00 a.m. and ends at 9:00 p.m.  There is only a 30 minute break for lunch.  After work, exhausted, “stressed out” workers stop at their local pub for some relaxation.  Alcohol begins to be consumed throughout England in record amounts. </a:t>
            </a:r>
          </a:p>
          <a:p>
            <a:r>
              <a:rPr lang="en-US" sz="2800" dirty="0" smtClean="0">
                <a:solidFill>
                  <a:srgbClr val="0070C0"/>
                </a:solidFill>
              </a:rPr>
              <a:t> </a:t>
            </a:r>
            <a:r>
              <a:rPr lang="en-US" sz="2800" dirty="0">
                <a:solidFill>
                  <a:srgbClr val="0070C0"/>
                </a:solidFill>
              </a:rPr>
              <a:t>Add </a:t>
            </a:r>
            <a:r>
              <a:rPr lang="en-US" sz="2800" dirty="0" smtClean="0">
                <a:solidFill>
                  <a:srgbClr val="0070C0"/>
                </a:solidFill>
              </a:rPr>
              <a:t>3 more </a:t>
            </a:r>
            <a:r>
              <a:rPr lang="en-US" sz="2800" dirty="0">
                <a:solidFill>
                  <a:srgbClr val="0070C0"/>
                </a:solidFill>
              </a:rPr>
              <a:t>pubs.  </a:t>
            </a:r>
            <a:r>
              <a:rPr lang="en-US" sz="2800" dirty="0">
                <a:solidFill>
                  <a:srgbClr val="0070C0"/>
                </a:solidFill>
              </a:rPr>
              <a:t>A</a:t>
            </a:r>
            <a:r>
              <a:rPr lang="en-US" sz="2800" dirty="0" smtClean="0">
                <a:solidFill>
                  <a:srgbClr val="0070C0"/>
                </a:solidFill>
              </a:rPr>
              <a:t>dd </a:t>
            </a:r>
            <a:r>
              <a:rPr lang="en-US" sz="2800" dirty="0">
                <a:solidFill>
                  <a:srgbClr val="0070C0"/>
                </a:solidFill>
              </a:rPr>
              <a:t>4 tenements</a:t>
            </a:r>
          </a:p>
        </p:txBody>
      </p:sp>
    </p:spTree>
    <p:extLst>
      <p:ext uri="{BB962C8B-B14F-4D97-AF65-F5344CB8AC3E}">
        <p14:creationId xmlns:p14="http://schemas.microsoft.com/office/powerpoint/2010/main" val="3350589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Requirements </a:t>
            </a:r>
            <a:endParaRPr lang="en-US" dirty="0"/>
          </a:p>
        </p:txBody>
      </p:sp>
      <p:sp>
        <p:nvSpPr>
          <p:cNvPr id="3" name="Content Placeholder 2"/>
          <p:cNvSpPr>
            <a:spLocks noGrp="1"/>
          </p:cNvSpPr>
          <p:nvPr>
            <p:ph idx="1"/>
          </p:nvPr>
        </p:nvSpPr>
        <p:spPr>
          <a:xfrm>
            <a:off x="990600" y="2438400"/>
            <a:ext cx="7467600" cy="3444997"/>
          </a:xfrm>
        </p:spPr>
        <p:txBody>
          <a:bodyPr>
            <a:noAutofit/>
          </a:bodyPr>
          <a:lstStyle/>
          <a:p>
            <a:r>
              <a:rPr lang="en-US" sz="2800" dirty="0" smtClean="0"/>
              <a:t>1 large piece of blank paper per group</a:t>
            </a:r>
          </a:p>
          <a:p>
            <a:r>
              <a:rPr lang="en-US" sz="2800" dirty="0" smtClean="0"/>
              <a:t>Pencil / eraser </a:t>
            </a:r>
            <a:endParaRPr lang="en-US" sz="2800" dirty="0"/>
          </a:p>
          <a:p>
            <a:r>
              <a:rPr lang="en-US" sz="2800" dirty="0" smtClean="0"/>
              <a:t>1 piece of binder-paper </a:t>
            </a:r>
            <a:r>
              <a:rPr lang="en-US" sz="2800" dirty="0" smtClean="0"/>
              <a:t>per person. </a:t>
            </a:r>
            <a:endParaRPr lang="en-US" sz="2800" dirty="0" smtClean="0"/>
          </a:p>
          <a:p>
            <a:pPr lvl="1"/>
            <a:r>
              <a:rPr lang="en-US" sz="2800" dirty="0" smtClean="0"/>
              <a:t>Each answer should require a few sentences of explanation. Please answer in complete sentences. </a:t>
            </a:r>
            <a:endParaRPr lang="en-US" sz="2800" dirty="0"/>
          </a:p>
        </p:txBody>
      </p:sp>
    </p:spTree>
    <p:extLst>
      <p:ext uri="{BB962C8B-B14F-4D97-AF65-F5344CB8AC3E}">
        <p14:creationId xmlns:p14="http://schemas.microsoft.com/office/powerpoint/2010/main" val="1415422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798734" cy="1303867"/>
          </a:xfrm>
        </p:spPr>
        <p:txBody>
          <a:bodyPr/>
          <a:lstStyle/>
          <a:p>
            <a:r>
              <a:rPr lang="en-US" dirty="0" smtClean="0"/>
              <a:t>Round </a:t>
            </a:r>
            <a:r>
              <a:rPr lang="en-US" dirty="0"/>
              <a:t>8</a:t>
            </a:r>
            <a:r>
              <a:rPr lang="en-US" dirty="0" smtClean="0"/>
              <a:t>: </a:t>
            </a:r>
            <a:endParaRPr lang="en-US" dirty="0"/>
          </a:p>
        </p:txBody>
      </p:sp>
      <p:sp>
        <p:nvSpPr>
          <p:cNvPr id="3" name="Content Placeholder 2"/>
          <p:cNvSpPr>
            <a:spLocks noGrp="1"/>
          </p:cNvSpPr>
          <p:nvPr>
            <p:ph idx="1"/>
          </p:nvPr>
        </p:nvSpPr>
        <p:spPr>
          <a:xfrm>
            <a:off x="304800" y="1219200"/>
            <a:ext cx="8305800" cy="5937738"/>
          </a:xfrm>
        </p:spPr>
        <p:txBody>
          <a:bodyPr>
            <a:normAutofit/>
          </a:bodyPr>
          <a:lstStyle/>
          <a:p>
            <a:r>
              <a:rPr lang="en-US" dirty="0">
                <a:solidFill>
                  <a:srgbClr val="00B050"/>
                </a:solidFill>
              </a:rPr>
              <a:t>It is now </a:t>
            </a:r>
            <a:r>
              <a:rPr lang="en-US" dirty="0" smtClean="0">
                <a:solidFill>
                  <a:srgbClr val="00B050"/>
                </a:solidFill>
              </a:rPr>
              <a:t>1783</a:t>
            </a:r>
            <a:r>
              <a:rPr lang="en-US" dirty="0" smtClean="0"/>
              <a:t>.</a:t>
            </a:r>
            <a:r>
              <a:rPr lang="en-US" dirty="0"/>
              <a:t> </a:t>
            </a:r>
            <a:r>
              <a:rPr lang="en-US" dirty="0" smtClean="0"/>
              <a:t>Workers never have enough </a:t>
            </a:r>
            <a:r>
              <a:rPr lang="en-US" dirty="0"/>
              <a:t>money to save and some workers go into debt.  Few, if any, could afford to send their children to school.  Still, there are a few families whose lifestyle is quite comfortable, even luxurious.  Who are they?  They are the large landowning farmers and factory owners.  </a:t>
            </a:r>
            <a:r>
              <a:rPr lang="en-US" sz="2800" dirty="0">
                <a:solidFill>
                  <a:srgbClr val="0070C0"/>
                </a:solidFill>
              </a:rPr>
              <a:t>Add 2 special homes</a:t>
            </a:r>
            <a:r>
              <a:rPr lang="en-US" dirty="0">
                <a:solidFill>
                  <a:srgbClr val="0070C0"/>
                </a:solidFill>
              </a:rPr>
              <a:t>. </a:t>
            </a:r>
            <a:r>
              <a:rPr lang="en-US" dirty="0"/>
              <a:t> </a:t>
            </a:r>
            <a:r>
              <a:rPr lang="en-US" dirty="0">
                <a:solidFill>
                  <a:srgbClr val="FF0000"/>
                </a:solidFill>
              </a:rPr>
              <a:t>Handsome manor houses </a:t>
            </a:r>
            <a:r>
              <a:rPr lang="en-US" dirty="0"/>
              <a:t>are built and some are lavishly furnished with art.  These new rich (</a:t>
            </a:r>
            <a:r>
              <a:rPr lang="en-US" dirty="0">
                <a:solidFill>
                  <a:srgbClr val="FF0000"/>
                </a:solidFill>
              </a:rPr>
              <a:t>nouveau riche</a:t>
            </a:r>
            <a:r>
              <a:rPr lang="en-US" dirty="0"/>
              <a:t>) are not part of the aristocratic class of England but they now can enjoy some of the refinements of the </a:t>
            </a:r>
            <a:r>
              <a:rPr lang="en-US" dirty="0">
                <a:solidFill>
                  <a:srgbClr val="FF0000"/>
                </a:solidFill>
              </a:rPr>
              <a:t>aristocratic</a:t>
            </a:r>
            <a:r>
              <a:rPr lang="en-US" dirty="0"/>
              <a:t> rich such as food, servants, furniture, education, fine clothing, carriages, etc….</a:t>
            </a:r>
            <a:r>
              <a:rPr lang="en-US" sz="2800" dirty="0">
                <a:solidFill>
                  <a:srgbClr val="0070C0"/>
                </a:solidFill>
              </a:rPr>
              <a:t>Add 1 factory, add 15 houses for management personages (</a:t>
            </a:r>
            <a:r>
              <a:rPr lang="en-US" sz="2800" dirty="0" smtClean="0">
                <a:solidFill>
                  <a:srgbClr val="0070C0"/>
                </a:solidFill>
              </a:rPr>
              <a:t>total 40) </a:t>
            </a:r>
            <a:r>
              <a:rPr lang="en-US" sz="2800" dirty="0">
                <a:solidFill>
                  <a:srgbClr val="0070C0"/>
                </a:solidFill>
              </a:rPr>
              <a:t>(</a:t>
            </a:r>
            <a:r>
              <a:rPr lang="en-US" sz="2800" u="sng" dirty="0">
                <a:solidFill>
                  <a:srgbClr val="0070C0"/>
                </a:solidFill>
              </a:rPr>
              <a:t>Note: from this point on trees may be removed if you need space</a:t>
            </a:r>
            <a:r>
              <a:rPr lang="en-US" sz="2800" dirty="0">
                <a:solidFill>
                  <a:srgbClr val="0070C0"/>
                </a:solidFill>
              </a:rPr>
              <a:t>).</a:t>
            </a:r>
          </a:p>
          <a:p>
            <a:endParaRPr lang="en-US" dirty="0"/>
          </a:p>
        </p:txBody>
      </p:sp>
    </p:spTree>
    <p:extLst>
      <p:ext uri="{BB962C8B-B14F-4D97-AF65-F5344CB8AC3E}">
        <p14:creationId xmlns:p14="http://schemas.microsoft.com/office/powerpoint/2010/main" val="32937174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798734" cy="1303867"/>
          </a:xfrm>
        </p:spPr>
        <p:txBody>
          <a:bodyPr/>
          <a:lstStyle/>
          <a:p>
            <a:r>
              <a:rPr lang="en-US" dirty="0" smtClean="0"/>
              <a:t>Round </a:t>
            </a:r>
            <a:r>
              <a:rPr lang="en-US" dirty="0"/>
              <a:t>9</a:t>
            </a:r>
            <a:r>
              <a:rPr lang="en-US" dirty="0" smtClean="0"/>
              <a:t>:</a:t>
            </a:r>
            <a:endParaRPr lang="en-US" dirty="0"/>
          </a:p>
        </p:txBody>
      </p:sp>
      <p:sp>
        <p:nvSpPr>
          <p:cNvPr id="3" name="Content Placeholder 2"/>
          <p:cNvSpPr>
            <a:spLocks noGrp="1"/>
          </p:cNvSpPr>
          <p:nvPr>
            <p:ph idx="1"/>
          </p:nvPr>
        </p:nvSpPr>
        <p:spPr>
          <a:xfrm>
            <a:off x="423333" y="1555547"/>
            <a:ext cx="8305800" cy="5181600"/>
          </a:xfrm>
        </p:spPr>
        <p:txBody>
          <a:bodyPr>
            <a:normAutofit/>
          </a:bodyPr>
          <a:lstStyle/>
          <a:p>
            <a:r>
              <a:rPr lang="en-US" dirty="0">
                <a:solidFill>
                  <a:srgbClr val="92D050"/>
                </a:solidFill>
              </a:rPr>
              <a:t>The year is 1785</a:t>
            </a:r>
            <a:r>
              <a:rPr lang="en-US" dirty="0"/>
              <a:t>.  A man named </a:t>
            </a:r>
            <a:r>
              <a:rPr lang="en-US" dirty="0">
                <a:solidFill>
                  <a:srgbClr val="FF0000"/>
                </a:solidFill>
              </a:rPr>
              <a:t>James Watt </a:t>
            </a:r>
            <a:r>
              <a:rPr lang="en-US" dirty="0"/>
              <a:t>invents a new machine called the </a:t>
            </a:r>
            <a:r>
              <a:rPr lang="en-US" dirty="0">
                <a:solidFill>
                  <a:srgbClr val="FF0000"/>
                </a:solidFill>
              </a:rPr>
              <a:t>steam engine</a:t>
            </a:r>
            <a:r>
              <a:rPr lang="en-US" dirty="0"/>
              <a:t>.  </a:t>
            </a:r>
            <a:r>
              <a:rPr lang="en-US" u="sng" dirty="0"/>
              <a:t>The steam engine replaces the water frame</a:t>
            </a:r>
            <a:r>
              <a:rPr lang="en-US" dirty="0"/>
              <a:t>.  First, it is far more efficient.  Second, it allows factories to be built away from the river.  T</a:t>
            </a:r>
            <a:r>
              <a:rPr lang="en-US" u="sng" dirty="0"/>
              <a:t>his source of power is more mobile.</a:t>
            </a:r>
            <a:r>
              <a:rPr lang="en-US" dirty="0"/>
              <a:t>  </a:t>
            </a:r>
            <a:r>
              <a:rPr lang="en-US" dirty="0">
                <a:solidFill>
                  <a:srgbClr val="FF0000"/>
                </a:solidFill>
              </a:rPr>
              <a:t>Capitalists</a:t>
            </a:r>
            <a:r>
              <a:rPr lang="en-US" dirty="0"/>
              <a:t> quickly replace their water frames with steam powered weaving and spinning machines.  The main business in England is still</a:t>
            </a:r>
            <a:r>
              <a:rPr lang="en-US" dirty="0">
                <a:solidFill>
                  <a:srgbClr val="FF0000"/>
                </a:solidFill>
              </a:rPr>
              <a:t> textile manufacturing</a:t>
            </a:r>
            <a:r>
              <a:rPr lang="en-US" dirty="0"/>
              <a:t>. </a:t>
            </a:r>
          </a:p>
          <a:p>
            <a:r>
              <a:rPr lang="en-US" sz="3200" dirty="0" smtClean="0">
                <a:solidFill>
                  <a:srgbClr val="0070C0"/>
                </a:solidFill>
              </a:rPr>
              <a:t> </a:t>
            </a:r>
            <a:r>
              <a:rPr lang="en-US" sz="3200" dirty="0">
                <a:solidFill>
                  <a:srgbClr val="0070C0"/>
                </a:solidFill>
              </a:rPr>
              <a:t>Add 10 factories with smoke.  Add smoke to all other pre-existing factories.  Also, add </a:t>
            </a:r>
            <a:r>
              <a:rPr lang="en-US" sz="3200" dirty="0" smtClean="0">
                <a:solidFill>
                  <a:srgbClr val="0070C0"/>
                </a:solidFill>
              </a:rPr>
              <a:t>1 nicer </a:t>
            </a:r>
            <a:r>
              <a:rPr lang="en-US" sz="3200" dirty="0">
                <a:solidFill>
                  <a:srgbClr val="0070C0"/>
                </a:solidFill>
              </a:rPr>
              <a:t>house since people continue to get rich.  Add 5 houses (total </a:t>
            </a:r>
            <a:r>
              <a:rPr lang="en-US" sz="3200" dirty="0" smtClean="0">
                <a:solidFill>
                  <a:srgbClr val="0070C0"/>
                </a:solidFill>
              </a:rPr>
              <a:t>45) </a:t>
            </a:r>
            <a:r>
              <a:rPr lang="en-US" sz="3200" dirty="0">
                <a:solidFill>
                  <a:srgbClr val="0070C0"/>
                </a:solidFill>
              </a:rPr>
              <a:t>and 1 tenement.  </a:t>
            </a:r>
          </a:p>
          <a:p>
            <a:endParaRPr lang="en-US" dirty="0"/>
          </a:p>
        </p:txBody>
      </p:sp>
    </p:spTree>
    <p:extLst>
      <p:ext uri="{BB962C8B-B14F-4D97-AF65-F5344CB8AC3E}">
        <p14:creationId xmlns:p14="http://schemas.microsoft.com/office/powerpoint/2010/main" val="1914611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5. How does the steam engine affect the village in both positive and negative ways? </a:t>
            </a:r>
            <a:endParaRPr lang="en-US" sz="3600" dirty="0"/>
          </a:p>
        </p:txBody>
      </p:sp>
    </p:spTree>
    <p:extLst>
      <p:ext uri="{BB962C8B-B14F-4D97-AF65-F5344CB8AC3E}">
        <p14:creationId xmlns:p14="http://schemas.microsoft.com/office/powerpoint/2010/main" val="3505982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532463"/>
          </a:xfrm>
        </p:spPr>
        <p:txBody>
          <a:bodyPr>
            <a:normAutofit fontScale="90000"/>
          </a:bodyPr>
          <a:lstStyle/>
          <a:p>
            <a:r>
              <a:rPr lang="en-US" dirty="0" smtClean="0"/>
              <a:t>Round </a:t>
            </a:r>
            <a:r>
              <a:rPr lang="en-US" dirty="0" smtClean="0"/>
              <a:t>10</a:t>
            </a:r>
            <a:r>
              <a:rPr lang="en-US" dirty="0" smtClean="0"/>
              <a:t>: </a:t>
            </a:r>
            <a:endParaRPr lang="en-US" dirty="0"/>
          </a:p>
        </p:txBody>
      </p:sp>
      <p:sp>
        <p:nvSpPr>
          <p:cNvPr id="3" name="Content Placeholder 2"/>
          <p:cNvSpPr>
            <a:spLocks noGrp="1"/>
          </p:cNvSpPr>
          <p:nvPr>
            <p:ph idx="1"/>
          </p:nvPr>
        </p:nvSpPr>
        <p:spPr>
          <a:xfrm>
            <a:off x="533400" y="1676400"/>
            <a:ext cx="8001000" cy="4800599"/>
          </a:xfrm>
        </p:spPr>
        <p:txBody>
          <a:bodyPr>
            <a:normAutofit lnSpcReduction="10000"/>
          </a:bodyPr>
          <a:lstStyle/>
          <a:p>
            <a:r>
              <a:rPr lang="en-US" dirty="0">
                <a:solidFill>
                  <a:srgbClr val="00B050"/>
                </a:solidFill>
              </a:rPr>
              <a:t>The year is 1815</a:t>
            </a:r>
            <a:r>
              <a:rPr lang="en-US" dirty="0"/>
              <a:t>.  </a:t>
            </a:r>
            <a:r>
              <a:rPr lang="en-US" u="sng" dirty="0"/>
              <a:t>Coal miners are busy mining coal</a:t>
            </a:r>
            <a:r>
              <a:rPr lang="en-US" dirty="0"/>
              <a:t>.  There is a great demand for </a:t>
            </a:r>
            <a:r>
              <a:rPr lang="en-US" u="sng" dirty="0"/>
              <a:t>coal right now</a:t>
            </a:r>
            <a:r>
              <a:rPr lang="en-US" dirty="0"/>
              <a:t>:  home-heating, </a:t>
            </a:r>
            <a:r>
              <a:rPr lang="en-US" dirty="0">
                <a:solidFill>
                  <a:srgbClr val="FF0000"/>
                </a:solidFill>
              </a:rPr>
              <a:t>fuel for the steam engines</a:t>
            </a:r>
            <a:r>
              <a:rPr lang="en-US" dirty="0"/>
              <a:t>, </a:t>
            </a:r>
            <a:r>
              <a:rPr lang="en-US" dirty="0">
                <a:solidFill>
                  <a:srgbClr val="FF0000"/>
                </a:solidFill>
              </a:rPr>
              <a:t>for the production of iron</a:t>
            </a:r>
            <a:r>
              <a:rPr lang="en-US" dirty="0"/>
              <a:t>. </a:t>
            </a:r>
            <a:endParaRPr lang="en-US" dirty="0" smtClean="0"/>
          </a:p>
          <a:p>
            <a:r>
              <a:rPr lang="en-US" sz="2800" dirty="0" smtClean="0">
                <a:solidFill>
                  <a:srgbClr val="0070C0"/>
                </a:solidFill>
              </a:rPr>
              <a:t>Add </a:t>
            </a:r>
            <a:r>
              <a:rPr lang="en-US" sz="2800" dirty="0">
                <a:solidFill>
                  <a:srgbClr val="0070C0"/>
                </a:solidFill>
              </a:rPr>
              <a:t>another coal mine</a:t>
            </a:r>
            <a:r>
              <a:rPr lang="en-US" sz="2800" dirty="0" smtClean="0">
                <a:solidFill>
                  <a:srgbClr val="0070C0"/>
                </a:solidFill>
              </a:rPr>
              <a:t>.</a:t>
            </a:r>
          </a:p>
          <a:p>
            <a:r>
              <a:rPr lang="en-US" dirty="0" smtClean="0">
                <a:solidFill>
                  <a:srgbClr val="0070C0"/>
                </a:solidFill>
              </a:rPr>
              <a:t> </a:t>
            </a:r>
            <a:r>
              <a:rPr lang="en-US" dirty="0"/>
              <a:t>Although in the 1700’s coal miners were adults who worked in the winter to supplement their wages, in the 1800’s they are typically </a:t>
            </a:r>
            <a:r>
              <a:rPr lang="en-US" u="sng" dirty="0"/>
              <a:t>children between the ages of 8 and 14</a:t>
            </a:r>
            <a:r>
              <a:rPr lang="en-US" dirty="0"/>
              <a:t>.  The work is dangerous and unhealthy.  </a:t>
            </a:r>
            <a:r>
              <a:rPr lang="en-US" u="sng" dirty="0"/>
              <a:t>Children become victims of black lung, explosions, &amp; accidents</a:t>
            </a:r>
            <a:r>
              <a:rPr lang="en-US" dirty="0"/>
              <a:t>.  Their growth is stunted as they spend their 14 hour day stooped over.  They are malnourished and unable to exercise or eat properly.  Casualty rates go up.  </a:t>
            </a:r>
            <a:endParaRPr lang="en-US" dirty="0" smtClean="0"/>
          </a:p>
          <a:p>
            <a:r>
              <a:rPr lang="en-US" sz="2800" dirty="0" smtClean="0">
                <a:solidFill>
                  <a:srgbClr val="0070C0"/>
                </a:solidFill>
              </a:rPr>
              <a:t>Draw </a:t>
            </a:r>
            <a:r>
              <a:rPr lang="en-US" sz="2800" dirty="0">
                <a:solidFill>
                  <a:srgbClr val="0070C0"/>
                </a:solidFill>
              </a:rPr>
              <a:t>1 cemetery.</a:t>
            </a:r>
          </a:p>
          <a:p>
            <a:endParaRPr lang="en-US" dirty="0"/>
          </a:p>
        </p:txBody>
      </p:sp>
    </p:spTree>
    <p:extLst>
      <p:ext uri="{BB962C8B-B14F-4D97-AF65-F5344CB8AC3E}">
        <p14:creationId xmlns:p14="http://schemas.microsoft.com/office/powerpoint/2010/main" val="3578936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98734" cy="1303867"/>
          </a:xfrm>
        </p:spPr>
        <p:txBody>
          <a:bodyPr/>
          <a:lstStyle/>
          <a:p>
            <a:r>
              <a:rPr lang="en-US" dirty="0" smtClean="0"/>
              <a:t>Round </a:t>
            </a:r>
            <a:r>
              <a:rPr lang="en-US" dirty="0" smtClean="0"/>
              <a:t>11: </a:t>
            </a:r>
            <a:endParaRPr lang="en-US" dirty="0"/>
          </a:p>
        </p:txBody>
      </p:sp>
      <p:sp>
        <p:nvSpPr>
          <p:cNvPr id="3" name="Content Placeholder 2"/>
          <p:cNvSpPr>
            <a:spLocks noGrp="1"/>
          </p:cNvSpPr>
          <p:nvPr>
            <p:ph idx="1"/>
          </p:nvPr>
        </p:nvSpPr>
        <p:spPr>
          <a:xfrm>
            <a:off x="457200" y="1380067"/>
            <a:ext cx="8153400" cy="5249333"/>
          </a:xfrm>
        </p:spPr>
        <p:txBody>
          <a:bodyPr>
            <a:normAutofit lnSpcReduction="10000"/>
          </a:bodyPr>
          <a:lstStyle/>
          <a:p>
            <a:pPr marL="114300" indent="0">
              <a:buNone/>
            </a:pPr>
            <a:r>
              <a:rPr lang="en-US" dirty="0">
                <a:solidFill>
                  <a:srgbClr val="00B050"/>
                </a:solidFill>
              </a:rPr>
              <a:t>It is 1820</a:t>
            </a:r>
            <a:r>
              <a:rPr lang="en-US" dirty="0"/>
              <a:t>.  The existing </a:t>
            </a:r>
            <a:r>
              <a:rPr lang="en-US" dirty="0">
                <a:solidFill>
                  <a:srgbClr val="FF0000"/>
                </a:solidFill>
              </a:rPr>
              <a:t>canals</a:t>
            </a:r>
            <a:r>
              <a:rPr lang="en-US" dirty="0"/>
              <a:t> and dirt roads cannot accommodate the heavy industrial traffic.  New experiments with transportation using the power of a </a:t>
            </a:r>
            <a:r>
              <a:rPr lang="en-US" dirty="0">
                <a:solidFill>
                  <a:srgbClr val="FF0000"/>
                </a:solidFill>
              </a:rPr>
              <a:t>steam engine </a:t>
            </a:r>
            <a:r>
              <a:rPr lang="en-US" dirty="0"/>
              <a:t>are tried.  The most successful appears to be a </a:t>
            </a:r>
            <a:r>
              <a:rPr lang="en-US" u="sng" dirty="0"/>
              <a:t>steam engine that pulls a series of wagons or cars on an iron track</a:t>
            </a:r>
            <a:r>
              <a:rPr lang="en-US" dirty="0"/>
              <a:t>.  The first </a:t>
            </a:r>
            <a:r>
              <a:rPr lang="en-US" dirty="0">
                <a:solidFill>
                  <a:srgbClr val="FF0000"/>
                </a:solidFill>
              </a:rPr>
              <a:t>railroad</a:t>
            </a:r>
            <a:r>
              <a:rPr lang="en-US" dirty="0"/>
              <a:t> is tested and proves to be quite effective</a:t>
            </a:r>
            <a:r>
              <a:rPr lang="en-US" dirty="0" smtClean="0"/>
              <a:t>.</a:t>
            </a:r>
          </a:p>
          <a:p>
            <a:pPr marL="114300" indent="0">
              <a:buNone/>
            </a:pPr>
            <a:endParaRPr lang="en-US" sz="2800" dirty="0">
              <a:solidFill>
                <a:srgbClr val="0070C0"/>
              </a:solidFill>
            </a:endParaRPr>
          </a:p>
          <a:p>
            <a:pPr marL="114300" indent="0">
              <a:buNone/>
            </a:pPr>
            <a:r>
              <a:rPr lang="en-US" sz="2800" dirty="0" smtClean="0">
                <a:solidFill>
                  <a:srgbClr val="0070C0"/>
                </a:solidFill>
              </a:rPr>
              <a:t>Add </a:t>
            </a:r>
            <a:r>
              <a:rPr lang="en-US" sz="2800" dirty="0">
                <a:solidFill>
                  <a:srgbClr val="0070C0"/>
                </a:solidFill>
              </a:rPr>
              <a:t>1 major </a:t>
            </a:r>
            <a:r>
              <a:rPr lang="en-US" sz="2800" dirty="0">
                <a:solidFill>
                  <a:srgbClr val="FF0000"/>
                </a:solidFill>
              </a:rPr>
              <a:t>railroad line </a:t>
            </a:r>
            <a:r>
              <a:rPr lang="en-US" sz="2800" dirty="0">
                <a:solidFill>
                  <a:srgbClr val="0070C0"/>
                </a:solidFill>
              </a:rPr>
              <a:t>connecting all your factories to your coal mines.  This is one continuous track which must connect all factories and mines (you may build additional railroad bridges only as needed). </a:t>
            </a:r>
            <a:endParaRPr lang="en-US" sz="2800" dirty="0" smtClean="0">
              <a:solidFill>
                <a:srgbClr val="0070C0"/>
              </a:solidFill>
            </a:endParaRPr>
          </a:p>
          <a:p>
            <a:pPr marL="114300" indent="0">
              <a:buNone/>
            </a:pPr>
            <a:r>
              <a:rPr lang="en-US" sz="2800" dirty="0" smtClean="0">
                <a:solidFill>
                  <a:srgbClr val="0070C0"/>
                </a:solidFill>
              </a:rPr>
              <a:t> </a:t>
            </a:r>
            <a:r>
              <a:rPr lang="en-US" sz="2800" dirty="0">
                <a:solidFill>
                  <a:srgbClr val="0070C0"/>
                </a:solidFill>
              </a:rPr>
              <a:t>Add 5 houses (total </a:t>
            </a:r>
            <a:r>
              <a:rPr lang="en-US" sz="2800" dirty="0" smtClean="0">
                <a:solidFill>
                  <a:srgbClr val="0070C0"/>
                </a:solidFill>
              </a:rPr>
              <a:t>50</a:t>
            </a:r>
            <a:r>
              <a:rPr lang="en-US" sz="2800" dirty="0" smtClean="0">
                <a:solidFill>
                  <a:srgbClr val="0070C0"/>
                </a:solidFill>
              </a:rPr>
              <a:t>) </a:t>
            </a:r>
            <a:r>
              <a:rPr lang="en-US" sz="2800" dirty="0">
                <a:solidFill>
                  <a:srgbClr val="0070C0"/>
                </a:solidFill>
              </a:rPr>
              <a:t>for railroad builders. </a:t>
            </a:r>
          </a:p>
          <a:p>
            <a:endParaRPr lang="en-US" dirty="0"/>
          </a:p>
        </p:txBody>
      </p:sp>
    </p:spTree>
    <p:extLst>
      <p:ext uri="{BB962C8B-B14F-4D97-AF65-F5344CB8AC3E}">
        <p14:creationId xmlns:p14="http://schemas.microsoft.com/office/powerpoint/2010/main" val="777631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380063"/>
          </a:xfrm>
        </p:spPr>
        <p:txBody>
          <a:bodyPr>
            <a:normAutofit fontScale="90000"/>
          </a:bodyPr>
          <a:lstStyle/>
          <a:p>
            <a:r>
              <a:rPr lang="en-US" dirty="0" smtClean="0"/>
              <a:t>Round </a:t>
            </a:r>
            <a:r>
              <a:rPr lang="en-US" dirty="0" smtClean="0"/>
              <a:t>12: </a:t>
            </a:r>
            <a:endParaRPr lang="en-US" dirty="0"/>
          </a:p>
        </p:txBody>
      </p:sp>
      <p:sp>
        <p:nvSpPr>
          <p:cNvPr id="3" name="Content Placeholder 2"/>
          <p:cNvSpPr>
            <a:spLocks noGrp="1"/>
          </p:cNvSpPr>
          <p:nvPr>
            <p:ph idx="1"/>
          </p:nvPr>
        </p:nvSpPr>
        <p:spPr>
          <a:xfrm>
            <a:off x="533400" y="1318846"/>
            <a:ext cx="8077200" cy="5257799"/>
          </a:xfrm>
        </p:spPr>
        <p:txBody>
          <a:bodyPr>
            <a:normAutofit lnSpcReduction="10000"/>
          </a:bodyPr>
          <a:lstStyle/>
          <a:p>
            <a:r>
              <a:rPr lang="en-US" dirty="0">
                <a:solidFill>
                  <a:srgbClr val="00B050"/>
                </a:solidFill>
              </a:rPr>
              <a:t>It is 1827</a:t>
            </a:r>
            <a:r>
              <a:rPr lang="en-US" dirty="0"/>
              <a:t>.  This new “</a:t>
            </a:r>
            <a:r>
              <a:rPr lang="en-US" dirty="0">
                <a:solidFill>
                  <a:srgbClr val="FF0000"/>
                </a:solidFill>
              </a:rPr>
              <a:t>revolution” in transportation </a:t>
            </a:r>
            <a:r>
              <a:rPr lang="en-US" dirty="0"/>
              <a:t>draws thousands of people to your community.  </a:t>
            </a:r>
            <a:r>
              <a:rPr lang="en-US" i="1" dirty="0"/>
              <a:t>Soon there becomes a surplus of </a:t>
            </a:r>
            <a:r>
              <a:rPr lang="en-US" i="1" dirty="0" smtClean="0"/>
              <a:t>workers (more workers than necessary)</a:t>
            </a:r>
            <a:r>
              <a:rPr lang="en-US" dirty="0" smtClean="0"/>
              <a:t>.</a:t>
            </a:r>
            <a:r>
              <a:rPr lang="en-US" dirty="0"/>
              <a:t>  </a:t>
            </a:r>
            <a:r>
              <a:rPr lang="en-US" dirty="0">
                <a:solidFill>
                  <a:srgbClr val="FF0000"/>
                </a:solidFill>
              </a:rPr>
              <a:t>Capitalists</a:t>
            </a:r>
            <a:r>
              <a:rPr lang="en-US" dirty="0"/>
              <a:t> who wish to ensure their profits decide to hire women and </a:t>
            </a:r>
            <a:r>
              <a:rPr lang="en-US" u="sng" dirty="0"/>
              <a:t>children over men because can perform the same factory labor at one-half to one-quarter the price</a:t>
            </a:r>
            <a:r>
              <a:rPr lang="en-US" dirty="0"/>
              <a:t>.  More and more children leave their homes to work. </a:t>
            </a:r>
            <a:endParaRPr lang="en-US" dirty="0" smtClean="0"/>
          </a:p>
          <a:p>
            <a:r>
              <a:rPr lang="en-US" dirty="0" smtClean="0"/>
              <a:t> </a:t>
            </a:r>
            <a:r>
              <a:rPr lang="en-US" dirty="0"/>
              <a:t>Depressed, ashamed, and angry about their wives, and children toiling in factories, </a:t>
            </a:r>
            <a:r>
              <a:rPr lang="en-US" u="sng" dirty="0"/>
              <a:t>many men turn to crime, and the social life of the pub</a:t>
            </a:r>
            <a:r>
              <a:rPr lang="en-US" dirty="0"/>
              <a:t>.  For the first time in England’s history, alcoholism appears in epidemic proportions.  Family life that existed for hundreds of years in England is disrupted.  Family members seldom eat together or see each other.  </a:t>
            </a:r>
            <a:endParaRPr lang="en-US" dirty="0" smtClean="0"/>
          </a:p>
          <a:p>
            <a:r>
              <a:rPr lang="en-US" sz="2800" dirty="0" smtClean="0">
                <a:solidFill>
                  <a:srgbClr val="0070C0"/>
                </a:solidFill>
              </a:rPr>
              <a:t>Add </a:t>
            </a:r>
            <a:r>
              <a:rPr lang="en-US" sz="2800" dirty="0">
                <a:solidFill>
                  <a:srgbClr val="0070C0"/>
                </a:solidFill>
              </a:rPr>
              <a:t>1 jail &amp; 2 pubs and 2 tenements.</a:t>
            </a:r>
          </a:p>
          <a:p>
            <a:endParaRPr lang="en-US" dirty="0"/>
          </a:p>
        </p:txBody>
      </p:sp>
    </p:spTree>
    <p:extLst>
      <p:ext uri="{BB962C8B-B14F-4D97-AF65-F5344CB8AC3E}">
        <p14:creationId xmlns:p14="http://schemas.microsoft.com/office/powerpoint/2010/main" val="851512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798734" cy="1303867"/>
          </a:xfrm>
        </p:spPr>
        <p:txBody>
          <a:bodyPr/>
          <a:lstStyle/>
          <a:p>
            <a:r>
              <a:rPr lang="en-US" dirty="0" smtClean="0"/>
              <a:t>Round </a:t>
            </a:r>
            <a:r>
              <a:rPr lang="en-US" dirty="0" smtClean="0"/>
              <a:t>13:</a:t>
            </a:r>
            <a:endParaRPr lang="en-US" dirty="0"/>
          </a:p>
        </p:txBody>
      </p:sp>
      <p:sp>
        <p:nvSpPr>
          <p:cNvPr id="3" name="Content Placeholder 2"/>
          <p:cNvSpPr>
            <a:spLocks noGrp="1"/>
          </p:cNvSpPr>
          <p:nvPr>
            <p:ph idx="1"/>
          </p:nvPr>
        </p:nvSpPr>
        <p:spPr>
          <a:xfrm>
            <a:off x="685800" y="1517488"/>
            <a:ext cx="7848600" cy="4715933"/>
          </a:xfrm>
        </p:spPr>
        <p:txBody>
          <a:bodyPr>
            <a:normAutofit/>
          </a:bodyPr>
          <a:lstStyle/>
          <a:p>
            <a:r>
              <a:rPr lang="en-US" dirty="0">
                <a:solidFill>
                  <a:srgbClr val="00B050"/>
                </a:solidFill>
              </a:rPr>
              <a:t>It is 1840</a:t>
            </a:r>
            <a:r>
              <a:rPr lang="en-US" dirty="0"/>
              <a:t>.  </a:t>
            </a:r>
            <a:r>
              <a:rPr lang="en-US" u="sng" dirty="0"/>
              <a:t>There is a need for quicker transportation</a:t>
            </a:r>
            <a:r>
              <a:rPr lang="en-US" dirty="0"/>
              <a:t>.  </a:t>
            </a:r>
            <a:endParaRPr lang="en-US" dirty="0" smtClean="0"/>
          </a:p>
          <a:p>
            <a:r>
              <a:rPr lang="en-US" dirty="0" smtClean="0"/>
              <a:t>Coal</a:t>
            </a:r>
            <a:r>
              <a:rPr lang="en-US" dirty="0"/>
              <a:t>, iron, finished products, &amp; raw materials must all be transported from one area of England to another.  In Ireland in the late 1830’s a devastating </a:t>
            </a:r>
            <a:r>
              <a:rPr lang="en-US" dirty="0" smtClean="0">
                <a:solidFill>
                  <a:srgbClr val="FF0000"/>
                </a:solidFill>
              </a:rPr>
              <a:t>potato </a:t>
            </a:r>
            <a:r>
              <a:rPr lang="en-US" dirty="0">
                <a:solidFill>
                  <a:srgbClr val="FF0000"/>
                </a:solidFill>
              </a:rPr>
              <a:t>famine </a:t>
            </a:r>
            <a:r>
              <a:rPr lang="en-US" u="sng" dirty="0"/>
              <a:t>drove hundreds of thousands of Irish to England.</a:t>
            </a:r>
            <a:r>
              <a:rPr lang="en-US" dirty="0"/>
              <a:t>  Here was the cheapest of labor possible to build more railroads.  </a:t>
            </a:r>
            <a:endParaRPr lang="en-US" dirty="0" smtClean="0"/>
          </a:p>
          <a:p>
            <a:endParaRPr lang="en-US" dirty="0"/>
          </a:p>
          <a:p>
            <a:r>
              <a:rPr lang="en-US" sz="3200" dirty="0" smtClean="0">
                <a:solidFill>
                  <a:srgbClr val="0070C0"/>
                </a:solidFill>
              </a:rPr>
              <a:t>Add </a:t>
            </a:r>
            <a:r>
              <a:rPr lang="en-US" sz="3200" dirty="0">
                <a:solidFill>
                  <a:srgbClr val="0070C0"/>
                </a:solidFill>
              </a:rPr>
              <a:t>1 more railroad line passing east to west through your town.   Add 5 houses (total </a:t>
            </a:r>
            <a:r>
              <a:rPr lang="en-US" sz="3200" dirty="0" smtClean="0">
                <a:solidFill>
                  <a:srgbClr val="0070C0"/>
                </a:solidFill>
              </a:rPr>
              <a:t>55) </a:t>
            </a:r>
            <a:r>
              <a:rPr lang="en-US" sz="3200" dirty="0">
                <a:solidFill>
                  <a:srgbClr val="0070C0"/>
                </a:solidFill>
              </a:rPr>
              <a:t>and 1 tenement for the new railroad workers. </a:t>
            </a:r>
          </a:p>
          <a:p>
            <a:endParaRPr lang="en-US" dirty="0"/>
          </a:p>
        </p:txBody>
      </p:sp>
    </p:spTree>
    <p:extLst>
      <p:ext uri="{BB962C8B-B14F-4D97-AF65-F5344CB8AC3E}">
        <p14:creationId xmlns:p14="http://schemas.microsoft.com/office/powerpoint/2010/main" val="2212981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608663"/>
          </a:xfrm>
        </p:spPr>
        <p:txBody>
          <a:bodyPr>
            <a:normAutofit fontScale="90000"/>
          </a:bodyPr>
          <a:lstStyle/>
          <a:p>
            <a:r>
              <a:rPr lang="en-US" dirty="0" smtClean="0"/>
              <a:t>Round </a:t>
            </a:r>
            <a:r>
              <a:rPr lang="en-US" dirty="0" smtClean="0"/>
              <a:t>14: </a:t>
            </a:r>
            <a:endParaRPr lang="en-US" dirty="0"/>
          </a:p>
        </p:txBody>
      </p:sp>
      <p:sp>
        <p:nvSpPr>
          <p:cNvPr id="3" name="Content Placeholder 2"/>
          <p:cNvSpPr>
            <a:spLocks noGrp="1"/>
          </p:cNvSpPr>
          <p:nvPr>
            <p:ph idx="1"/>
          </p:nvPr>
        </p:nvSpPr>
        <p:spPr>
          <a:xfrm>
            <a:off x="609600" y="1524000"/>
            <a:ext cx="8001000" cy="4724399"/>
          </a:xfrm>
        </p:spPr>
        <p:txBody>
          <a:bodyPr>
            <a:normAutofit lnSpcReduction="10000"/>
          </a:bodyPr>
          <a:lstStyle/>
          <a:p>
            <a:r>
              <a:rPr lang="en-US" dirty="0">
                <a:solidFill>
                  <a:srgbClr val="00B050"/>
                </a:solidFill>
              </a:rPr>
              <a:t>It is 1842</a:t>
            </a:r>
            <a:r>
              <a:rPr lang="en-US" dirty="0"/>
              <a:t>.  There are some advantages to urban dwellers.  City life is very different from the country life.  For the small but growing middle classes, a whole new cultural life is available.  Museums, theater, opera, restaurants, plays, &amp; concerts are made available.  Whereas before only the aristocrats could afford the arts, but now the middle class enjoys the fine life of culture and good living.  </a:t>
            </a:r>
            <a:endParaRPr lang="en-US" dirty="0" smtClean="0"/>
          </a:p>
          <a:p>
            <a:endParaRPr lang="en-US" sz="2800" dirty="0">
              <a:solidFill>
                <a:srgbClr val="0070C0"/>
              </a:solidFill>
            </a:endParaRPr>
          </a:p>
          <a:p>
            <a:r>
              <a:rPr lang="en-US" sz="2800" dirty="0" smtClean="0">
                <a:solidFill>
                  <a:srgbClr val="0070C0"/>
                </a:solidFill>
              </a:rPr>
              <a:t>Add </a:t>
            </a:r>
            <a:r>
              <a:rPr lang="en-US" sz="2800" dirty="0">
                <a:solidFill>
                  <a:srgbClr val="0070C0"/>
                </a:solidFill>
              </a:rPr>
              <a:t>1 theater and 1 museum.  </a:t>
            </a:r>
          </a:p>
          <a:p>
            <a:r>
              <a:rPr lang="en-US" sz="2800" dirty="0" smtClean="0">
                <a:solidFill>
                  <a:srgbClr val="0070C0"/>
                </a:solidFill>
              </a:rPr>
              <a:t>Add </a:t>
            </a:r>
            <a:r>
              <a:rPr lang="en-US" sz="2800" dirty="0">
                <a:solidFill>
                  <a:srgbClr val="0070C0"/>
                </a:solidFill>
              </a:rPr>
              <a:t>2 private schools for upper class students (mark these schools with the letter “P”.   Add 1 nice house.</a:t>
            </a:r>
          </a:p>
          <a:p>
            <a:endParaRPr lang="en-US" dirty="0"/>
          </a:p>
        </p:txBody>
      </p:sp>
    </p:spTree>
    <p:extLst>
      <p:ext uri="{BB962C8B-B14F-4D97-AF65-F5344CB8AC3E}">
        <p14:creationId xmlns:p14="http://schemas.microsoft.com/office/powerpoint/2010/main" val="1031901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532463"/>
          </a:xfrm>
        </p:spPr>
        <p:txBody>
          <a:bodyPr>
            <a:normAutofit fontScale="90000"/>
          </a:bodyPr>
          <a:lstStyle/>
          <a:p>
            <a:r>
              <a:rPr lang="en-US" dirty="0" smtClean="0"/>
              <a:t>Round </a:t>
            </a:r>
            <a:r>
              <a:rPr lang="en-US" dirty="0" smtClean="0"/>
              <a:t>15: </a:t>
            </a:r>
            <a:endParaRPr lang="en-US" dirty="0"/>
          </a:p>
        </p:txBody>
      </p:sp>
      <p:sp>
        <p:nvSpPr>
          <p:cNvPr id="3" name="Content Placeholder 2"/>
          <p:cNvSpPr>
            <a:spLocks noGrp="1"/>
          </p:cNvSpPr>
          <p:nvPr>
            <p:ph idx="1"/>
          </p:nvPr>
        </p:nvSpPr>
        <p:spPr>
          <a:xfrm>
            <a:off x="690033" y="1524000"/>
            <a:ext cx="7772400" cy="4800600"/>
          </a:xfrm>
        </p:spPr>
        <p:txBody>
          <a:bodyPr>
            <a:normAutofit fontScale="92500"/>
          </a:bodyPr>
          <a:lstStyle/>
          <a:p>
            <a:r>
              <a:rPr lang="en-US" dirty="0"/>
              <a:t>It is 1845.  There are no pollution controls so the air in your community looks dark.  Windows, walls even trees are covered with layers of soot and coke.  The river that once flowed through your quiet village for hundreds of years is now unfit for drinking, bathing, or laundry.  A new disease begins to take the lives of people.  Malignant tumors grow in peoples’ bodies and the term cancer is first used in the medical profession.  The average life expectancy for the poor classes is now 30 years of age.  Your city is overcrowded and shrouded in factory smoke.  The noises, the loss of privacy, &amp; the loss of the family unit shatters the peace of the old ways. </a:t>
            </a:r>
          </a:p>
          <a:p>
            <a:r>
              <a:rPr lang="en-US" sz="2400" dirty="0" smtClean="0">
                <a:solidFill>
                  <a:srgbClr val="0070C0"/>
                </a:solidFill>
              </a:rPr>
              <a:t>Add </a:t>
            </a:r>
            <a:r>
              <a:rPr lang="en-US" sz="2400" dirty="0">
                <a:solidFill>
                  <a:srgbClr val="0070C0"/>
                </a:solidFill>
              </a:rPr>
              <a:t>1 cemetery, 1 jail, 1 hospital to accommodate the victims of urban life.  </a:t>
            </a:r>
          </a:p>
          <a:p>
            <a:endParaRPr lang="en-US" dirty="0"/>
          </a:p>
        </p:txBody>
      </p:sp>
    </p:spTree>
    <p:extLst>
      <p:ext uri="{BB962C8B-B14F-4D97-AF65-F5344CB8AC3E}">
        <p14:creationId xmlns:p14="http://schemas.microsoft.com/office/powerpoint/2010/main" val="20619038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a:t>
            </a:r>
            <a:r>
              <a:rPr lang="en-US" dirty="0" smtClean="0"/>
              <a:t>16</a:t>
            </a:r>
            <a:r>
              <a:rPr lang="en-US" dirty="0" smtClean="0"/>
              <a:t>: </a:t>
            </a:r>
            <a:endParaRPr lang="en-US" dirty="0"/>
          </a:p>
        </p:txBody>
      </p:sp>
      <p:sp>
        <p:nvSpPr>
          <p:cNvPr id="3" name="Content Placeholder 2"/>
          <p:cNvSpPr>
            <a:spLocks noGrp="1"/>
          </p:cNvSpPr>
          <p:nvPr>
            <p:ph idx="1"/>
          </p:nvPr>
        </p:nvSpPr>
        <p:spPr>
          <a:xfrm>
            <a:off x="609600" y="1828800"/>
            <a:ext cx="8153400" cy="4419599"/>
          </a:xfrm>
        </p:spPr>
        <p:txBody>
          <a:bodyPr>
            <a:normAutofit fontScale="85000" lnSpcReduction="20000"/>
          </a:bodyPr>
          <a:lstStyle/>
          <a:p>
            <a:r>
              <a:rPr lang="en-US" dirty="0"/>
              <a:t>It is 1850.  By this year several million acres of good English land has been enclosed and sold to private parties who own large estates.  Despite the misery this creates for England’s landless poor, the economy benefits for the rich are obvious.  These farmers purchase the newest power-driven machinery and can easily feed the working class of England (including the Irish).  The small landowning farmer is crushed by the enclosed commons.  They cannot afford the machinery and therefore cannot compete and grow food profitably.  </a:t>
            </a:r>
            <a:endParaRPr lang="en-US" dirty="0" smtClean="0"/>
          </a:p>
          <a:p>
            <a:r>
              <a:rPr lang="en-US" dirty="0"/>
              <a:t>T</a:t>
            </a:r>
            <a:r>
              <a:rPr lang="en-US" dirty="0" smtClean="0"/>
              <a:t>housands </a:t>
            </a:r>
            <a:r>
              <a:rPr lang="en-US" dirty="0"/>
              <a:t>of these folk leave their villages (where their ancestors had lived for hundreds of years) and move to towns and cities looking for work to feed their families.  Some refused to leave but took jobs working for the large landowning farmers.  By the thousands, they moved to the bleak, uninviting towns of the north and the new cotton mills.  </a:t>
            </a:r>
          </a:p>
          <a:p>
            <a:r>
              <a:rPr lang="en-US" sz="2600" dirty="0" smtClean="0">
                <a:solidFill>
                  <a:srgbClr val="0070C0"/>
                </a:solidFill>
              </a:rPr>
              <a:t>Add </a:t>
            </a:r>
            <a:r>
              <a:rPr lang="en-US" sz="2600" dirty="0">
                <a:solidFill>
                  <a:srgbClr val="0070C0"/>
                </a:solidFill>
              </a:rPr>
              <a:t>20 houses (total </a:t>
            </a:r>
            <a:r>
              <a:rPr lang="en-US" sz="2600" dirty="0" smtClean="0">
                <a:solidFill>
                  <a:srgbClr val="0070C0"/>
                </a:solidFill>
              </a:rPr>
              <a:t>70), </a:t>
            </a:r>
            <a:r>
              <a:rPr lang="en-US" sz="2600" dirty="0">
                <a:solidFill>
                  <a:srgbClr val="0070C0"/>
                </a:solidFill>
              </a:rPr>
              <a:t>5 tenements, 2 stores, 1 church, 5 factories, and 1 pub, and 2 more nice houses and one special house. </a:t>
            </a:r>
          </a:p>
          <a:p>
            <a:endParaRPr lang="en-US" dirty="0"/>
          </a:p>
        </p:txBody>
      </p:sp>
    </p:spTree>
    <p:extLst>
      <p:ext uri="{BB962C8B-B14F-4D97-AF65-F5344CB8AC3E}">
        <p14:creationId xmlns:p14="http://schemas.microsoft.com/office/powerpoint/2010/main" val="1308773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ww.aprilsmith.org/uploads/6/8/3/4/6834889/654159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077200" cy="60579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71700" y="648637"/>
            <a:ext cx="4800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14890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smtClean="0"/>
              <a:t>6</a:t>
            </a:r>
            <a:endParaRPr lang="en-US" dirty="0"/>
          </a:p>
        </p:txBody>
      </p:sp>
      <p:sp>
        <p:nvSpPr>
          <p:cNvPr id="3" name="Content Placeholder 2"/>
          <p:cNvSpPr>
            <a:spLocks noGrp="1"/>
          </p:cNvSpPr>
          <p:nvPr>
            <p:ph idx="1"/>
          </p:nvPr>
        </p:nvSpPr>
        <p:spPr/>
        <p:txBody>
          <a:bodyPr>
            <a:normAutofit/>
          </a:bodyPr>
          <a:lstStyle/>
          <a:p>
            <a:r>
              <a:rPr lang="en-US" sz="2800" dirty="0" smtClean="0">
                <a:solidFill>
                  <a:srgbClr val="0070C0"/>
                </a:solidFill>
              </a:rPr>
              <a:t>Do you think this scenario about how cities grew during the Industrial Revolution was accurate? Why or Why not? </a:t>
            </a:r>
          </a:p>
        </p:txBody>
      </p:sp>
    </p:spTree>
    <p:extLst>
      <p:ext uri="{BB962C8B-B14F-4D97-AF65-F5344CB8AC3E}">
        <p14:creationId xmlns:p14="http://schemas.microsoft.com/office/powerpoint/2010/main" val="3826923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993" y="288898"/>
            <a:ext cx="7620000" cy="944562"/>
          </a:xfrm>
        </p:spPr>
        <p:txBody>
          <a:bodyPr/>
          <a:lstStyle/>
          <a:p>
            <a:r>
              <a:rPr lang="en-US" dirty="0" smtClean="0"/>
              <a:t>Manchester, England</a:t>
            </a:r>
            <a:endParaRPr lang="en-US" dirty="0"/>
          </a:p>
        </p:txBody>
      </p:sp>
      <p:sp>
        <p:nvSpPr>
          <p:cNvPr id="3" name="Content Placeholder 2"/>
          <p:cNvSpPr>
            <a:spLocks noGrp="1"/>
          </p:cNvSpPr>
          <p:nvPr>
            <p:ph idx="1"/>
          </p:nvPr>
        </p:nvSpPr>
        <p:spPr>
          <a:xfrm>
            <a:off x="6858000" y="1609578"/>
            <a:ext cx="1553308" cy="4800600"/>
          </a:xfrm>
        </p:spPr>
        <p:txBody>
          <a:bodyPr/>
          <a:lstStyle/>
          <a:p>
            <a:pPr marL="0" indent="0">
              <a:buNone/>
            </a:pPr>
            <a:r>
              <a:rPr lang="en-US" sz="4800" dirty="0" smtClean="0"/>
              <a:t>1750</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114300" indent="0">
              <a:buNone/>
            </a:pPr>
            <a:endParaRPr lang="en-US" dirty="0"/>
          </a:p>
        </p:txBody>
      </p:sp>
      <p:pic>
        <p:nvPicPr>
          <p:cNvPr id="2050" name="Picture 2" descr="https://encrypted-tbn3.gstatic.com/images?q=tbn:ANd9GcRkT4KPYZHwwNnTdqHAVvwhWaKvBBjtxbYmjcYTWU5v4dvMv3wWG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88296"/>
            <a:ext cx="6705600" cy="26822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0.gstatic.com/images?q=tbn:ANd9GcTW4TsaZsLxy3T-njr65amFgZHgsmKbWDQ844FFaV48HWy7z2-wy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538" y="3646421"/>
            <a:ext cx="4724400" cy="31725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21569" y="3657284"/>
            <a:ext cx="1447800" cy="830997"/>
          </a:xfrm>
          <a:prstGeom prst="rect">
            <a:avLst/>
          </a:prstGeom>
          <a:noFill/>
        </p:spPr>
        <p:txBody>
          <a:bodyPr wrap="square" rtlCol="0">
            <a:spAutoFit/>
          </a:bodyPr>
          <a:lstStyle/>
          <a:p>
            <a:r>
              <a:rPr lang="en-US" sz="4800" dirty="0" smtClean="0"/>
              <a:t>1850</a:t>
            </a:r>
            <a:endParaRPr lang="en-US" sz="4800" dirty="0"/>
          </a:p>
        </p:txBody>
      </p:sp>
      <p:sp>
        <p:nvSpPr>
          <p:cNvPr id="5" name="TextBox 4"/>
          <p:cNvSpPr txBox="1"/>
          <p:nvPr/>
        </p:nvSpPr>
        <p:spPr>
          <a:xfrm>
            <a:off x="5632938" y="4355553"/>
            <a:ext cx="3130062" cy="1938992"/>
          </a:xfrm>
          <a:prstGeom prst="rect">
            <a:avLst/>
          </a:prstGeom>
          <a:noFill/>
        </p:spPr>
        <p:txBody>
          <a:bodyPr wrap="square" rtlCol="0">
            <a:spAutoFit/>
          </a:bodyPr>
          <a:lstStyle/>
          <a:p>
            <a:r>
              <a:rPr lang="en-US" sz="3000" dirty="0" smtClean="0">
                <a:solidFill>
                  <a:srgbClr val="0070C0"/>
                </a:solidFill>
              </a:rPr>
              <a:t>7. How does the Industrial Revolution change the city? </a:t>
            </a:r>
            <a:endParaRPr lang="en-US" sz="3000" dirty="0">
              <a:solidFill>
                <a:srgbClr val="0070C0"/>
              </a:solidFill>
            </a:endParaRPr>
          </a:p>
        </p:txBody>
      </p:sp>
    </p:spTree>
    <p:extLst>
      <p:ext uri="{BB962C8B-B14F-4D97-AF65-F5344CB8AC3E}">
        <p14:creationId xmlns:p14="http://schemas.microsoft.com/office/powerpoint/2010/main" val="3877176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448733"/>
            <a:ext cx="6798734" cy="1303867"/>
          </a:xfrm>
        </p:spPr>
        <p:txBody>
          <a:bodyPr/>
          <a:lstStyle/>
          <a:p>
            <a:r>
              <a:rPr lang="en-US" dirty="0" smtClean="0"/>
              <a:t>The Setup </a:t>
            </a:r>
            <a:endParaRPr lang="en-US" dirty="0"/>
          </a:p>
        </p:txBody>
      </p:sp>
      <p:sp>
        <p:nvSpPr>
          <p:cNvPr id="3" name="Content Placeholder 2"/>
          <p:cNvSpPr>
            <a:spLocks noGrp="1"/>
          </p:cNvSpPr>
          <p:nvPr>
            <p:ph idx="1"/>
          </p:nvPr>
        </p:nvSpPr>
        <p:spPr>
          <a:xfrm>
            <a:off x="651933" y="1524000"/>
            <a:ext cx="7848600" cy="5105400"/>
          </a:xfrm>
        </p:spPr>
        <p:txBody>
          <a:bodyPr>
            <a:normAutofit lnSpcReduction="10000"/>
          </a:bodyPr>
          <a:lstStyle/>
          <a:p>
            <a:r>
              <a:rPr lang="en-US" dirty="0"/>
              <a:t>Draw a river across your paper connecting east to west; the river should be about 1 inch wide; </a:t>
            </a:r>
            <a:endParaRPr lang="en-US" dirty="0" smtClean="0"/>
          </a:p>
          <a:p>
            <a:r>
              <a:rPr lang="en-US" dirty="0" smtClean="0"/>
              <a:t>draw </a:t>
            </a:r>
            <a:r>
              <a:rPr lang="en-US" dirty="0"/>
              <a:t>a simple wooden bridge crossing the river</a:t>
            </a:r>
            <a:r>
              <a:rPr lang="en-US" dirty="0" smtClean="0"/>
              <a:t>;</a:t>
            </a:r>
          </a:p>
          <a:p>
            <a:r>
              <a:rPr lang="en-US" dirty="0" smtClean="0"/>
              <a:t> </a:t>
            </a:r>
            <a:r>
              <a:rPr lang="en-US" dirty="0"/>
              <a:t>draw 2 roads one running north to south and crossing the river at the bridge and one running from east to west.  Neither road needs to be straight</a:t>
            </a:r>
            <a:r>
              <a:rPr lang="en-US" dirty="0" smtClean="0"/>
              <a:t>.</a:t>
            </a:r>
          </a:p>
          <a:p>
            <a:r>
              <a:rPr lang="en-US" dirty="0" smtClean="0"/>
              <a:t> </a:t>
            </a:r>
            <a:r>
              <a:rPr lang="en-US" dirty="0"/>
              <a:t>Draw 10 houses; </a:t>
            </a:r>
            <a:endParaRPr lang="en-US" dirty="0" smtClean="0"/>
          </a:p>
          <a:p>
            <a:r>
              <a:rPr lang="en-US" dirty="0" smtClean="0"/>
              <a:t>1 </a:t>
            </a:r>
            <a:r>
              <a:rPr lang="en-US" dirty="0"/>
              <a:t>church; 1 cemetery; </a:t>
            </a:r>
            <a:endParaRPr lang="en-US" dirty="0" smtClean="0"/>
          </a:p>
          <a:p>
            <a:r>
              <a:rPr lang="en-US" dirty="0" smtClean="0"/>
              <a:t>1 store</a:t>
            </a:r>
          </a:p>
          <a:p>
            <a:r>
              <a:rPr lang="en-US" dirty="0" smtClean="0"/>
              <a:t>1 </a:t>
            </a:r>
            <a:r>
              <a:rPr lang="en-US" dirty="0"/>
              <a:t>coalmine; </a:t>
            </a:r>
            <a:endParaRPr lang="en-US" dirty="0" smtClean="0"/>
          </a:p>
          <a:p>
            <a:r>
              <a:rPr lang="en-US" dirty="0" smtClean="0"/>
              <a:t>&amp; </a:t>
            </a:r>
            <a:r>
              <a:rPr lang="en-US" dirty="0"/>
              <a:t>at least 30 trees!!</a:t>
            </a:r>
          </a:p>
        </p:txBody>
      </p:sp>
      <p:sp>
        <p:nvSpPr>
          <p:cNvPr id="4" name="TextBox 3"/>
          <p:cNvSpPr txBox="1"/>
          <p:nvPr/>
        </p:nvSpPr>
        <p:spPr>
          <a:xfrm>
            <a:off x="5029200" y="3733800"/>
            <a:ext cx="3251200" cy="2677656"/>
          </a:xfrm>
          <a:prstGeom prst="rect">
            <a:avLst/>
          </a:prstGeom>
          <a:noFill/>
          <a:ln>
            <a:solidFill>
              <a:schemeClr val="tx1"/>
            </a:solidFill>
          </a:ln>
        </p:spPr>
        <p:txBody>
          <a:bodyPr wrap="square" rtlCol="0">
            <a:spAutoFit/>
          </a:bodyPr>
          <a:lstStyle/>
          <a:p>
            <a:r>
              <a:rPr lang="en-US" sz="2400" dirty="0" smtClean="0">
                <a:solidFill>
                  <a:srgbClr val="FF0000"/>
                </a:solidFill>
                <a:latin typeface="Franklin Gothic Demi" panose="020B0703020102020204" pitchFamily="34" charset="0"/>
              </a:rPr>
              <a:t>**Use symbols or have some kind of code to distinguish a house from a store from a coalmine </a:t>
            </a:r>
          </a:p>
          <a:p>
            <a:r>
              <a:rPr lang="en-US" sz="2400" dirty="0" smtClean="0">
                <a:solidFill>
                  <a:srgbClr val="FF0000"/>
                </a:solidFill>
                <a:latin typeface="Franklin Gothic Demi" panose="020B0703020102020204" pitchFamily="34" charset="0"/>
              </a:rPr>
              <a:t>**Give your village a name</a:t>
            </a:r>
            <a:endParaRPr lang="en-US" sz="2400" dirty="0">
              <a:solidFill>
                <a:srgbClr val="FF0000"/>
              </a:solidFill>
              <a:latin typeface="Franklin Gothic Demi" panose="020B0703020102020204" pitchFamily="34" charset="0"/>
            </a:endParaRPr>
          </a:p>
        </p:txBody>
      </p:sp>
    </p:spTree>
    <p:extLst>
      <p:ext uri="{BB962C8B-B14F-4D97-AF65-F5344CB8AC3E}">
        <p14:creationId xmlns:p14="http://schemas.microsoft.com/office/powerpoint/2010/main" val="2464907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6798734" cy="608663"/>
          </a:xfrm>
        </p:spPr>
        <p:txBody>
          <a:bodyPr>
            <a:normAutofit fontScale="90000"/>
          </a:bodyPr>
          <a:lstStyle/>
          <a:p>
            <a:r>
              <a:rPr lang="en-US" dirty="0" smtClean="0"/>
              <a:t>English Village</a:t>
            </a:r>
            <a:endParaRPr lang="en-US" dirty="0"/>
          </a:p>
        </p:txBody>
      </p:sp>
      <p:sp>
        <p:nvSpPr>
          <p:cNvPr id="3" name="Content Placeholder 2"/>
          <p:cNvSpPr>
            <a:spLocks noGrp="1"/>
          </p:cNvSpPr>
          <p:nvPr>
            <p:ph idx="1"/>
          </p:nvPr>
        </p:nvSpPr>
        <p:spPr>
          <a:xfrm>
            <a:off x="389467" y="1447800"/>
            <a:ext cx="8305800" cy="5583382"/>
          </a:xfrm>
        </p:spPr>
        <p:txBody>
          <a:bodyPr>
            <a:normAutofit fontScale="92500" lnSpcReduction="10000"/>
          </a:bodyPr>
          <a:lstStyle/>
          <a:p>
            <a:r>
              <a:rPr lang="en-US" sz="3200" dirty="0"/>
              <a:t>Life here in our rural </a:t>
            </a:r>
            <a:r>
              <a:rPr lang="en-US" sz="3200" dirty="0">
                <a:solidFill>
                  <a:srgbClr val="FF0000"/>
                </a:solidFill>
              </a:rPr>
              <a:t>English village </a:t>
            </a:r>
            <a:r>
              <a:rPr lang="en-US" sz="3200" dirty="0"/>
              <a:t>is similar to other villages throughout Europe in the </a:t>
            </a:r>
            <a:r>
              <a:rPr lang="en-US" sz="3200" dirty="0">
                <a:solidFill>
                  <a:srgbClr val="FF0000"/>
                </a:solidFill>
              </a:rPr>
              <a:t>18th century</a:t>
            </a:r>
            <a:r>
              <a:rPr lang="en-US" sz="3200" dirty="0"/>
              <a:t>.  Change traditionally comes very slowly.  People moved at a much slower pace and had access to very little information about the world outside their village.  </a:t>
            </a:r>
            <a:r>
              <a:rPr lang="en-US" sz="3200" dirty="0">
                <a:solidFill>
                  <a:srgbClr val="FF0000"/>
                </a:solidFill>
              </a:rPr>
              <a:t>London,</a:t>
            </a:r>
            <a:r>
              <a:rPr lang="en-US" sz="3200" dirty="0"/>
              <a:t> England’s largest city and one of the two real cities in Europe had a population of about </a:t>
            </a:r>
            <a:r>
              <a:rPr lang="en-US" sz="3200" dirty="0">
                <a:solidFill>
                  <a:srgbClr val="FF0000"/>
                </a:solidFill>
              </a:rPr>
              <a:t>750,000 in 1750.</a:t>
            </a:r>
            <a:r>
              <a:rPr lang="en-US" sz="3200" dirty="0"/>
              <a:t>  </a:t>
            </a:r>
            <a:r>
              <a:rPr lang="en-US" sz="3200" dirty="0">
                <a:solidFill>
                  <a:srgbClr val="0070C0"/>
                </a:solidFill>
              </a:rPr>
              <a:t>Three out of every four Englishmen were rural and lived in small villages like this one</a:t>
            </a:r>
            <a:r>
              <a:rPr lang="en-US" sz="3200" dirty="0"/>
              <a:t>.  The average village was inhabited by about </a:t>
            </a:r>
            <a:r>
              <a:rPr lang="en-US" sz="3200" dirty="0">
                <a:solidFill>
                  <a:srgbClr val="FF0000"/>
                </a:solidFill>
              </a:rPr>
              <a:t>200-400 people.</a:t>
            </a:r>
            <a:r>
              <a:rPr lang="en-US" sz="3200" dirty="0"/>
              <a:t>  The tallest structure in the village was the church.  </a:t>
            </a:r>
            <a:endParaRPr lang="en-US" sz="3200" dirty="0" smtClean="0"/>
          </a:p>
          <a:p>
            <a:endParaRPr lang="en-US" dirty="0"/>
          </a:p>
        </p:txBody>
      </p:sp>
    </p:spTree>
    <p:extLst>
      <p:ext uri="{BB962C8B-B14F-4D97-AF65-F5344CB8AC3E}">
        <p14:creationId xmlns:p14="http://schemas.microsoft.com/office/powerpoint/2010/main" val="3064714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Question </a:t>
            </a:r>
            <a:endParaRPr lang="en-US" dirty="0"/>
          </a:p>
        </p:txBody>
      </p:sp>
      <p:sp>
        <p:nvSpPr>
          <p:cNvPr id="3" name="Content Placeholder 2"/>
          <p:cNvSpPr>
            <a:spLocks noGrp="1"/>
          </p:cNvSpPr>
          <p:nvPr>
            <p:ph idx="1"/>
          </p:nvPr>
        </p:nvSpPr>
        <p:spPr/>
        <p:txBody>
          <a:bodyPr>
            <a:normAutofit/>
          </a:bodyPr>
          <a:lstStyle/>
          <a:p>
            <a:pPr marL="114300" indent="0">
              <a:buNone/>
            </a:pPr>
            <a:r>
              <a:rPr lang="en-US" sz="3600" dirty="0" smtClean="0">
                <a:solidFill>
                  <a:srgbClr val="0070C0"/>
                </a:solidFill>
              </a:rPr>
              <a:t>1.) Describe England before 1750</a:t>
            </a:r>
            <a:endParaRPr lang="en-US" sz="3600" dirty="0">
              <a:solidFill>
                <a:srgbClr val="0070C0"/>
              </a:solidFill>
            </a:endParaRPr>
          </a:p>
        </p:txBody>
      </p:sp>
    </p:spTree>
    <p:extLst>
      <p:ext uri="{BB962C8B-B14F-4D97-AF65-F5344CB8AC3E}">
        <p14:creationId xmlns:p14="http://schemas.microsoft.com/office/powerpoint/2010/main" val="3327102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life in this Village</a:t>
            </a:r>
            <a:endParaRPr lang="en-US" dirty="0"/>
          </a:p>
        </p:txBody>
      </p:sp>
      <p:sp>
        <p:nvSpPr>
          <p:cNvPr id="3" name="Content Placeholder 2"/>
          <p:cNvSpPr>
            <a:spLocks noGrp="1"/>
          </p:cNvSpPr>
          <p:nvPr>
            <p:ph idx="1"/>
          </p:nvPr>
        </p:nvSpPr>
        <p:spPr>
          <a:xfrm>
            <a:off x="609600" y="2490135"/>
            <a:ext cx="7924800" cy="3834465"/>
          </a:xfrm>
        </p:spPr>
        <p:txBody>
          <a:bodyPr>
            <a:normAutofit fontScale="85000" lnSpcReduction="10000"/>
          </a:bodyPr>
          <a:lstStyle/>
          <a:p>
            <a:r>
              <a:rPr lang="en-US" sz="2800" dirty="0">
                <a:solidFill>
                  <a:srgbClr val="FF0000"/>
                </a:solidFill>
              </a:rPr>
              <a:t>Home life &amp; work life were closely connected as most work was done in nearby fields or in the home</a:t>
            </a:r>
            <a:r>
              <a:rPr lang="en-US" sz="2800" dirty="0"/>
              <a:t>.  Every member of the family worked very hard from sun-up to sun-down.  Even small children had chores.  The homes of villagers were very small with dirt floors and inadequate lighting and ventilation. </a:t>
            </a:r>
            <a:endParaRPr lang="en-US" sz="2800" dirty="0" smtClean="0"/>
          </a:p>
          <a:p>
            <a:r>
              <a:rPr lang="en-US" sz="2800" dirty="0" smtClean="0"/>
              <a:t>All </a:t>
            </a:r>
            <a:r>
              <a:rPr lang="en-US" sz="2800" dirty="0"/>
              <a:t>members of the family slept in the same room and sometimes shared living quarters with the livestock.  Sons worked with their fathers farming and tending livestock while daughters worked with their mothers cleaning, cooking, and sewing.  </a:t>
            </a:r>
            <a:r>
              <a:rPr lang="en-US" sz="2800" u="sng" dirty="0"/>
              <a:t>Life expectancy was slightly over 40 years of </a:t>
            </a:r>
            <a:r>
              <a:rPr lang="en-US" sz="2800" dirty="0"/>
              <a:t>age</a:t>
            </a:r>
            <a:r>
              <a:rPr lang="en-US" sz="2400" dirty="0"/>
              <a:t>.  </a:t>
            </a:r>
            <a:endParaRPr lang="en-US" sz="2400" dirty="0" smtClean="0"/>
          </a:p>
          <a:p>
            <a:endParaRPr lang="en-US" dirty="0"/>
          </a:p>
        </p:txBody>
      </p:sp>
    </p:spTree>
    <p:extLst>
      <p:ext uri="{BB962C8B-B14F-4D97-AF65-F5344CB8AC3E}">
        <p14:creationId xmlns:p14="http://schemas.microsoft.com/office/powerpoint/2010/main" val="1607626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7620000" cy="1143000"/>
          </a:xfrm>
        </p:spPr>
        <p:txBody>
          <a:bodyPr>
            <a:normAutofit fontScale="90000"/>
          </a:bodyPr>
          <a:lstStyle/>
          <a:p>
            <a:r>
              <a:rPr lang="en-US" dirty="0" smtClean="0">
                <a:solidFill>
                  <a:srgbClr val="0070C0"/>
                </a:solidFill>
              </a:rPr>
              <a:t>2.) Describe what work was like before 1750. </a:t>
            </a:r>
            <a:endParaRPr lang="en-US" dirty="0">
              <a:solidFill>
                <a:srgbClr val="0070C0"/>
              </a:solidFill>
            </a:endParaRPr>
          </a:p>
        </p:txBody>
      </p:sp>
      <p:sp>
        <p:nvSpPr>
          <p:cNvPr id="3" name="Rectangle 2"/>
          <p:cNvSpPr/>
          <p:nvPr/>
        </p:nvSpPr>
        <p:spPr>
          <a:xfrm>
            <a:off x="838200" y="2362200"/>
            <a:ext cx="7696200" cy="3323987"/>
          </a:xfrm>
          <a:prstGeom prst="rect">
            <a:avLst/>
          </a:prstGeom>
        </p:spPr>
        <p:txBody>
          <a:bodyPr wrap="square">
            <a:spAutoFit/>
          </a:bodyPr>
          <a:lstStyle/>
          <a:p>
            <a:r>
              <a:rPr lang="en-US" sz="3000" dirty="0"/>
              <a:t>Most people married in their teens and had babies before they were 20.  It was common for women to die during childbirth so the average marriage lasted about 15 years.  Step mothers and step fathers were common.  </a:t>
            </a:r>
            <a:r>
              <a:rPr lang="en-US" sz="3000" dirty="0">
                <a:solidFill>
                  <a:srgbClr val="FF0000"/>
                </a:solidFill>
              </a:rPr>
              <a:t>One baby out of three died before their first birthday, only one child in two saw their 21st birthday</a:t>
            </a:r>
            <a:r>
              <a:rPr lang="en-US" sz="3000" dirty="0"/>
              <a:t>. </a:t>
            </a:r>
            <a:endParaRPr lang="en-US" sz="3000" dirty="0"/>
          </a:p>
        </p:txBody>
      </p:sp>
    </p:spTree>
    <p:extLst>
      <p:ext uri="{BB962C8B-B14F-4D97-AF65-F5344CB8AC3E}">
        <p14:creationId xmlns:p14="http://schemas.microsoft.com/office/powerpoint/2010/main" val="998698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534400" cy="6096000"/>
          </a:xfrm>
        </p:spPr>
        <p:txBody>
          <a:bodyPr/>
          <a:lstStyle/>
          <a:p>
            <a:r>
              <a:rPr lang="en-US" sz="2800" dirty="0"/>
              <a:t>Villages were connected by a system of dirt roads that became almost impassable during the wet season.  As a result, transportation was often slow and trade beyond the village was not easy.  Most English farmers never visited any place further than 25 miles from their birthplace!  People made their own food, clothes, furniture, tools, and homes.  A few items which could not be produced could be obtained from wandering peddlers who also brought with them </a:t>
            </a:r>
            <a:r>
              <a:rPr lang="en-US" sz="2800" dirty="0" smtClean="0"/>
              <a:t>news</a:t>
            </a:r>
            <a:endParaRPr lang="en-US" sz="2800" dirty="0">
              <a:solidFill>
                <a:srgbClr val="FF0000"/>
              </a:solidFill>
            </a:endParaRPr>
          </a:p>
          <a:p>
            <a:r>
              <a:rPr lang="en-US" sz="3200" dirty="0" smtClean="0">
                <a:solidFill>
                  <a:srgbClr val="0070C0"/>
                </a:solidFill>
              </a:rPr>
              <a:t>3</a:t>
            </a:r>
            <a:r>
              <a:rPr lang="en-US" sz="3200" dirty="0" smtClean="0">
                <a:solidFill>
                  <a:srgbClr val="0070C0"/>
                </a:solidFill>
              </a:rPr>
              <a:t>.) </a:t>
            </a:r>
            <a:r>
              <a:rPr lang="en-US" sz="3200" dirty="0" smtClean="0">
                <a:solidFill>
                  <a:srgbClr val="0070C0"/>
                </a:solidFill>
              </a:rPr>
              <a:t>How was transportation back then? </a:t>
            </a:r>
            <a:endParaRPr lang="en-US" sz="3200" dirty="0">
              <a:solidFill>
                <a:srgbClr val="0070C0"/>
              </a:solidFill>
            </a:endParaRPr>
          </a:p>
          <a:p>
            <a:r>
              <a:rPr lang="en-US" sz="3200" dirty="0" smtClean="0">
                <a:solidFill>
                  <a:srgbClr val="0070C0"/>
                </a:solidFill>
              </a:rPr>
              <a:t>4</a:t>
            </a:r>
            <a:r>
              <a:rPr lang="en-US" sz="3200" dirty="0" smtClean="0">
                <a:solidFill>
                  <a:srgbClr val="0070C0"/>
                </a:solidFill>
              </a:rPr>
              <a:t>.) How did </a:t>
            </a:r>
            <a:r>
              <a:rPr lang="en-US" sz="3200" dirty="0" smtClean="0">
                <a:solidFill>
                  <a:srgbClr val="0070C0"/>
                </a:solidFill>
              </a:rPr>
              <a:t>the people get the goods and products that they needed? </a:t>
            </a:r>
            <a:endParaRPr lang="en-US" sz="3200" dirty="0">
              <a:solidFill>
                <a:srgbClr val="0070C0"/>
              </a:solidFill>
            </a:endParaRPr>
          </a:p>
        </p:txBody>
      </p:sp>
    </p:spTree>
    <p:extLst>
      <p:ext uri="{BB962C8B-B14F-4D97-AF65-F5344CB8AC3E}">
        <p14:creationId xmlns:p14="http://schemas.microsoft.com/office/powerpoint/2010/main" val="8358134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2709</TotalTime>
  <Words>445</Words>
  <Application>Microsoft Office PowerPoint</Application>
  <PresentationFormat>On-screen Show (4:3)</PresentationFormat>
  <Paragraphs>113</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Franklin Gothic Demi</vt:lpstr>
      <vt:lpstr>Garamond</vt:lpstr>
      <vt:lpstr>Organic</vt:lpstr>
      <vt:lpstr>The Urban Game Urban =  </vt:lpstr>
      <vt:lpstr>Game Requirements </vt:lpstr>
      <vt:lpstr>PowerPoint Presentation</vt:lpstr>
      <vt:lpstr>The Setup </vt:lpstr>
      <vt:lpstr>English Village</vt:lpstr>
      <vt:lpstr>1st Question </vt:lpstr>
      <vt:lpstr>Home life in this Village</vt:lpstr>
      <vt:lpstr>2.) Describe what work was like before 1750. </vt:lpstr>
      <vt:lpstr>PowerPoint Presentation</vt:lpstr>
      <vt:lpstr>Industrial Revolution </vt:lpstr>
      <vt:lpstr>Round 1:</vt:lpstr>
      <vt:lpstr>Round 2:</vt:lpstr>
      <vt:lpstr>PowerPoint Presentation</vt:lpstr>
      <vt:lpstr>Round 3:</vt:lpstr>
      <vt:lpstr>Round 4:</vt:lpstr>
      <vt:lpstr>Round 5: </vt:lpstr>
      <vt:lpstr>Tenement Housing </vt:lpstr>
      <vt:lpstr>Round 6: </vt:lpstr>
      <vt:lpstr>Round 7: </vt:lpstr>
      <vt:lpstr>Round 8: </vt:lpstr>
      <vt:lpstr>Round 9:</vt:lpstr>
      <vt:lpstr>Question 5</vt:lpstr>
      <vt:lpstr>Round 10: </vt:lpstr>
      <vt:lpstr>Round 11: </vt:lpstr>
      <vt:lpstr>Round 12: </vt:lpstr>
      <vt:lpstr>Round 13:</vt:lpstr>
      <vt:lpstr>Round 14: </vt:lpstr>
      <vt:lpstr>Round 15: </vt:lpstr>
      <vt:lpstr>Round 16: </vt:lpstr>
      <vt:lpstr>Question 6</vt:lpstr>
      <vt:lpstr>Manchester, England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Urban Game</dc:title>
  <dc:creator>Trevor Brady</dc:creator>
  <cp:lastModifiedBy>Gunter, Rachel E.</cp:lastModifiedBy>
  <cp:revision>57</cp:revision>
  <dcterms:created xsi:type="dcterms:W3CDTF">2012-11-15T22:13:32Z</dcterms:created>
  <dcterms:modified xsi:type="dcterms:W3CDTF">2017-12-05T23:36:38Z</dcterms:modified>
</cp:coreProperties>
</file>