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1"/>
  </p:handoutMasterIdLst>
  <p:sldIdLst>
    <p:sldId id="256" r:id="rId2"/>
    <p:sldId id="257" r:id="rId3"/>
    <p:sldId id="274" r:id="rId4"/>
    <p:sldId id="258" r:id="rId5"/>
    <p:sldId id="263" r:id="rId6"/>
    <p:sldId id="275" r:id="rId7"/>
    <p:sldId id="259" r:id="rId8"/>
    <p:sldId id="261" r:id="rId9"/>
    <p:sldId id="260" r:id="rId10"/>
    <p:sldId id="264" r:id="rId11"/>
    <p:sldId id="265" r:id="rId12"/>
    <p:sldId id="267" r:id="rId13"/>
    <p:sldId id="266" r:id="rId14"/>
    <p:sldId id="268" r:id="rId15"/>
    <p:sldId id="269" r:id="rId16"/>
    <p:sldId id="270" r:id="rId17"/>
    <p:sldId id="271" r:id="rId18"/>
    <p:sldId id="272" r:id="rId19"/>
    <p:sldId id="273"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FE206EDD-9F29-4496-9099-F14DC5173C28}" type="datetimeFigureOut">
              <a:rPr lang="en-US" smtClean="0"/>
              <a:t>1/8/2018</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5E5262A1-E5CB-4386-B6E1-F9323965D3D0}" type="slidenum">
              <a:rPr lang="en-US" smtClean="0"/>
              <a:t>‹#›</a:t>
            </a:fld>
            <a:endParaRPr lang="en-US"/>
          </a:p>
        </p:txBody>
      </p:sp>
    </p:spTree>
    <p:extLst>
      <p:ext uri="{BB962C8B-B14F-4D97-AF65-F5344CB8AC3E}">
        <p14:creationId xmlns:p14="http://schemas.microsoft.com/office/powerpoint/2010/main" val="1539830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09E744-EC58-4D03-B4F5-BB1EF360B7DE}" type="datetimeFigureOut">
              <a:rPr lang="en-US" smtClean="0"/>
              <a:pPr/>
              <a:t>1/8/2018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A7D8FC7-3A1E-457B-8EFD-A5E0735F03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09E744-EC58-4D03-B4F5-BB1EF360B7DE}" type="datetimeFigureOut">
              <a:rPr lang="en-US" smtClean="0"/>
              <a:pPr/>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D8FC7-3A1E-457B-8EFD-A5E0735F0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09E744-EC58-4D03-B4F5-BB1EF360B7DE}" type="datetimeFigureOut">
              <a:rPr lang="en-US" smtClean="0"/>
              <a:pPr/>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D8FC7-3A1E-457B-8EFD-A5E0735F03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09E744-EC58-4D03-B4F5-BB1EF360B7DE}" type="datetimeFigureOut">
              <a:rPr lang="en-US" smtClean="0"/>
              <a:pPr/>
              <a:t>1/8/2018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A7D8FC7-3A1E-457B-8EFD-A5E0735F03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09E744-EC58-4D03-B4F5-BB1EF360B7DE}" type="datetimeFigureOut">
              <a:rPr lang="en-US" smtClean="0"/>
              <a:pPr/>
              <a:t>1/8/2018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A7D8FC7-3A1E-457B-8EFD-A5E0735F036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09E744-EC58-4D03-B4F5-BB1EF360B7DE}" type="datetimeFigureOut">
              <a:rPr lang="en-US" smtClean="0"/>
              <a:pPr/>
              <a:t>1/8/2018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A7D8FC7-3A1E-457B-8EFD-A5E0735F03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09E744-EC58-4D03-B4F5-BB1EF360B7DE}" type="datetimeFigureOut">
              <a:rPr lang="en-US" smtClean="0"/>
              <a:pPr/>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A7D8FC7-3A1E-457B-8EFD-A5E0735F036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09E744-EC58-4D03-B4F5-BB1EF360B7DE}" type="datetimeFigureOut">
              <a:rPr lang="en-US" smtClean="0"/>
              <a:pPr/>
              <a:t>1/8/2018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D8FC7-3A1E-457B-8EFD-A5E0735F0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09E744-EC58-4D03-B4F5-BB1EF360B7DE}" type="datetimeFigureOut">
              <a:rPr lang="en-US" smtClean="0"/>
              <a:pPr/>
              <a:t>1/8/2018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D8FC7-3A1E-457B-8EFD-A5E0735F0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09E744-EC58-4D03-B4F5-BB1EF360B7DE}" type="datetimeFigureOut">
              <a:rPr lang="en-US" smtClean="0"/>
              <a:pPr/>
              <a:t>1/8/2018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D8FC7-3A1E-457B-8EFD-A5E0735F03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09E744-EC58-4D03-B4F5-BB1EF360B7DE}" type="datetimeFigureOut">
              <a:rPr lang="en-US" smtClean="0"/>
              <a:pPr/>
              <a:t>1/8/2018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A7D8FC7-3A1E-457B-8EFD-A5E0735F036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09E744-EC58-4D03-B4F5-BB1EF360B7DE}" type="datetimeFigureOut">
              <a:rPr lang="en-US" smtClean="0"/>
              <a:pPr/>
              <a:t>1/8/2018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A7D8FC7-3A1E-457B-8EFD-A5E0735F036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Boom Period of the 1920’s</a:t>
            </a:r>
            <a:endParaRPr lang="en-US" dirty="0"/>
          </a:p>
        </p:txBody>
      </p:sp>
    </p:spTree>
    <p:extLst>
      <p:ext uri="{BB962C8B-B14F-4D97-AF65-F5344CB8AC3E}">
        <p14:creationId xmlns:p14="http://schemas.microsoft.com/office/powerpoint/2010/main" val="3944980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152400"/>
            <a:ext cx="8686800" cy="838200"/>
          </a:xfrm>
        </p:spPr>
        <p:txBody>
          <a:bodyPr/>
          <a:lstStyle/>
          <a:p>
            <a:r>
              <a:rPr lang="en-US" dirty="0" smtClean="0"/>
              <a:t>Round 4: 1923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7057561"/>
              </p:ext>
            </p:extLst>
          </p:nvPr>
        </p:nvGraphicFramePr>
        <p:xfrm>
          <a:off x="0" y="1142997"/>
          <a:ext cx="9144000" cy="5715004"/>
        </p:xfrm>
        <a:graphic>
          <a:graphicData uri="http://schemas.openxmlformats.org/drawingml/2006/table">
            <a:tbl>
              <a:tblPr firstRow="1" firstCol="1" lastRow="1" lastCol="1" bandRow="1" bandCol="1">
                <a:tableStyleId>{5C22544A-7EE6-4342-B048-85BDC9FD1C3A}</a:tableStyleId>
              </a:tblPr>
              <a:tblGrid>
                <a:gridCol w="3048000"/>
                <a:gridCol w="4125952"/>
                <a:gridCol w="1970048"/>
              </a:tblGrid>
              <a:tr h="592960">
                <a:tc gridSpan="3">
                  <a:txBody>
                    <a:bodyPr/>
                    <a:lstStyle/>
                    <a:p>
                      <a:pPr marL="0" marR="0" algn="ctr">
                        <a:spcBef>
                          <a:spcPts val="0"/>
                        </a:spcBef>
                        <a:spcAft>
                          <a:spcPts val="0"/>
                        </a:spcAft>
                      </a:pPr>
                      <a:r>
                        <a:rPr lang="en-US" sz="2400" dirty="0">
                          <a:effectLst/>
                        </a:rPr>
                        <a:t>Stage 3—1923</a:t>
                      </a:r>
                      <a:endParaRPr lang="en-US" sz="20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1056036">
                <a:tc>
                  <a:txBody>
                    <a:bodyPr/>
                    <a:lstStyle/>
                    <a:p>
                      <a:pPr marL="0" marR="0" algn="ctr">
                        <a:spcBef>
                          <a:spcPts val="0"/>
                        </a:spcBef>
                        <a:spcAft>
                          <a:spcPts val="0"/>
                        </a:spcAft>
                      </a:pPr>
                      <a:r>
                        <a:rPr lang="en-US" sz="2000">
                          <a:effectLst/>
                        </a:rPr>
                        <a:t> </a:t>
                      </a:r>
                    </a:p>
                    <a:p>
                      <a:pPr marL="0" marR="0" algn="ctr">
                        <a:spcBef>
                          <a:spcPts val="0"/>
                        </a:spcBef>
                        <a:spcAft>
                          <a:spcPts val="0"/>
                        </a:spcAft>
                      </a:pPr>
                      <a:r>
                        <a:rPr lang="en-US" sz="2000">
                          <a:effectLst/>
                        </a:rPr>
                        <a:t>Name of Stock</a:t>
                      </a:r>
                      <a:endParaRPr lang="en-US" sz="200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a:effectLst/>
                        </a:rPr>
                        <a:t> </a:t>
                      </a:r>
                    </a:p>
                    <a:p>
                      <a:pPr marL="0" marR="0" algn="ctr">
                        <a:spcBef>
                          <a:spcPts val="0"/>
                        </a:spcBef>
                        <a:spcAft>
                          <a:spcPts val="0"/>
                        </a:spcAft>
                      </a:pPr>
                      <a:r>
                        <a:rPr lang="en-US" sz="2000">
                          <a:effectLst/>
                        </a:rPr>
                        <a:t>State of the Company</a:t>
                      </a:r>
                      <a:endParaRPr lang="en-US" sz="200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a:effectLst/>
                        </a:rPr>
                        <a:t> </a:t>
                      </a:r>
                    </a:p>
                    <a:p>
                      <a:pPr marL="0" marR="0" algn="ctr">
                        <a:spcBef>
                          <a:spcPts val="0"/>
                        </a:spcBef>
                        <a:spcAft>
                          <a:spcPts val="0"/>
                        </a:spcAft>
                      </a:pPr>
                      <a:r>
                        <a:rPr lang="en-US" sz="2000">
                          <a:effectLst/>
                        </a:rPr>
                        <a:t>New Stock Price (per share)</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Kroger Foods</a:t>
                      </a:r>
                      <a:endParaRPr lang="en-US" sz="2000">
                        <a:effectLst/>
                        <a:latin typeface="Times New Roman"/>
                        <a:ea typeface="Times New Roman"/>
                      </a:endParaRPr>
                    </a:p>
                  </a:txBody>
                  <a:tcPr marL="68580" marR="68580" marT="0" marB="0"/>
                </a:tc>
                <a:tc rowSpan="8">
                  <a:txBody>
                    <a:bodyPr/>
                    <a:lstStyle/>
                    <a:p>
                      <a:pPr marL="0" marR="0" algn="ctr">
                        <a:spcBef>
                          <a:spcPts val="0"/>
                        </a:spcBef>
                        <a:spcAft>
                          <a:spcPts val="0"/>
                        </a:spcAft>
                      </a:pPr>
                      <a:r>
                        <a:rPr lang="en-US" sz="2000">
                          <a:effectLst/>
                        </a:rPr>
                        <a:t>The death of a President will generally have a negative effect on market prices</a:t>
                      </a:r>
                      <a:endParaRPr lang="en-US" sz="200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a:effectLst/>
                        </a:rPr>
                        <a:t>$14</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Radio Corporation</a:t>
                      </a:r>
                      <a:endParaRPr lang="en-US" sz="20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2000">
                          <a:effectLst/>
                        </a:rPr>
                        <a:t>$15</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Mammoth Oil</a:t>
                      </a:r>
                      <a:endParaRPr lang="en-US" sz="20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2000">
                          <a:effectLst/>
                        </a:rPr>
                        <a:t>$20</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Gotham Bank</a:t>
                      </a:r>
                      <a:endParaRPr lang="en-US" sz="20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2000">
                          <a:effectLst/>
                        </a:rPr>
                        <a:t>$12</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Durant Motors</a:t>
                      </a:r>
                      <a:endParaRPr lang="en-US" sz="20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2000">
                          <a:effectLst/>
                        </a:rPr>
                        <a:t>$4</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Midland Utilities</a:t>
                      </a:r>
                      <a:endParaRPr lang="en-US" sz="20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2000">
                          <a:effectLst/>
                        </a:rPr>
                        <a:t>$19</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Kansas-Pacific Railroad</a:t>
                      </a:r>
                      <a:endParaRPr lang="en-US" sz="20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2000">
                          <a:effectLst/>
                        </a:rPr>
                        <a:t>$10</a:t>
                      </a:r>
                      <a:endParaRPr lang="en-US" sz="2000">
                        <a:effectLst/>
                        <a:latin typeface="Times New Roman"/>
                        <a:ea typeface="Times New Roman"/>
                      </a:endParaRPr>
                    </a:p>
                  </a:txBody>
                  <a:tcPr marL="68580" marR="68580" marT="0" marB="0"/>
                </a:tc>
              </a:tr>
              <a:tr h="508251">
                <a:tc>
                  <a:txBody>
                    <a:bodyPr/>
                    <a:lstStyle/>
                    <a:p>
                      <a:pPr marL="0" marR="0">
                        <a:spcBef>
                          <a:spcPts val="0"/>
                        </a:spcBef>
                        <a:spcAft>
                          <a:spcPts val="0"/>
                        </a:spcAft>
                      </a:pPr>
                      <a:r>
                        <a:rPr lang="en-US" sz="2000">
                          <a:effectLst/>
                        </a:rPr>
                        <a:t>Tel-Tone Communications</a:t>
                      </a:r>
                      <a:endParaRPr lang="en-US" sz="20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2000" dirty="0">
                          <a:effectLst/>
                        </a:rPr>
                        <a:t>$22</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039289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0"/>
            <a:ext cx="8686800" cy="838200"/>
          </a:xfrm>
        </p:spPr>
        <p:txBody>
          <a:bodyPr/>
          <a:lstStyle/>
          <a:p>
            <a:r>
              <a:rPr lang="en-US" dirty="0" smtClean="0"/>
              <a:t>Round 5: 1925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4325679"/>
              </p:ext>
            </p:extLst>
          </p:nvPr>
        </p:nvGraphicFramePr>
        <p:xfrm>
          <a:off x="0" y="685802"/>
          <a:ext cx="9067800" cy="6380551"/>
        </p:xfrm>
        <a:graphic>
          <a:graphicData uri="http://schemas.openxmlformats.org/drawingml/2006/table">
            <a:tbl>
              <a:tblPr firstRow="1" firstCol="1" lastRow="1" lastCol="1" bandRow="1" bandCol="1">
                <a:tableStyleId>{5C22544A-7EE6-4342-B048-85BDC9FD1C3A}</a:tableStyleId>
              </a:tblPr>
              <a:tblGrid>
                <a:gridCol w="3022599"/>
                <a:gridCol w="4091569"/>
                <a:gridCol w="1953632"/>
              </a:tblGrid>
              <a:tr h="265012">
                <a:tc gridSpan="3">
                  <a:txBody>
                    <a:bodyPr/>
                    <a:lstStyle/>
                    <a:p>
                      <a:pPr marL="0" marR="0" algn="ctr">
                        <a:spcBef>
                          <a:spcPts val="0"/>
                        </a:spcBef>
                        <a:spcAft>
                          <a:spcPts val="0"/>
                        </a:spcAft>
                      </a:pPr>
                      <a:r>
                        <a:rPr lang="en-US" sz="1800" dirty="0">
                          <a:effectLst/>
                        </a:rPr>
                        <a:t>Stage </a:t>
                      </a:r>
                      <a:r>
                        <a:rPr lang="en-US" sz="1800" dirty="0" smtClean="0">
                          <a:effectLst/>
                        </a:rPr>
                        <a:t>5—1925</a:t>
                      </a:r>
                      <a:endParaRPr lang="en-US" sz="1600" dirty="0">
                        <a:effectLst/>
                        <a:latin typeface="Times New Roman"/>
                        <a:ea typeface="Times New Roman"/>
                      </a:endParaRPr>
                    </a:p>
                  </a:txBody>
                  <a:tcPr marL="67440" marR="67440" marT="0" marB="0"/>
                </a:tc>
                <a:tc hMerge="1">
                  <a:txBody>
                    <a:bodyPr/>
                    <a:lstStyle/>
                    <a:p>
                      <a:endParaRPr lang="en-US"/>
                    </a:p>
                  </a:txBody>
                  <a:tcPr/>
                </a:tc>
                <a:tc hMerge="1">
                  <a:txBody>
                    <a:bodyPr/>
                    <a:lstStyle/>
                    <a:p>
                      <a:endParaRPr lang="en-US"/>
                    </a:p>
                  </a:txBody>
                  <a:tcPr/>
                </a:tc>
              </a:tr>
              <a:tr h="691152">
                <a:tc>
                  <a:txBody>
                    <a:bodyPr/>
                    <a:lstStyle/>
                    <a:p>
                      <a:pPr marL="0" marR="0" algn="ctr">
                        <a:spcBef>
                          <a:spcPts val="0"/>
                        </a:spcBef>
                        <a:spcAft>
                          <a:spcPts val="0"/>
                        </a:spcAft>
                      </a:pPr>
                      <a:r>
                        <a:rPr lang="en-US" sz="1600" dirty="0">
                          <a:effectLst/>
                        </a:rPr>
                        <a:t> </a:t>
                      </a:r>
                    </a:p>
                    <a:p>
                      <a:pPr marL="0" marR="0" algn="ctr">
                        <a:spcBef>
                          <a:spcPts val="0"/>
                        </a:spcBef>
                        <a:spcAft>
                          <a:spcPts val="0"/>
                        </a:spcAft>
                      </a:pPr>
                      <a:r>
                        <a:rPr lang="en-US" sz="1600" dirty="0">
                          <a:effectLst/>
                        </a:rPr>
                        <a:t>Name of Stock</a:t>
                      </a:r>
                      <a:endParaRPr lang="en-US" sz="1600" dirty="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dirty="0">
                          <a:effectLst/>
                        </a:rPr>
                        <a:t> </a:t>
                      </a:r>
                    </a:p>
                    <a:p>
                      <a:pPr marL="0" marR="0" algn="ctr">
                        <a:spcBef>
                          <a:spcPts val="0"/>
                        </a:spcBef>
                        <a:spcAft>
                          <a:spcPts val="0"/>
                        </a:spcAft>
                      </a:pPr>
                      <a:r>
                        <a:rPr lang="en-US" sz="1600" dirty="0">
                          <a:effectLst/>
                        </a:rPr>
                        <a:t>State of the Company</a:t>
                      </a:r>
                      <a:endParaRPr lang="en-US" sz="1600" dirty="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New Stock Price (per share)</a:t>
                      </a:r>
                      <a:endParaRPr lang="en-US" sz="1600">
                        <a:effectLst/>
                        <a:latin typeface="Times New Roman"/>
                        <a:ea typeface="Times New Roman"/>
                      </a:endParaRPr>
                    </a:p>
                  </a:txBody>
                  <a:tcPr marL="67440" marR="67440" marT="0" marB="0"/>
                </a:tc>
              </a:tr>
              <a:tr h="460768">
                <a:tc>
                  <a:txBody>
                    <a:bodyPr/>
                    <a:lstStyle/>
                    <a:p>
                      <a:pPr marL="0" marR="0">
                        <a:spcBef>
                          <a:spcPts val="0"/>
                        </a:spcBef>
                        <a:spcAft>
                          <a:spcPts val="0"/>
                        </a:spcAft>
                      </a:pPr>
                      <a:r>
                        <a:rPr lang="en-US" sz="1600">
                          <a:effectLst/>
                        </a:rPr>
                        <a:t>Kroger Foods</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Drought on Kroger Farms causes huge losses of crops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$14</a:t>
                      </a:r>
                      <a:endParaRPr lang="en-US" sz="1600">
                        <a:effectLst/>
                        <a:latin typeface="Times New Roman"/>
                        <a:ea typeface="Times New Roman"/>
                      </a:endParaRPr>
                    </a:p>
                  </a:txBody>
                  <a:tcPr marL="67440" marR="67440" marT="0" marB="0"/>
                </a:tc>
              </a:tr>
              <a:tr h="454307">
                <a:tc>
                  <a:txBody>
                    <a:bodyPr/>
                    <a:lstStyle/>
                    <a:p>
                      <a:pPr marL="0" marR="0">
                        <a:spcBef>
                          <a:spcPts val="0"/>
                        </a:spcBef>
                        <a:spcAft>
                          <a:spcPts val="0"/>
                        </a:spcAft>
                      </a:pPr>
                      <a:r>
                        <a:rPr lang="en-US" sz="1600">
                          <a:effectLst/>
                        </a:rPr>
                        <a:t>Radio Corporation</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Speculation on new patents cause rise in stock price</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$22</a:t>
                      </a:r>
                      <a:endParaRPr lang="en-US" sz="1600">
                        <a:effectLst/>
                        <a:latin typeface="Times New Roman"/>
                        <a:ea typeface="Times New Roman"/>
                      </a:endParaRPr>
                    </a:p>
                  </a:txBody>
                  <a:tcPr marL="67440" marR="67440" marT="0" marB="0"/>
                </a:tc>
              </a:tr>
              <a:tr h="454307">
                <a:tc>
                  <a:txBody>
                    <a:bodyPr/>
                    <a:lstStyle/>
                    <a:p>
                      <a:pPr marL="0" marR="0">
                        <a:spcBef>
                          <a:spcPts val="0"/>
                        </a:spcBef>
                        <a:spcAft>
                          <a:spcPts val="0"/>
                        </a:spcAft>
                      </a:pPr>
                      <a:r>
                        <a:rPr lang="en-US" sz="1600">
                          <a:effectLst/>
                        </a:rPr>
                        <a:t>Mammoth Oil</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Japanese offer to buy the total production of Elk Hills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dirty="0">
                          <a:effectLst/>
                        </a:rPr>
                        <a:t>$34</a:t>
                      </a:r>
                      <a:endParaRPr lang="en-US" sz="1600" dirty="0">
                        <a:effectLst/>
                        <a:latin typeface="Times New Roman"/>
                        <a:ea typeface="Times New Roman"/>
                      </a:endParaRPr>
                    </a:p>
                  </a:txBody>
                  <a:tcPr marL="67440" marR="67440" marT="0" marB="0"/>
                </a:tc>
              </a:tr>
              <a:tr h="681461">
                <a:tc>
                  <a:txBody>
                    <a:bodyPr/>
                    <a:lstStyle/>
                    <a:p>
                      <a:pPr marL="0" marR="0">
                        <a:spcBef>
                          <a:spcPts val="0"/>
                        </a:spcBef>
                        <a:spcAft>
                          <a:spcPts val="0"/>
                        </a:spcAft>
                      </a:pPr>
                      <a:r>
                        <a:rPr lang="en-US" sz="1600">
                          <a:effectLst/>
                        </a:rPr>
                        <a:t>Gotham Bank</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The French Government announces they will begin to pay their WWI debts to American banks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$20</a:t>
                      </a:r>
                      <a:endParaRPr lang="en-US" sz="1600">
                        <a:effectLst/>
                        <a:latin typeface="Times New Roman"/>
                        <a:ea typeface="Times New Roman"/>
                      </a:endParaRPr>
                    </a:p>
                  </a:txBody>
                  <a:tcPr marL="67440" marR="67440" marT="0" marB="0"/>
                </a:tc>
              </a:tr>
              <a:tr h="681461">
                <a:tc>
                  <a:txBody>
                    <a:bodyPr/>
                    <a:lstStyle/>
                    <a:p>
                      <a:pPr marL="0" marR="0">
                        <a:spcBef>
                          <a:spcPts val="0"/>
                        </a:spcBef>
                        <a:spcAft>
                          <a:spcPts val="0"/>
                        </a:spcAft>
                      </a:pPr>
                      <a:r>
                        <a:rPr lang="en-US" sz="1600">
                          <a:effectLst/>
                        </a:rPr>
                        <a:t>Durant Motors</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The DuPont family begins to buy large blocks of Durant Motors stocks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$22</a:t>
                      </a:r>
                      <a:endParaRPr lang="en-US" sz="1600">
                        <a:effectLst/>
                        <a:latin typeface="Times New Roman"/>
                        <a:ea typeface="Times New Roman"/>
                      </a:endParaRPr>
                    </a:p>
                  </a:txBody>
                  <a:tcPr marL="67440" marR="67440" marT="0" marB="0"/>
                </a:tc>
              </a:tr>
              <a:tr h="1135768">
                <a:tc>
                  <a:txBody>
                    <a:bodyPr/>
                    <a:lstStyle/>
                    <a:p>
                      <a:pPr marL="0" marR="0">
                        <a:spcBef>
                          <a:spcPts val="0"/>
                        </a:spcBef>
                        <a:spcAft>
                          <a:spcPts val="0"/>
                        </a:spcAft>
                      </a:pPr>
                      <a:r>
                        <a:rPr lang="en-US" sz="1600" dirty="0">
                          <a:effectLst/>
                        </a:rPr>
                        <a:t>Midland Utilities</a:t>
                      </a:r>
                      <a:endParaRPr lang="en-US" sz="1600" dirty="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Insull fears that Cyrus Eaton of Cleveland may be trying to take over Midland by purchasing large quantities of stock, so he decides to flex his muscles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$48</a:t>
                      </a:r>
                      <a:endParaRPr lang="en-US" sz="1600">
                        <a:effectLst/>
                        <a:latin typeface="Times New Roman"/>
                        <a:ea typeface="Times New Roman"/>
                      </a:endParaRPr>
                    </a:p>
                  </a:txBody>
                  <a:tcPr marL="67440" marR="67440" marT="0" marB="0"/>
                </a:tc>
              </a:tr>
              <a:tr h="681461">
                <a:tc>
                  <a:txBody>
                    <a:bodyPr/>
                    <a:lstStyle/>
                    <a:p>
                      <a:pPr marL="0" marR="0">
                        <a:spcBef>
                          <a:spcPts val="0"/>
                        </a:spcBef>
                        <a:spcAft>
                          <a:spcPts val="0"/>
                        </a:spcAft>
                      </a:pPr>
                      <a:r>
                        <a:rPr lang="en-US" sz="1600">
                          <a:effectLst/>
                        </a:rPr>
                        <a:t>Kansas-Pacific Railroad</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Speculation on increased profits from holdings in Mexico cause stock prices to rise</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$18</a:t>
                      </a:r>
                      <a:endParaRPr lang="en-US" sz="1600">
                        <a:effectLst/>
                        <a:latin typeface="Times New Roman"/>
                        <a:ea typeface="Times New Roman"/>
                      </a:endParaRPr>
                    </a:p>
                  </a:txBody>
                  <a:tcPr marL="67440" marR="67440" marT="0" marB="0"/>
                </a:tc>
              </a:tr>
              <a:tr h="681461">
                <a:tc>
                  <a:txBody>
                    <a:bodyPr/>
                    <a:lstStyle/>
                    <a:p>
                      <a:pPr marL="0" marR="0">
                        <a:spcBef>
                          <a:spcPts val="0"/>
                        </a:spcBef>
                        <a:spcAft>
                          <a:spcPts val="0"/>
                        </a:spcAft>
                      </a:pPr>
                      <a:r>
                        <a:rPr lang="en-US" sz="1600">
                          <a:effectLst/>
                        </a:rPr>
                        <a:t>Tel-Tone Communications</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Announces completion of a successful merger, market speculation continues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dirty="0">
                          <a:effectLst/>
                        </a:rPr>
                        <a:t>$40</a:t>
                      </a:r>
                      <a:endParaRPr lang="en-US" sz="1600" dirty="0">
                        <a:effectLst/>
                        <a:latin typeface="Times New Roman"/>
                        <a:ea typeface="Times New Roman"/>
                      </a:endParaRPr>
                    </a:p>
                  </a:txBody>
                  <a:tcPr marL="67440" marR="67440" marT="0" marB="0"/>
                </a:tc>
              </a:tr>
            </a:tbl>
          </a:graphicData>
        </a:graphic>
      </p:graphicFrame>
    </p:spTree>
    <p:extLst>
      <p:ext uri="{BB962C8B-B14F-4D97-AF65-F5344CB8AC3E}">
        <p14:creationId xmlns:p14="http://schemas.microsoft.com/office/powerpoint/2010/main" val="367251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Buying on Credit</a:t>
            </a:r>
            <a:endParaRPr lang="en-US" dirty="0"/>
          </a:p>
        </p:txBody>
      </p:sp>
      <p:sp>
        <p:nvSpPr>
          <p:cNvPr id="3" name="Content Placeholder 2"/>
          <p:cNvSpPr>
            <a:spLocks noGrp="1"/>
          </p:cNvSpPr>
          <p:nvPr>
            <p:ph idx="1"/>
          </p:nvPr>
        </p:nvSpPr>
        <p:spPr/>
        <p:txBody>
          <a:bodyPr/>
          <a:lstStyle/>
          <a:p>
            <a:r>
              <a:rPr lang="en-US" dirty="0" smtClean="0"/>
              <a:t>Remember, you may always buy on </a:t>
            </a:r>
            <a:r>
              <a:rPr lang="en-US" dirty="0" smtClean="0">
                <a:solidFill>
                  <a:srgbClr val="FF0000"/>
                </a:solidFill>
              </a:rPr>
              <a:t>credit</a:t>
            </a:r>
            <a:r>
              <a:rPr lang="en-US" dirty="0" smtClean="0"/>
              <a:t>:</a:t>
            </a:r>
          </a:p>
          <a:p>
            <a:pPr lvl="1"/>
            <a:r>
              <a:rPr lang="en-US" dirty="0" smtClean="0"/>
              <a:t>Credit: Borrowing money with the intention of repaying it. </a:t>
            </a:r>
          </a:p>
          <a:p>
            <a:pPr lvl="1"/>
            <a:r>
              <a:rPr lang="en-US" dirty="0" smtClean="0"/>
              <a:t>You may repay the money at any time throughout the game, though after the 10</a:t>
            </a:r>
            <a:r>
              <a:rPr lang="en-US" baseline="30000" dirty="0" smtClean="0"/>
              <a:t>th</a:t>
            </a:r>
            <a:r>
              <a:rPr lang="en-US" dirty="0" smtClean="0"/>
              <a:t> round you will be required to pay it back. </a:t>
            </a:r>
            <a:endParaRPr lang="en-US" dirty="0"/>
          </a:p>
        </p:txBody>
      </p:sp>
    </p:spTree>
    <p:extLst>
      <p:ext uri="{BB962C8B-B14F-4D97-AF65-F5344CB8AC3E}">
        <p14:creationId xmlns:p14="http://schemas.microsoft.com/office/powerpoint/2010/main" val="2439416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4636"/>
            <a:ext cx="8686800" cy="838200"/>
          </a:xfrm>
        </p:spPr>
        <p:txBody>
          <a:bodyPr/>
          <a:lstStyle/>
          <a:p>
            <a:r>
              <a:rPr lang="en-US" dirty="0" smtClean="0"/>
              <a:t>Round 6: 1926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5506931"/>
              </p:ext>
            </p:extLst>
          </p:nvPr>
        </p:nvGraphicFramePr>
        <p:xfrm>
          <a:off x="20782" y="685801"/>
          <a:ext cx="9123218" cy="6127091"/>
        </p:xfrm>
        <a:graphic>
          <a:graphicData uri="http://schemas.openxmlformats.org/drawingml/2006/table">
            <a:tbl>
              <a:tblPr firstRow="1" firstCol="1" lastRow="1" lastCol="1" bandRow="1" bandCol="1">
                <a:tableStyleId>{5C22544A-7EE6-4342-B048-85BDC9FD1C3A}</a:tableStyleId>
              </a:tblPr>
              <a:tblGrid>
                <a:gridCol w="3041073"/>
                <a:gridCol w="4116573"/>
                <a:gridCol w="1965572"/>
              </a:tblGrid>
              <a:tr h="76199">
                <a:tc gridSpan="3">
                  <a:txBody>
                    <a:bodyPr/>
                    <a:lstStyle/>
                    <a:p>
                      <a:pPr marL="0" marR="0" algn="ctr">
                        <a:spcBef>
                          <a:spcPts val="0"/>
                        </a:spcBef>
                        <a:spcAft>
                          <a:spcPts val="0"/>
                        </a:spcAft>
                      </a:pPr>
                      <a:endParaRPr lang="en-US" sz="1100" dirty="0">
                        <a:effectLst/>
                        <a:latin typeface="Times New Roman"/>
                        <a:ea typeface="Times New Roman"/>
                      </a:endParaRPr>
                    </a:p>
                  </a:txBody>
                  <a:tcPr marL="62475" marR="62475" marT="0" marB="0"/>
                </a:tc>
                <a:tc hMerge="1">
                  <a:txBody>
                    <a:bodyPr/>
                    <a:lstStyle/>
                    <a:p>
                      <a:endParaRPr lang="en-US"/>
                    </a:p>
                  </a:txBody>
                  <a:tcPr/>
                </a:tc>
                <a:tc hMerge="1">
                  <a:txBody>
                    <a:bodyPr/>
                    <a:lstStyle/>
                    <a:p>
                      <a:endParaRPr lang="en-US"/>
                    </a:p>
                  </a:txBody>
                  <a:tcPr/>
                </a:tc>
              </a:tr>
              <a:tr h="664393">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Name of Stock</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dirty="0">
                          <a:effectLst/>
                        </a:rPr>
                        <a:t> </a:t>
                      </a:r>
                    </a:p>
                    <a:p>
                      <a:pPr marL="0" marR="0" algn="ctr">
                        <a:spcBef>
                          <a:spcPts val="0"/>
                        </a:spcBef>
                        <a:spcAft>
                          <a:spcPts val="0"/>
                        </a:spcAft>
                      </a:pPr>
                      <a:r>
                        <a:rPr lang="en-US" sz="1600" dirty="0">
                          <a:effectLst/>
                        </a:rPr>
                        <a:t>State of the Company</a:t>
                      </a:r>
                      <a:endParaRPr lang="en-US" sz="1600" dirty="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New Stock Price (per share)</a:t>
                      </a:r>
                      <a:endParaRPr lang="en-US" sz="1600">
                        <a:effectLst/>
                        <a:latin typeface="Times New Roman"/>
                        <a:ea typeface="Times New Roman"/>
                      </a:endParaRPr>
                    </a:p>
                  </a:txBody>
                  <a:tcPr marL="62475" marR="62475" marT="0" marB="0"/>
                </a:tc>
              </a:tr>
              <a:tr h="664393">
                <a:tc>
                  <a:txBody>
                    <a:bodyPr/>
                    <a:lstStyle/>
                    <a:p>
                      <a:pPr marL="0" marR="0">
                        <a:spcBef>
                          <a:spcPts val="0"/>
                        </a:spcBef>
                        <a:spcAft>
                          <a:spcPts val="0"/>
                        </a:spcAft>
                      </a:pPr>
                      <a:r>
                        <a:rPr lang="en-US" sz="1600">
                          <a:effectLst/>
                        </a:rPr>
                        <a:t>Kroger Foods</a:t>
                      </a:r>
                      <a:endParaRPr lang="en-US" sz="160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Speculation that Purity Markets are buying Kroger Stock for an attempted takeover</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$19</a:t>
                      </a:r>
                      <a:endParaRPr lang="en-US" sz="1600">
                        <a:effectLst/>
                        <a:latin typeface="Times New Roman"/>
                        <a:ea typeface="Times New Roman"/>
                      </a:endParaRPr>
                    </a:p>
                  </a:txBody>
                  <a:tcPr marL="62475" marR="62475" marT="0" marB="0"/>
                </a:tc>
              </a:tr>
              <a:tr h="442929">
                <a:tc>
                  <a:txBody>
                    <a:bodyPr/>
                    <a:lstStyle/>
                    <a:p>
                      <a:pPr marL="0" marR="0">
                        <a:spcBef>
                          <a:spcPts val="0"/>
                        </a:spcBef>
                        <a:spcAft>
                          <a:spcPts val="0"/>
                        </a:spcAft>
                      </a:pPr>
                      <a:r>
                        <a:rPr lang="en-US" sz="1600">
                          <a:effectLst/>
                        </a:rPr>
                        <a:t>Radio Corporation</a:t>
                      </a:r>
                      <a:endParaRPr lang="en-US" sz="160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Rumored to be considering a merger with Edison Company</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$30</a:t>
                      </a:r>
                      <a:endParaRPr lang="en-US" sz="1600">
                        <a:effectLst/>
                        <a:latin typeface="Times New Roman"/>
                        <a:ea typeface="Times New Roman"/>
                      </a:endParaRPr>
                    </a:p>
                  </a:txBody>
                  <a:tcPr marL="62475" marR="62475" marT="0" marB="0"/>
                </a:tc>
              </a:tr>
              <a:tr h="885856">
                <a:tc>
                  <a:txBody>
                    <a:bodyPr/>
                    <a:lstStyle/>
                    <a:p>
                      <a:pPr marL="0" marR="0">
                        <a:spcBef>
                          <a:spcPts val="0"/>
                        </a:spcBef>
                        <a:spcAft>
                          <a:spcPts val="0"/>
                        </a:spcAft>
                      </a:pPr>
                      <a:r>
                        <a:rPr lang="en-US" sz="1600">
                          <a:effectLst/>
                        </a:rPr>
                        <a:t>Mammoth Oil</a:t>
                      </a:r>
                      <a:endParaRPr lang="en-US" sz="160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Congressional committee begins an investigation into possible fraud in the management of Mammoth, but stocks hold</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$50</a:t>
                      </a:r>
                      <a:endParaRPr lang="en-US" sz="1600">
                        <a:effectLst/>
                        <a:latin typeface="Times New Roman"/>
                        <a:ea typeface="Times New Roman"/>
                      </a:endParaRPr>
                    </a:p>
                  </a:txBody>
                  <a:tcPr marL="62475" marR="62475" marT="0" marB="0"/>
                </a:tc>
              </a:tr>
              <a:tr h="442929">
                <a:tc>
                  <a:txBody>
                    <a:bodyPr/>
                    <a:lstStyle/>
                    <a:p>
                      <a:pPr marL="0" marR="0">
                        <a:spcBef>
                          <a:spcPts val="0"/>
                        </a:spcBef>
                        <a:spcAft>
                          <a:spcPts val="0"/>
                        </a:spcAft>
                      </a:pPr>
                      <a:r>
                        <a:rPr lang="en-US" sz="1600">
                          <a:effectLst/>
                        </a:rPr>
                        <a:t>Gotham Bank</a:t>
                      </a:r>
                      <a:endParaRPr lang="en-US" sz="160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Banks pays a 6% dividend</a:t>
                      </a:r>
                    </a:p>
                    <a:p>
                      <a:pPr marL="0" marR="0">
                        <a:spcBef>
                          <a:spcPts val="0"/>
                        </a:spcBef>
                        <a:spcAft>
                          <a:spcPts val="0"/>
                        </a:spcAft>
                      </a:pPr>
                      <a:r>
                        <a:rPr lang="en-US" sz="1600">
                          <a:effectLst/>
                        </a:rPr>
                        <a:t> </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$25</a:t>
                      </a:r>
                      <a:endParaRPr lang="en-US" sz="1600">
                        <a:effectLst/>
                        <a:latin typeface="Times New Roman"/>
                        <a:ea typeface="Times New Roman"/>
                      </a:endParaRPr>
                    </a:p>
                  </a:txBody>
                  <a:tcPr marL="62475" marR="62475" marT="0" marB="0"/>
                </a:tc>
              </a:tr>
              <a:tr h="442929">
                <a:tc>
                  <a:txBody>
                    <a:bodyPr/>
                    <a:lstStyle/>
                    <a:p>
                      <a:pPr marL="0" marR="0">
                        <a:spcBef>
                          <a:spcPts val="0"/>
                        </a:spcBef>
                        <a:spcAft>
                          <a:spcPts val="0"/>
                        </a:spcAft>
                      </a:pPr>
                      <a:r>
                        <a:rPr lang="en-US" sz="1600">
                          <a:effectLst/>
                        </a:rPr>
                        <a:t>Durant Motors</a:t>
                      </a:r>
                      <a:endParaRPr lang="en-US" sz="160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Louis Chevrolet is hired to design a luxury automobile</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$25</a:t>
                      </a:r>
                      <a:endParaRPr lang="en-US" sz="1600">
                        <a:effectLst/>
                        <a:latin typeface="Times New Roman"/>
                        <a:ea typeface="Times New Roman"/>
                      </a:endParaRPr>
                    </a:p>
                  </a:txBody>
                  <a:tcPr marL="62475" marR="62475" marT="0" marB="0"/>
                </a:tc>
              </a:tr>
              <a:tr h="664393">
                <a:tc>
                  <a:txBody>
                    <a:bodyPr/>
                    <a:lstStyle/>
                    <a:p>
                      <a:pPr marL="0" marR="0">
                        <a:spcBef>
                          <a:spcPts val="0"/>
                        </a:spcBef>
                        <a:spcAft>
                          <a:spcPts val="0"/>
                        </a:spcAft>
                      </a:pPr>
                      <a:r>
                        <a:rPr lang="en-US" sz="1600">
                          <a:effectLst/>
                        </a:rPr>
                        <a:t>Midland Utilities</a:t>
                      </a:r>
                      <a:endParaRPr lang="en-US" sz="160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Cyrus Eaton begins dumping large blocks of Midland Stock into a depressed market</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$60</a:t>
                      </a:r>
                      <a:endParaRPr lang="en-US" sz="1600">
                        <a:effectLst/>
                        <a:latin typeface="Times New Roman"/>
                        <a:ea typeface="Times New Roman"/>
                      </a:endParaRPr>
                    </a:p>
                  </a:txBody>
                  <a:tcPr marL="62475" marR="62475" marT="0" marB="0"/>
                </a:tc>
              </a:tr>
              <a:tr h="664393">
                <a:tc>
                  <a:txBody>
                    <a:bodyPr/>
                    <a:lstStyle/>
                    <a:p>
                      <a:pPr marL="0" marR="0">
                        <a:spcBef>
                          <a:spcPts val="0"/>
                        </a:spcBef>
                        <a:spcAft>
                          <a:spcPts val="0"/>
                        </a:spcAft>
                      </a:pPr>
                      <a:r>
                        <a:rPr lang="en-US" sz="1600" dirty="0">
                          <a:effectLst/>
                        </a:rPr>
                        <a:t>Kansas-Pacific Railroad</a:t>
                      </a:r>
                      <a:endParaRPr lang="en-US" sz="1600" dirty="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Drought in the Southwest and depressed farm prices cause profits to fall</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a:effectLst/>
                        </a:rPr>
                        <a:t>$20</a:t>
                      </a:r>
                      <a:endParaRPr lang="en-US" sz="1600">
                        <a:effectLst/>
                        <a:latin typeface="Times New Roman"/>
                        <a:ea typeface="Times New Roman"/>
                      </a:endParaRPr>
                    </a:p>
                  </a:txBody>
                  <a:tcPr marL="62475" marR="62475" marT="0" marB="0"/>
                </a:tc>
              </a:tr>
              <a:tr h="885856">
                <a:tc>
                  <a:txBody>
                    <a:bodyPr/>
                    <a:lstStyle/>
                    <a:p>
                      <a:pPr marL="0" marR="0">
                        <a:spcBef>
                          <a:spcPts val="0"/>
                        </a:spcBef>
                        <a:spcAft>
                          <a:spcPts val="0"/>
                        </a:spcAft>
                      </a:pPr>
                      <a:r>
                        <a:rPr lang="en-US" sz="1600">
                          <a:effectLst/>
                        </a:rPr>
                        <a:t>Tel-Tone Communications</a:t>
                      </a:r>
                      <a:endParaRPr lang="en-US" sz="1600">
                        <a:effectLst/>
                        <a:latin typeface="Times New Roman"/>
                        <a:ea typeface="Times New Roman"/>
                      </a:endParaRPr>
                    </a:p>
                  </a:txBody>
                  <a:tcPr marL="62475" marR="62475" marT="0" marB="0"/>
                </a:tc>
                <a:tc>
                  <a:txBody>
                    <a:bodyPr/>
                    <a:lstStyle/>
                    <a:p>
                      <a:pPr marL="0" marR="0">
                        <a:spcBef>
                          <a:spcPts val="0"/>
                        </a:spcBef>
                        <a:spcAft>
                          <a:spcPts val="0"/>
                        </a:spcAft>
                      </a:pPr>
                      <a:r>
                        <a:rPr lang="en-US" sz="1600">
                          <a:effectLst/>
                        </a:rPr>
                        <a:t>Banker JP Morgan sells off 200,000 shares of stock, temporarily resulting in a drop. Market analysts predict only a temporary setback.</a:t>
                      </a:r>
                      <a:endParaRPr lang="en-US" sz="1600">
                        <a:effectLst/>
                        <a:latin typeface="Times New Roman"/>
                        <a:ea typeface="Times New Roman"/>
                      </a:endParaRPr>
                    </a:p>
                  </a:txBody>
                  <a:tcPr marL="62475" marR="62475" marT="0" marB="0"/>
                </a:tc>
                <a:tc>
                  <a:txBody>
                    <a:bodyPr/>
                    <a:lstStyle/>
                    <a:p>
                      <a:pPr marL="0" marR="0" algn="ctr">
                        <a:spcBef>
                          <a:spcPts val="0"/>
                        </a:spcBef>
                        <a:spcAft>
                          <a:spcPts val="0"/>
                        </a:spcAft>
                      </a:pPr>
                      <a:r>
                        <a:rPr lang="en-US" sz="1600" smtClean="0">
                          <a:effectLst/>
                        </a:rPr>
                        <a:t>$35</a:t>
                      </a:r>
                      <a:endParaRPr lang="en-US" sz="1600" dirty="0">
                        <a:effectLst/>
                        <a:latin typeface="Times New Roman"/>
                        <a:ea typeface="Times New Roman"/>
                      </a:endParaRPr>
                    </a:p>
                  </a:txBody>
                  <a:tcPr marL="62475" marR="62475" marT="0" marB="0"/>
                </a:tc>
              </a:tr>
            </a:tbl>
          </a:graphicData>
        </a:graphic>
      </p:graphicFrame>
    </p:spTree>
    <p:extLst>
      <p:ext uri="{BB962C8B-B14F-4D97-AF65-F5344CB8AC3E}">
        <p14:creationId xmlns:p14="http://schemas.microsoft.com/office/powerpoint/2010/main" val="4089029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3855"/>
            <a:ext cx="8686800" cy="838200"/>
          </a:xfrm>
        </p:spPr>
        <p:txBody>
          <a:bodyPr/>
          <a:lstStyle/>
          <a:p>
            <a:r>
              <a:rPr lang="en-US" dirty="0" smtClean="0"/>
              <a:t>Round 7: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7228207"/>
              </p:ext>
            </p:extLst>
          </p:nvPr>
        </p:nvGraphicFramePr>
        <p:xfrm>
          <a:off x="0" y="685798"/>
          <a:ext cx="9143999" cy="6452364"/>
        </p:xfrm>
        <a:graphic>
          <a:graphicData uri="http://schemas.openxmlformats.org/drawingml/2006/table">
            <a:tbl>
              <a:tblPr firstRow="1" firstCol="1" lastRow="1" lastCol="1" bandRow="1" bandCol="1">
                <a:tableStyleId>{5C22544A-7EE6-4342-B048-85BDC9FD1C3A}</a:tableStyleId>
              </a:tblPr>
              <a:tblGrid>
                <a:gridCol w="3047999"/>
                <a:gridCol w="4125951"/>
                <a:gridCol w="1970049"/>
              </a:tblGrid>
              <a:tr h="260844">
                <a:tc gridSpan="3">
                  <a:txBody>
                    <a:bodyPr/>
                    <a:lstStyle/>
                    <a:p>
                      <a:pPr marL="0" marR="0" algn="ctr">
                        <a:spcBef>
                          <a:spcPts val="0"/>
                        </a:spcBef>
                        <a:spcAft>
                          <a:spcPts val="0"/>
                        </a:spcAft>
                      </a:pPr>
                      <a:endParaRPr lang="en-US" sz="1600" dirty="0">
                        <a:effectLst/>
                        <a:latin typeface="Times New Roman"/>
                        <a:ea typeface="Times New Roman"/>
                      </a:endParaRPr>
                    </a:p>
                  </a:txBody>
                  <a:tcPr marL="67440" marR="67440" marT="0" marB="0"/>
                </a:tc>
                <a:tc hMerge="1">
                  <a:txBody>
                    <a:bodyPr/>
                    <a:lstStyle/>
                    <a:p>
                      <a:endParaRPr lang="en-US"/>
                    </a:p>
                  </a:txBody>
                  <a:tcPr/>
                </a:tc>
                <a:tc hMerge="1">
                  <a:txBody>
                    <a:bodyPr/>
                    <a:lstStyle/>
                    <a:p>
                      <a:endParaRPr lang="en-US"/>
                    </a:p>
                  </a:txBody>
                  <a:tcPr/>
                </a:tc>
              </a:tr>
              <a:tr h="682080">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Name of Stock</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State of the Company</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New Stock Price (per share)</a:t>
                      </a:r>
                      <a:endParaRPr lang="en-US" sz="1600">
                        <a:effectLst/>
                        <a:latin typeface="Times New Roman"/>
                        <a:ea typeface="Times New Roman"/>
                      </a:endParaRPr>
                    </a:p>
                  </a:txBody>
                  <a:tcPr marL="67440" marR="67440" marT="0" marB="0"/>
                </a:tc>
              </a:tr>
              <a:tr h="454720">
                <a:tc>
                  <a:txBody>
                    <a:bodyPr/>
                    <a:lstStyle/>
                    <a:p>
                      <a:pPr marL="0" marR="0">
                        <a:spcBef>
                          <a:spcPts val="0"/>
                        </a:spcBef>
                        <a:spcAft>
                          <a:spcPts val="0"/>
                        </a:spcAft>
                      </a:pPr>
                      <a:r>
                        <a:rPr lang="en-US" sz="1600">
                          <a:effectLst/>
                        </a:rPr>
                        <a:t>Kroger Foods</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Food prices continue to suffer because of agricultural surpluses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$14</a:t>
                      </a:r>
                      <a:endParaRPr lang="en-US" sz="1600">
                        <a:effectLst/>
                        <a:latin typeface="Times New Roman"/>
                        <a:ea typeface="Times New Roman"/>
                      </a:endParaRPr>
                    </a:p>
                  </a:txBody>
                  <a:tcPr marL="67440" marR="67440" marT="0" marB="0"/>
                </a:tc>
              </a:tr>
              <a:tr h="682080">
                <a:tc>
                  <a:txBody>
                    <a:bodyPr/>
                    <a:lstStyle/>
                    <a:p>
                      <a:pPr marL="0" marR="0">
                        <a:spcBef>
                          <a:spcPts val="0"/>
                        </a:spcBef>
                        <a:spcAft>
                          <a:spcPts val="0"/>
                        </a:spcAft>
                      </a:pPr>
                      <a:r>
                        <a:rPr lang="en-US" sz="1600">
                          <a:effectLst/>
                        </a:rPr>
                        <a:t>Radio Corporation</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Merger with the Edison Company falls through when Radio Corporation pays no dividends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$17</a:t>
                      </a:r>
                      <a:endParaRPr lang="en-US" sz="1600">
                        <a:effectLst/>
                        <a:latin typeface="Times New Roman"/>
                        <a:ea typeface="Times New Roman"/>
                      </a:endParaRPr>
                    </a:p>
                  </a:txBody>
                  <a:tcPr marL="67440" marR="67440" marT="0" marB="0"/>
                </a:tc>
              </a:tr>
              <a:tr h="909439">
                <a:tc>
                  <a:txBody>
                    <a:bodyPr/>
                    <a:lstStyle/>
                    <a:p>
                      <a:pPr marL="0" marR="0">
                        <a:spcBef>
                          <a:spcPts val="0"/>
                        </a:spcBef>
                        <a:spcAft>
                          <a:spcPts val="0"/>
                        </a:spcAft>
                      </a:pPr>
                      <a:r>
                        <a:rPr lang="en-US" sz="1600">
                          <a:effectLst/>
                        </a:rPr>
                        <a:t>Mammoth Oil</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Harry Sinclair is called before the Congressional Committee and many corporate officers at Mammoth are indicted on charges of fraud</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$7</a:t>
                      </a:r>
                      <a:endParaRPr lang="en-US" sz="1600">
                        <a:effectLst/>
                        <a:latin typeface="Times New Roman"/>
                        <a:ea typeface="Times New Roman"/>
                      </a:endParaRPr>
                    </a:p>
                  </a:txBody>
                  <a:tcPr marL="67440" marR="67440" marT="0" marB="0"/>
                </a:tc>
              </a:tr>
              <a:tr h="682080">
                <a:tc>
                  <a:txBody>
                    <a:bodyPr/>
                    <a:lstStyle/>
                    <a:p>
                      <a:pPr marL="0" marR="0">
                        <a:spcBef>
                          <a:spcPts val="0"/>
                        </a:spcBef>
                        <a:spcAft>
                          <a:spcPts val="0"/>
                        </a:spcAft>
                      </a:pPr>
                      <a:r>
                        <a:rPr lang="en-US" sz="1600">
                          <a:effectLst/>
                        </a:rPr>
                        <a:t>Gotham Bank</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Announces that profits have increased by 5% over the last quarter</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$15</a:t>
                      </a:r>
                      <a:endParaRPr lang="en-US" sz="1600">
                        <a:effectLst/>
                        <a:latin typeface="Times New Roman"/>
                        <a:ea typeface="Times New Roman"/>
                      </a:endParaRPr>
                    </a:p>
                  </a:txBody>
                  <a:tcPr marL="67440" marR="67440" marT="0" marB="0"/>
                </a:tc>
              </a:tr>
              <a:tr h="682080">
                <a:tc>
                  <a:txBody>
                    <a:bodyPr/>
                    <a:lstStyle/>
                    <a:p>
                      <a:pPr marL="0" marR="0">
                        <a:spcBef>
                          <a:spcPts val="0"/>
                        </a:spcBef>
                        <a:spcAft>
                          <a:spcPts val="0"/>
                        </a:spcAft>
                      </a:pPr>
                      <a:r>
                        <a:rPr lang="en-US" sz="1600">
                          <a:effectLst/>
                        </a:rPr>
                        <a:t>Durant Motors</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Announced a merger with Fisher Auto Body. The new company will be called General Motors.</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$18</a:t>
                      </a:r>
                      <a:endParaRPr lang="en-US" sz="1600">
                        <a:effectLst/>
                        <a:latin typeface="Times New Roman"/>
                        <a:ea typeface="Times New Roman"/>
                      </a:endParaRPr>
                    </a:p>
                  </a:txBody>
                  <a:tcPr marL="67440" marR="67440" marT="0" marB="0"/>
                </a:tc>
              </a:tr>
              <a:tr h="682080">
                <a:tc>
                  <a:txBody>
                    <a:bodyPr/>
                    <a:lstStyle/>
                    <a:p>
                      <a:pPr marL="0" marR="0">
                        <a:spcBef>
                          <a:spcPts val="0"/>
                        </a:spcBef>
                        <a:spcAft>
                          <a:spcPts val="0"/>
                        </a:spcAft>
                      </a:pPr>
                      <a:r>
                        <a:rPr lang="en-US" sz="1600">
                          <a:effectLst/>
                        </a:rPr>
                        <a:t>Midland Utilities</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Reports in the Chicago Tribune claim that Insull’s “House of Cards” is about ready to crumble</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$15</a:t>
                      </a:r>
                      <a:endParaRPr lang="en-US" sz="1600">
                        <a:effectLst/>
                        <a:latin typeface="Times New Roman"/>
                        <a:ea typeface="Times New Roman"/>
                      </a:endParaRPr>
                    </a:p>
                  </a:txBody>
                  <a:tcPr marL="67440" marR="67440" marT="0" marB="0"/>
                </a:tc>
              </a:tr>
              <a:tr h="454720">
                <a:tc>
                  <a:txBody>
                    <a:bodyPr/>
                    <a:lstStyle/>
                    <a:p>
                      <a:pPr marL="0" marR="0">
                        <a:spcBef>
                          <a:spcPts val="0"/>
                        </a:spcBef>
                        <a:spcAft>
                          <a:spcPts val="0"/>
                        </a:spcAft>
                      </a:pPr>
                      <a:r>
                        <a:rPr lang="en-US" sz="1600">
                          <a:effectLst/>
                        </a:rPr>
                        <a:t>Kansas-Pacific Railroad</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a:effectLst/>
                        </a:rPr>
                        <a:t>New Oil Fields in Oklahoma cause a mini-boom along the K &amp; P track</a:t>
                      </a:r>
                      <a:endParaRPr lang="en-US" sz="160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a:effectLst/>
                        </a:rPr>
                        <a:t>$13</a:t>
                      </a:r>
                      <a:endParaRPr lang="en-US" sz="1600">
                        <a:effectLst/>
                        <a:latin typeface="Times New Roman"/>
                        <a:ea typeface="Times New Roman"/>
                      </a:endParaRPr>
                    </a:p>
                  </a:txBody>
                  <a:tcPr marL="67440" marR="67440" marT="0" marB="0"/>
                </a:tc>
              </a:tr>
              <a:tr h="682080">
                <a:tc>
                  <a:txBody>
                    <a:bodyPr/>
                    <a:lstStyle/>
                    <a:p>
                      <a:pPr marL="0" marR="0">
                        <a:spcBef>
                          <a:spcPts val="0"/>
                        </a:spcBef>
                        <a:spcAft>
                          <a:spcPts val="0"/>
                        </a:spcAft>
                      </a:pPr>
                      <a:r>
                        <a:rPr lang="en-US" sz="1600">
                          <a:effectLst/>
                        </a:rPr>
                        <a:t>Tel-Tone Communications</a:t>
                      </a:r>
                      <a:endParaRPr lang="en-US" sz="1600">
                        <a:effectLst/>
                        <a:latin typeface="Times New Roman"/>
                        <a:ea typeface="Times New Roman"/>
                      </a:endParaRPr>
                    </a:p>
                  </a:txBody>
                  <a:tcPr marL="67440" marR="67440" marT="0" marB="0"/>
                </a:tc>
                <a:tc>
                  <a:txBody>
                    <a:bodyPr/>
                    <a:lstStyle/>
                    <a:p>
                      <a:pPr marL="0" marR="0">
                        <a:spcBef>
                          <a:spcPts val="0"/>
                        </a:spcBef>
                        <a:spcAft>
                          <a:spcPts val="0"/>
                        </a:spcAft>
                      </a:pPr>
                      <a:r>
                        <a:rPr lang="en-US" sz="1600" dirty="0">
                          <a:effectLst/>
                        </a:rPr>
                        <a:t>Fails to rise as predicted. Brokers are unable to explain the downward trend</a:t>
                      </a:r>
                      <a:endParaRPr lang="en-US" sz="1600" dirty="0">
                        <a:effectLst/>
                        <a:latin typeface="Times New Roman"/>
                        <a:ea typeface="Times New Roman"/>
                      </a:endParaRPr>
                    </a:p>
                  </a:txBody>
                  <a:tcPr marL="67440" marR="67440" marT="0" marB="0"/>
                </a:tc>
                <a:tc>
                  <a:txBody>
                    <a:bodyPr/>
                    <a:lstStyle/>
                    <a:p>
                      <a:pPr marL="0" marR="0" algn="ctr">
                        <a:spcBef>
                          <a:spcPts val="0"/>
                        </a:spcBef>
                        <a:spcAft>
                          <a:spcPts val="0"/>
                        </a:spcAft>
                      </a:pPr>
                      <a:r>
                        <a:rPr lang="en-US" sz="1600" dirty="0">
                          <a:effectLst/>
                        </a:rPr>
                        <a:t>$24</a:t>
                      </a:r>
                      <a:endParaRPr lang="en-US" sz="1600" dirty="0">
                        <a:effectLst/>
                        <a:latin typeface="Times New Roman"/>
                        <a:ea typeface="Times New Roman"/>
                      </a:endParaRPr>
                    </a:p>
                  </a:txBody>
                  <a:tcPr marL="67440" marR="67440" marT="0" marB="0"/>
                </a:tc>
              </a:tr>
            </a:tbl>
          </a:graphicData>
        </a:graphic>
      </p:graphicFrame>
    </p:spTree>
    <p:extLst>
      <p:ext uri="{BB962C8B-B14F-4D97-AF65-F5344CB8AC3E}">
        <p14:creationId xmlns:p14="http://schemas.microsoft.com/office/powerpoint/2010/main" val="2247396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News Bulletin </a:t>
            </a:r>
            <a:endParaRPr lang="en-US" dirty="0"/>
          </a:p>
        </p:txBody>
      </p:sp>
      <p:sp>
        <p:nvSpPr>
          <p:cNvPr id="3" name="Content Placeholder 2"/>
          <p:cNvSpPr>
            <a:spLocks noGrp="1"/>
          </p:cNvSpPr>
          <p:nvPr>
            <p:ph idx="1"/>
          </p:nvPr>
        </p:nvSpPr>
        <p:spPr>
          <a:xfrm>
            <a:off x="152400" y="1295400"/>
            <a:ext cx="8839200" cy="5562600"/>
          </a:xfrm>
        </p:spPr>
        <p:txBody>
          <a:bodyPr>
            <a:normAutofit fontScale="85000" lnSpcReduction="20000"/>
          </a:bodyPr>
          <a:lstStyle/>
          <a:p>
            <a:pPr algn="ctr"/>
            <a:r>
              <a:rPr lang="en-US" i="1" u="sng" dirty="0">
                <a:solidFill>
                  <a:srgbClr val="FF0000"/>
                </a:solidFill>
              </a:rPr>
              <a:t>Monday, October 28, 1929</a:t>
            </a:r>
            <a:endParaRPr lang="en-US" dirty="0">
              <a:solidFill>
                <a:srgbClr val="FF0000"/>
              </a:solidFill>
            </a:endParaRPr>
          </a:p>
          <a:p>
            <a:endParaRPr lang="en-US" i="1" dirty="0" smtClean="0"/>
          </a:p>
          <a:p>
            <a:r>
              <a:rPr lang="en-US" i="1" dirty="0" smtClean="0"/>
              <a:t>The </a:t>
            </a:r>
            <a:r>
              <a:rPr lang="en-US" i="1" dirty="0"/>
              <a:t>market slipped today as the government announced that home construction (typically an indicator of prosperity) was at an all-time low. </a:t>
            </a:r>
            <a:r>
              <a:rPr lang="en-US" i="1" dirty="0">
                <a:solidFill>
                  <a:srgbClr val="FF0000"/>
                </a:solidFill>
              </a:rPr>
              <a:t>The Federal Reserve Board </a:t>
            </a:r>
            <a:r>
              <a:rPr lang="en-US" i="1" dirty="0"/>
              <a:t>also announced that a change in the prime-interest rate would take place in the near future—speculation of the stock market is getting out of hand. It is rumored that the house of Morgan intends to sell 12 million shares of common stock at a loss before interest rates change. The Gotham Bank announced that margin buyers of stock are being notified that they must put up more money to cover today’s losses</a:t>
            </a:r>
            <a:r>
              <a:rPr lang="en-US" i="1" dirty="0" smtClean="0"/>
              <a:t>.</a:t>
            </a:r>
          </a:p>
          <a:p>
            <a:endParaRPr lang="en-US" i="1" dirty="0"/>
          </a:p>
          <a:p>
            <a:r>
              <a:rPr lang="en-US" i="1" dirty="0" smtClean="0"/>
              <a:t>You have 2 minutes to continue trading </a:t>
            </a:r>
            <a:endParaRPr lang="en-US" dirty="0"/>
          </a:p>
          <a:p>
            <a:endParaRPr lang="en-US" dirty="0"/>
          </a:p>
        </p:txBody>
      </p:sp>
    </p:spTree>
    <p:extLst>
      <p:ext uri="{BB962C8B-B14F-4D97-AF65-F5344CB8AC3E}">
        <p14:creationId xmlns:p14="http://schemas.microsoft.com/office/powerpoint/2010/main" val="224308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Tuesday </a:t>
            </a:r>
            <a:endParaRPr lang="en-US" dirty="0"/>
          </a:p>
        </p:txBody>
      </p:sp>
      <p:sp>
        <p:nvSpPr>
          <p:cNvPr id="3" name="Content Placeholder 2"/>
          <p:cNvSpPr>
            <a:spLocks noGrp="1"/>
          </p:cNvSpPr>
          <p:nvPr>
            <p:ph idx="1"/>
          </p:nvPr>
        </p:nvSpPr>
        <p:spPr>
          <a:xfrm>
            <a:off x="304800" y="1554162"/>
            <a:ext cx="4724400" cy="4999038"/>
          </a:xfrm>
        </p:spPr>
        <p:txBody>
          <a:bodyPr>
            <a:normAutofit fontScale="92500" lnSpcReduction="10000"/>
          </a:bodyPr>
          <a:lstStyle/>
          <a:p>
            <a:r>
              <a:rPr lang="en-US" i="1" u="sng" dirty="0"/>
              <a:t>Tuesday, October 29</a:t>
            </a:r>
            <a:r>
              <a:rPr lang="en-US" i="1" u="sng" baseline="30000" dirty="0"/>
              <a:t>th</a:t>
            </a:r>
            <a:r>
              <a:rPr lang="en-US" i="1" u="sng" dirty="0"/>
              <a:t>, 1929</a:t>
            </a:r>
            <a:endParaRPr lang="en-US" dirty="0"/>
          </a:p>
          <a:p>
            <a:endParaRPr lang="en-US" dirty="0"/>
          </a:p>
          <a:p>
            <a:r>
              <a:rPr lang="en-US" i="1" dirty="0"/>
              <a:t>Panic hits Wall Street. 12 million shares are traded in one day on the New York Exchange. </a:t>
            </a:r>
            <a:r>
              <a:rPr lang="en-US" i="1" u="sng" dirty="0">
                <a:solidFill>
                  <a:srgbClr val="FF0000"/>
                </a:solidFill>
              </a:rPr>
              <a:t>$700 million is lost by stock holders in one day as the market takes the greatest dive in history…</a:t>
            </a:r>
            <a:endParaRPr lang="en-US" u="sng" dirty="0">
              <a:solidFill>
                <a:srgbClr val="FF0000"/>
              </a:solidFill>
            </a:endParaRPr>
          </a:p>
          <a:p>
            <a:endParaRPr lang="en-US" dirty="0"/>
          </a:p>
        </p:txBody>
      </p:sp>
      <p:sp>
        <p:nvSpPr>
          <p:cNvPr id="4" name="AutoShape 4" descr="data:image/jpeg;base64,/9j/4AAQSkZJRgABAQAAAQABAAD/2wCEAAkGBhQSERUUExQWFRQWGB8aFhUYGBwfGhwZHSAcHh4gHCAgHSYeHRomHx4fHzAgJScqLCwsHx4xNTAqNSYrLCkBCQoKBQUFDQUFDSkYEhgpKSkpKSkpKSkpKSkpKSkpKSkpKSkpKSkpKSkpKSkpKSkpKSkpKSkpKSkpKSkpKSkpKf/AABEIAMEBBQMBIgACEQEDEQH/xAAcAAACAgMBAQAAAAAAAAAAAAAFBgQHAAIDAQj/xABHEAACAgAEBAMEBgYIBAYDAAABAgMRAAQSIQUGMUETIlEHMmFxFCNCgZGxJFJyobLBFTNic4LC0fA0NZLxCBZTg9LhQ3TD/8QAFAEBAAAAAAAAAAAAAAAAAAAAAP/EABQRAQAAAAAAAAAAAAAAAAAAAAD/2gAMAwEAAhEDEQA/AK45SfaQfFf54PRDbr0I+7AXlOLyuexI/df+/vwdhH7jgIXHSPCcsLvVXzrCRh15gb6oj0LfwnCVgMxmMxmAsfk8foi/4v4jhgD9f2xhf5UP6In3/wAWDQfc/tDAA+eP6lvm38SYrrFh86f1LfNv4kxXmAzGYzGYCTwxbmiHrIv8QxfS7V8/5Yongv8AxEN9PET+IYu6XiCgjqd+w+GAlRjp8/8AXFd+0r+qi+Y/J8PUPEF8vXqe2ET2i5jVDGPQg19z4Cv8ZjMbVgPMdsktyJ+0v5jGgXBLhOUuSPb7a/xYC1SdsdwvvfLHZcmK33xIWEebYdMAu86uPoUw+AxUOLl55yn6HORtSgn8DinY0vuB88BrjzHbwh+sMdfDjr3t/kcBEw8ezTrMf2R+eFIRRVvI1/s4cOQVUCbQzVY6ivXAPRX88bxn+IfyxB0mx1643ibYftfzwCX7T/fi+b/xYSkXDl7SRvF83/PCtlIdrP3YArwjh+oH7NfPfrjMEuC5jSGvqa7/ADxmA4cnV4cnfzfywxJH1rpYwv8AJ4+rb4v/ACwwRMd/mP3YAfzHFUT/ADb+A4QMWLzEQ0Tg+rfuQ4rrAZjMZj3AP3AF/RY9+388TdNf9QxA4GP0aP5DE0Dc/tDADOanPhMO1t+a4SMO/NC/VN82/wAuEjAZjMZjdFwEzg8BM8X7a/mMWzKNx9/5Yrnl2AGeOuzDFlTjcf77YDllbLKcKXtAH1SfNf8APhwyq+59+FX2gp9Qn7S//wBMAgY7xR3ttv3xwAxPgyRNV1PxwHVMoD+GD3BoRrjsfbU/vGIEUJA6D/f3YMcIQiWOx9oYCx1G33fzxuT73yxpq2x6x975YAPzu15PMfsf5Tik8XZzjRyk/wDd/wCVsUsjkdPyBwB/lLgeXmLtmnlVFGywoWc3tfukBR+J+FYg8V4OEkPhP4kRJ0ORTEA15h2YHavv6HEzK8JzqprWJxqsgVR2BBYLttR61iRHyjnYkLRhvd1FV2cqNrAO7UbFDcda3wASLhTt/s4duQciyJKG7sP3AYSf6an/APWk/wCo4e/Z3mmeKUu7Mddbm+wwDOL2HazjETb/ABD+WOjDcfPHOJqHp5h/LAJPtIj3jP8AacYWsmtgDths9pPup/eN+WFvg43N1074A7w6AafN+44zEjKLQP8ApjMBH5aiAhHS7N/PBUdR8CN/99cAOWsxpg69ScGFnB9eov8A3eA0463kb5tf/Q2K7xYXGnAjPpqP8DYr3AZj0Y8xuBgH3hUdQR/sr/LEwt/GMR8s2mKMV0Vfyx1Q79OreuAG80f1TfN/5YSMPfMzfUt/j/lhEwHoF4m5LLOeiN8KW98QgcdYmPdyPvOAcOAcOcSRkowAI3Iw9zJ5vxr8MVxykqnNRfWgmztT+h7lq/di0pkGAgZZaZPvwr+0Jf0dfmv+fDnFGLTbucJntBX9HHzX83wFfQrZGGTKQigd/wADd4B8MHnGG2CMacB7lcqWvb92DHC8j9bGaPUbkemI2UjPx3wcya0F+eAPTLpHX0xz8YebcdPXHDMx7fh1xFZPe2wGnNgByk/93/lbCDynkfAhkz7rsh0QX3kPcfK6/H0xYU/CzmQ0I8upQGb9VaYEn5DC7mIYMxIqw6hlMpSqCbEjixqF9hRJPcn54A7m+INOg06tY6uoJ2bZ+2+xNdd/liLmuc1WUEAqiWDakEDYDYj5fO8Rc1nRAnlvfsB6CvXt8MA3nsPpZgzoWU/21+ff3Tv6YADPwbxWaRdQVyXCrHsA1mh5uw7dsO3JHB3gWWNx5tdj4ilo/niVyln1fLtGRTKASCKo0QTubF109dQ7YaYkHiP938sBDaA2u3fEfwDR6dRg0Y91+eNfo+x+eArr2kQHw1sH+tP8OFzhMJG+4v5YfPaVk7iH96P4cJ+Ry5NAemANZAsQd/xrGY65SMgYzALvL8Y8H72P5YMRbfiMC+Cj9HU/A/ngnlxe/wDaGA94pHcR/aP8LYr3FkcRS4j+0d/8LYrfAZiZDkyVsEfLEPBnKxeQfL+WAbUUaE+QxvDFuv7WOng+VfkP546wQ+7+1gBvNCfUt/j/ACGK/wAWRzUn1Df4/wAhit8Bsox6khHTG0C2a+BxgHTAMXJOcds7EpbbexX9knFqzHcffisuRoh9IhPe3v5BB/M4s+YW23xwGuXG64UPaFF+i38V/Nv9cOUK7rhO9oP/AAn/AE/m2AReD5cFgThmaAWKsbfHC5wOU6qw5RQggbjAcclD5vu9cM3D8ktqQKNjf/fxwMy+T7jpg/k090fEdv8A7wE7Mj8hiN4Y374nzx/liMVNtgFnj2VzaiQJODA6fWCgrqtN5UIHuk9zvt19UXlbPSIxdi/gIh117tAbDpVliAO++LY4rDcbD1QD8SRiruLKfoqgClDEkDYWPKLA22Ffv74CHnpmdo3cE+JZ0g/aPpQ+IHc1hn5s5SGXyEMyFtZcA2bIsEVd9PhWEcTtSt+ofLv6b4s7nXP6eG5dtmV5FIsbEVZB+7AKfF+OK7xvHrRyirLpYgHZADsQSQ1gg+h27l95BjPguWJJLnckn07kk4rbN8JAj8VWClyCAdgO5r0xYnstctlSWN/WMLF9q9cA3hKI+ZxsibNjowqvnj1F2b5YBU9o8X1P/uL+Qwo5CMbYdvaMn6O3wdD+WEjh8ZPTAHcrFtjMdcjAaOPMAmcNnMcQWQBQu12CDdHYi99+mC0JGx7FhRGOvD+Ko31MgEYIVI9OwV2UN5bBBIsCtut2DuNeM8Lkizi0siw0PLpKIHbcUvQjcC/5DAds7XhEejH+E4rM4snij1GfLfm7dfdPbucKuV4Xl5DKsU5UKhYtOqKWUUWCKC9yDc7NuOlb4Bfwy5VfIv7I/LEzNor5WFBOWRFAACBAY2lY04L628wu1BA2v1x5nskEzn0aGSJ0aTrGB4YsbAMQW+dNWxwDOyHyjG8KHy7d8QMpAsWZkSKRpdgwiKsCr6bKqXN0SaF9dsTuGcYR/DD3G7tQiJBk3NCl7k9rG9jAQeZzcDfKT8sVpix87mRJD4ErKMwS6tGRpZW7Ag3TDb7/AFwvcb4THDvI4mYqBqQsCrNuCwceZQPKANPTfreAA5P3j8jj1wAF+Qw0NyrLlwIpJYVaTLjMeGKL6W91bKe+1ABQepvoCcDC0f0JlJiSaN1N6mMjggAqoAK6FIZib6kDAG/Z7FcsRAOxks9vdjA/PFktHvfwOKwy/FI8r0Vta+EwHiFy9btpIUBQKIZTd7DftYPBM9JNYzKRqpkWKowSKdbs6m3BB96wDtXXAToBegrRG/TfChz7lmbLUqszUpoAk7Fr6D03wwZ51yFJNSpI8hSXQdLagxLILO99LI6qbHXCJxPmJs2Q8bNGuXhZmsD370iv1teoCuo3wAjg/D3Qo7LpV1tDY3/A7fI1h0j4a0dK6srVdMCDR+eF/iMuXDSTRsF8gYwBChRloaG0sL85677DftczJ56NEzKRyNIFiVmzRWo/FfSCpFEBOqA7WQxHbANMOWKqGbyodg7MoW/mSAPvxPyUoZkClTZ8tMpv4ijuPiNsJ4EMWcihEGqbUWYmNYysZUMAgOoFwA1M19AK3OM5YyMOdlk2ZFhctpNkCMjZUBpgwKnqaNkUL2Cx87AV3YhQOpJoAepJ2A+OIscYeyjo4rqjhh+KkjC1/TX0bJyACKSFSqwyW5V9eotYYH3diVBIF1tj3hHNsQzPgxoUjdGcl9OsyadRJIoHUQw6dhVdMAa4rYRtjfh2NjR0kXRIo1Yujipc7InhMZAzMARHRpQzVuR3rrh7zV55I1MrwzgGRlp1QRMF0UGFNqNjXt2+RUc7ywTMSzalA8hptLUB0JAsXZ274BbWNmi2W1BJJo7H59KrBR/pD5OnkbwFGpFLWpINeUfK8S+Ft4UcygXSswHwBZT/ACxBlycgy7C7RNJHppYeX8cAR4iynJxBiwUrZarIogDax6evfDp7LpAMpQ3HiNROxO47b1+OK7zfGw6Igj1BF0nUTTd/skEfj2xY/syT9EutNu3l3ob9BZJ/fgHB5twPjjBMabYdMeMNKtKVLrHuUF6mvYAAAk79hgXxHx2JMDiIADxI2CFwCRdliK0gkGhY64AZzvxQukkPgS2NDeMGUxgWK1AeZbOwJO57YX+DSxllDsVUgklV1EBTXug9b7GvXpjXnTi+ahaSOmVJGV1vuFGkFT3As7epvEngHF44olLqJDfuuNgPdddqskkb9enSsAWycsZBbxAqn3S6kEj5b0fhjMFUzSAmstEw2oMp2FA7V86+7GYCneJZhxIzTkamjdVVVFLYoUOgG5N9ccuCZvRNGxY6dVbk7bdfTGnEY3MEUjkkszLubJqu13t0/DEXJ5bUVs6VsgNR3YAHSK+0dh9+AdVzU0sLsY/EAkuPw6VmQ6lHY797Kk1ucDeKcUinytygrmoTWikRBZFaFADE7ebsKvvgpDm8xl3SQroQORAyIDeo6WL2xqvdF15umwOBPOsiI7jLsVhlcsYdYaqPlurrvtqP3dMAT4RxKCWCITKEC+GpkCBlUr5Azrpstp6CwCTZBIwscV+pkzETIQSw0iyApBu9JFnykijVX8Kw08BOXXJyCSTMadiEGiM6kpwVA1EnzFtRPUCwbwsZ/LL46N4rSmRtTsyb9bJvUwexv+Y3wB/gvCzG0WZ+lwOFOmWpGJ0lNhZTUNqSxZBIK+7YZuPcTymaifxIXhlSRRKsb1TLS3e4K/bD9TR64A8WzGXzGQDRa4pAhdkGvQWUjUWa/DYkitJAI8g7HHnJkU+baaRYW8NICqCMqqCVQgDEMw1t1c9bYk4CFBFlVyxaRx4yT25NmVz5hSt0EdCzZJs/hA4sLLMCTqB6b2xUAA138/T/AFxD4vw4xANJIDKxIeKyZEcHzF9tNGwQQTd/A4kctGOSVEml8JWk1ST0SyraljYBYE6aB6Wd664DtxaabM8QTwlk8X6pURl86FUWwRXuqb6j3RZwz828v5fK5uCTLReIpR9ccjMFaSMeZqWnUlTqKiq9ALAg5HlyOfNzSLmY40EhjjdC5B2HnU6tW4NhbJJsHYE435ySWKVMxl5WaPLKqI42aIg0DZJ1Fupb57DbASYs6udWb6RpJWNVjLy6RGVJYoDpLGqKgsDu29k44yzrkY0MUa6pwJFOrxGjskUWAALV3AA6C+uIfA+H+Fw/6YsQZvFdJHbzIqtEVj1Ib21MGBIJJrc9MEv6cSV8vDI+XZUUaiyyIqUppWBQMwB0770AKusBp7R1zoVGzIHhM4ZgEXyzFSKcg9dNkbgG+nXA3lRh4M8So7iVNRUKCdaE0QN/KLu+tjtYIk+0nj+tYYU9zSsjDUGBcKIwxpj5iqdGNi8KuT4M7xGc+WJWoncE+ujaiR0q73wHXNZf9JVZEdUbSxXeyrVRG3cURtvhn5TzjQCaLLRnMNJJpFxA6CAoDlSaBGpwLPqTXYUOJrmM2klUhISr3QBaQAmvNa6rG5PxNYYcnG2czQyyRqiRgGWNlNWKW9SNbhbBAtR2wEbieQl/pKL6WniUNO0YVTTE02g6LANmjW4B3vDUYX+k552gEQ0bWVWQgLqGpA1kURTadqrbCxx7g8uVlqB2nWK6FUUAsjWbog7muw26ViTl3ml0tlZGDzKDM2qqiBKlnYCttxZNg7AYBW4ZLPm5MvltRIQaVVrrc6iDS7LqJNnYd+wwY4NxGePNQxZldEKBpDGIgrEG13IGthZoWcGOJcAyuSzcGhGzHirY8UEKzEsrKG0ruL2cWdg221lOLcKGUzbzloVzCRDyBSU1AagdzvQUbEAbfiEjOZ/JHLFsshNKVYM7X5RpJFte9KtbbE+uBb5TWERcz9Ik0L9R5T4dgaljpqZdRrqTe59cceJ53MSQNmJ3TVKQmkIY6UD3wo6ntvXQHtRYoJMtGcuVsOYwWJIYmgK0AmvKLbe777DAL3K/JMqlp5UYIytGkS6WL62O+zkrpN6tVEV33rnw7hEMEOaynEJVhDKPBYhiw0EFSKBtSdqB9QDi2+DRZZYXpFtkQySMoXUD3YrsP+3peAHGM3lS0yPG6LGNB1Bh4zKFaPzXvGbbcdau/UK44jFmoJYY3ziRCRSS8kcsYSh5m88QLBr2Is2aNYZOVs0I4DrmWS5WAl6K++xFgddtuv4Yh53LrxCeBbC+EEUSCywBa2O5Ora6u6GkDucEJOMZXxzk5VaXL9R1Jtdlsjew25ogaj92Aacrn4o0EjJZDECUvSK9WLIa161enr8cJXBeBtmcxm4YGfwfFJ1s+oMSPeLUCVvoN772ReI3G8imXnzWW01EyqUJZurkvrIvzuNJQemAvKzIpbwZnWRwF0aqjYMSprcnauhq7/AGviHLQyizZmIR5hYo2QwzhzTAnXoLMadaJBGxF9MI2RzbTCI0qxllTQooFwFQv8WN6j6m/XFi8d45FlcpRYWS6gKqm33GkWraQPMCR3NXROEjhnDD9Hyh0MIi2tpFYal+sINCrFADc3vWAfMtmvDkkXVlqBG00kikbdgqkUfuxmJPL+ZyxhAnlkDg++K1ODuNZKmyOnbasZgK5zky0dcUg3+1GHA/Athb0xs40svla1FEd/1aG919ww58BzepdEjGSVQWZhZBF7G66VdE7kDApJAMtmmsK8RRl+rZjZckoXBAjU6VvvdCxRsO2W4pFLmkUkyx6H1Ax7mRQSPLe9UD1oX63jXifCYkzqo2VO7llVgwSh9lglhySD7pG2g9DgZDlJElTOyunhvTNJGrEJI9sFYHSSSVIYrqAur7YL5/I5mXKnMRI7F20jyg6VZB7j2HLMNVgAjTQOAlca5iQwERJDUcG2lRV+Qbd9ILnc9SCcKUuVzcr5aNXeaXwgIkFHww2uk+HlF0eln0wP4X4pZ4Yoy8koCUFYuNJDHSB193fY1W1YZuDZWVc/DE8wclKmWMk6FF0rmhTAgAjqLq8BOyeSQwjLIsUzPqbwD4gmUqo94qpOrVZAHlHmJwP5V45JBl9EeXWQuX1W7hgsa6mYBa0kBjbb9Om2HqXhuWgL6XlM5Di2cki9YWz+oQKIbcmwKrZKj4i2XzbiSIW6xpmEb3ih0s9UQV1BBfQ0xvAAsxDHPDLmXcRFNMcUQBcuQO7Eggae5v92HT2ZcsQfRWzeYUMXm8FQzsqBNJL6qIuyKo+mBXEeZmnbTBEIlWTxYHOhAxQkhpCaBqICNRt18xO2HTg+QjzPDMlGGpAdUqmNd2N6wofy2DJsaPu4BPeKH+k44srEBBE+p42IOpge53JHu0NRA3ojtrzFxOOCF40hRkn6WW8hRjdAn7QI+VbVWCqcNTK5v6lT4Cg6SVOzF9tR+3enY7AhTQwtcQyy5xnfxPDVAFhHhyN4hJIskCkJrvte3a8BN5Yz7w5GdfCeQTDUFpTGNH2nJshQPsn+ze3UJNk1CRZjx2klmdg6eE3lJNXr92RuuwrqPji0uMcBg+irBHk0I0ijWg6iBqJfa2GkE73eIv/lnTl0VIlSIpqkiMKzyKPt6SzFg1nqoG5Bs7YBB5vySZaSOIxnxPATWzHqzGyQABXl8tGyLa9wMNvJ/s4y8+UE7s/mssqsAEFWtalPiHSR1IHwOF3mxkzObLCLQuYKCBirhggr3Vsk3Wnf17CgGnIc4Jlcr4UKalJMb+KuzuqUfLeroACDQJOwwCf9ETI5qZAySqBcW6Ox3OkjTYVx3Fg+lg4jcR5rdolj0hfPrY76iRYWzeqk3oepJNk7GMpwpc3mpRDJ9E0ReJsoABBUC9BpXLMoFE+u2Fni+TkiZYpImE3Uk7lgf1exG3Udd7wDxybwydZmkR2YKn6P50pJLXSdLNRQKSCSAN69CBP0nNeLOpUQSGy0YoLT+agq7UCAR1q764n8Pijhy0UzIwzIl06dTF2YDelvSFHlFVeroNrwMi4kuXzTyyVnVIcup1RkuQLBsWCt0RRFDTgGXhHF5WSGGQCZIyS0ZYjR5w4Yn9cgsB8AfQ6tuZ5vEz4JtDPIGA1ajoWzY2pRVLVf8A2GXmxMzcgy8eWEccnmjJ1MXK9STZ2NfIDegMceWpzNnImcs2jL2pc6gDVdx13wBLjsqvImWd9JkcNXWkAIAO+xIF0PUA9MSc5xaO2mIKlAYlQ+7TUb2FL0I3Prhc5gyPhvDKzapHlt30hSbPeuvff44j5Zj4M+q92bSb29PzvAWTy3O2YyDtmZZGVZysUZPkVFCEWB1FMRTWD6Xj3jRycWdiV5Ey8DR6pY5letSuoAj7URYtaAX51hY4TxiTL8HzD3TrMiD0sBSa236DAv2oy681A3VJIlZd+zE3XpvgHzik8Q8SbJvA6MT4YgNCOgACe/iXZr4D12SmzkqzpJmp3eBWBZdVE17t37xsCzfqfhjTg015eSEUVVVIqr62S3e7239PjiJzfNcFGxpCqB61gCXMPMDTyk5mOmKimIqkomNe+9Fia00Wrbpgfym+qRxGAVpUBa/fY6thYoAgbGxQ3BJx053EZny5BPmWOxZ0qCi/hfXAnlmfSWBPlEsZIv8AtEE/d1wDTm44QJY3ljMkV9SWqRipcJ0Z1IG/eyd++LT4DmRHCFRQqKStAEClGxr1v1+OKV5gyEkvEnKK51FQNBAYigLF/Zva/XFtcC4DmUaN3lVQsYRoi2osACBqYeUHcdPTrgFDmPOaJ2AUguBIwsii4Bqu2MxzPK+bzU87s6alkKEu5vygUBsbABAvvjMAq8G4FG8qxu8iIYhIQSLYq9Uy9trNeavv2G8Q4bJFmM1FHrkXT5guoEqSrjUFBumokHax1wR4tzErwIUhWlqnOjVahbNDzAbKuq+gAwaznLcksHjTt4LM5cIuppBDpDW6r12VTpu6b1FYDtkM5K2Qjy8EYDKkleIAI5Y10+KGDCpG1MK00wJI9MeHI5k5aCPwyQXEbIsgHbQtka6G3XTVEb445HjcUMZlYtnJYkcCQMQFDtSyKpAZgSQGLWAQFA6keci8FWdnE8bq1kLLoWj5VVk/XBvYtZAGoVZsAJXKLl8zmRNDI0pFr4OYQ6AwLFtSKfEG1nTpICt6mjHI3K/1k2ZqacKT4TIpIarJDDcM5ABADbNV2djtneAeHntPDiOn0am0sHJj1te4FEbHYCq3skYL8M499FyMcXiOsqRySEuhjQAm6iP2utdLIJ23OAE8d4/JFlcs7waZJ3Yka6CqtqA+oAh9RZrJoV8wAK6MzMAZGSeKO1mU6mkn+yi6Oi3srA3QJ31AAnxmZp8oymJFaOciSWRtNyvbURdtsS9+6KHc4LZPJxAeCjZfMVCjPM5r62KisaaFvbZQTubJPYYAly5lxMkjtI6IhaN6W2d5FZpA2xJ6BTqBsaR2AxCz2TGV8JMvmfCiUeGQWIHjk2waiuwvrt13GNX5ulllaNryjhGkaVmtX0qKdTpDE6VYLoA1WBYAwp8q5KTPZkqzokQKTTFrZRo940170WJvy+pArAOHMcIijOYYvIi6SjB43UkEglyCTZssCDVkA10xx5Fybz5XNSxxnU1CEsdkZU1FqAO7AmjvuBVdSFzvg+K+TDao5pAVZV29/chU90GrqrA/EOHBViyEeYWRUMcjeIyawVCgtpUaGvYfZ6nVpo9wTRzqc6yRyxqovzB5Dou2sr0IG4tBdnewejazNGkKsmjLRM6EqxAaOtRGjxDKF8gHm773uMJXGeWyc+YslDISsesxAMWG21AkmtJXYE10oHbE3MMCYKzYOa1MJZIxocatirPWs0u247AdxQS+EZ7J5lp5c6GsIYofI5RHJ1Alh5Uo0FHQA9sBcjMsmajXOIaV2ZoAAp1EgFdJGkdFFHYAdsFuEyxlZ8sVAZ9CxOHdo471hnpV1O/TTsaO94eOBcrSGHLy5Xww0ZKyTSB1aQ9ydaByNQrc7WaurII02d8PN5h8pC5dmUPltQJCaSOosFb36bWPv8zLsMxHLFIzZgxhw6g2isBa6SQNugq/ererxMnhfh2YJmiVvEJ0mPTuw3bQVYADcWDWmxtgVy9Dmhqkiy4klmsaaLOscflJjC3Q23Y9wK+IF81lJvpUDus0mYi88iyCNkkYnYL4RB1EtW/YXZ7juZeSJ0mjIVpHzHmZV3CMxZSrN06UQT8t+pJ5Xj6QQQTOr+NFKykKmgMxKg+NIw2IVdx0A6V1wyy85sU1/Q4yvqMwlfDfpvgKpHLs65ViYntmYBdDagF67V0x63Dp45F8NJIyUpjpcCjR7Cx0HxxZE3PG++TU7dswn+uIY52Swfodb9szF/rgEifgObc5YuszaqZgdb6VWvM3XTe+3+uCPDsjL9HmfwzR1ALpIos3lraz1P4fDDW/PCi1OUbffbMRi/j16Y9ynN0TnbKtf/7EX7rOAD8W4TP/AEfDlxHqcymaRFUlhYA89ChS1sL6npWOPPPDnzOV4fKkTl0jEMqBTsVC6fjv5uuHWLnDxVPh5Kd0iABKzRaR86/3tiPmecwVWY5OQoDQ/SIvX0vptWArXLcv5hY5nPixDShXZhrPSqq+o9Nqxtm+W5nykMoaWSSVmEkbAkpovc2O+1euHxfaKtsfobCx18WLfY97644T8+RMQpys1VvUsPcX+tgEGPgczLCghkdywatDEgE9zVAUO/TBvgnAmErloHplIDFW9/VQsVsaJ+Hc1h14NzlECNGTlrvckQvt+vhibm/UP+CfYf8AqRDp1+3gK2mdUzfjPHHpXzgOrLKdI6gECyCNjVYb+Ezu0Au9TDbfv/3J/AYiZ3iMWfkPiQzRpDGWkj8jB0BJFEH9avLqFixtd4j5XmqKaVGjpezhUKRhdtBCtvq66iNvd60TgJvDeLRLqZ2GpqsG7DLYN0DuT3IGMxvkcwcs86qmXcNKWuZtJ3ANCwbFHr88eYCuc4SuSy4Aj0zFiIVQNIgAcEldN6SSx3Y/j0JZrJZ2B/DzDSsCABEF0M9lRpR1OwItdVsb2rqRG4h7XJX2SJAP7Q1fnt+7CnxDjkuYlVqp78oSxv8AADvt2H44Bn5YZklzWZkVFEAMbZRhs6OX1xEEiwqgmyS1qp3xPzXEVzX0nNRO2UiSILDCujc0aBJphqN2Vstt1OIvDeaBllkn2eSaMgk7sAyLQBPoLBbrvW+2BScYzGTjZZ4o3TOQLLErBSEvUscqBfdZRrUDbqPQYBhi4O0eWyqF2gOam8UZjxGkSO9qcKwAJAFvZ213p3AH8zmXKzRJceYGgsxifWkiFrPu0VXyhfUVfU2ZnD+Ny53JJCmWgtCqzTSEapAg8qooW18tBj+FY1l4CMgwzS5iMLQ1KqnSXJKsqrfnC9dyMAs5jMTT5iByHhEjL4ckjPVAgag72CAe+9UB837L5TVMv0SDShJc2rpMQNqWXzK7ORS0pB81jSCQn8w8zLmJ4Am8OXjIiRlCgEkseh33r76FYLcI9p8kPhRFQyKR3AAdlK2du2otXTAEON8a+lhRxJngClXUnQ2YEdHVpKoiIr2Ktdyt2awZ5WiyuUmAyq5zLnNAKk00sOkXbKXSjs1Gut3tXUMHG8iM4UHiqsUasHBo66K0FNXW/wCAoVqJxX/PDu2cgRZpPBK6CCwBBQ01EKKvYWRYwEviGfnymbfTlsrFHINLyJsG63qYUy21kgIK2ABoYkZo5yDNRRwJD9Jlj/rI0i8hXUzR0FHiNSbWLJ01vtjTmLi+T+hCJogWVmDSEku+ln2DXqrzAE31ob1iInP0UeWsaVzjEO8vqINAiUbbM2nUSOps/aoA3cJ40ZYfrsqsniKxnzQ0GZgl+YILZbdQFA901t3wgzMJZXzcaSTJE6GbxG1IRQ/rGIWyxPTy36Xvhk4X7QI2yiz6EjzMdsXSgSAXXS3c3rVqPW/gMCOBoHynEXV1WN59FeGu7SWAEJugD5j/AGQaAJvAcOK5fws4CgDRsTciVo1kGqALBCOgjJYDaq6Bh4BzGngLEs+ZYlj4ThfKsm7H6xmG1avNQ6bHAnP5DLZiQeExjlJCVr8gVE3cKADr8oBs0wvpg7meB5cZbwWmlCxnSpDAUaY+VehJDDbfYdrJwCrm+Iyy5xZZMxqmhUGN3Wl3As1ZoqBs1W2lbojD1keDZ2bJHMHMSJLqOoQgDVGuroT5i12evrsTtirV4cRmJFJMgWYoK2J1KAtHeibG2/fF9cCnCt9GQHw44guojymtgB62AxP/AGwFf8GP0eOd81HqlzEhDM4JUqjU2xsXXmYmrb1rHXg3D8uvElaSVnZlZVhvyrIfdXzDckfLSSo33psyMywuxnPihpB4KNRC7Af9WoaiT0sV64T/AGnCObPQMQ0aiIMZEBq1d9Kitwe2oAkAdDgLP4dwmCZHJg0U7JuBRrbUp7qfXbvthR5ggzWRLJkkVomQP4ZSOtYO7FiwKgKNyQR03GOHL3O8s0rwZXII7xKGYDMKFAYkjTqQAfIAVgRxj22vBNJC+TKyoSjAyrV/MRm177bYAry5mPpiJLmoHkklLKJkhBj0iupFbC61UAexNE4ncv8ALeXzELMkOkozqFdQLZaH3Cx13+Zwv532lZ1WbUmXTRE0mgu8hKjvalFG9V1OAuR9uWdkkSNIYXZiFVdBsk7Af1n88BYuX5HUjQ2XhRGF+KjkTqxHYqACAdquiPwwPy/ssYzap5YmiAIWNVehfQ0WoUMLme9r/EoZGjkysCOtWNNnfp/+Yg38MDp/b5nlU1DBe1Eo217jo9bjAWPmPZblWAWk2N7RjpXz63jm3sqy9jRHCSNzqWu1Cqv8cJ+X9tOdkjEiJlyCdNSRSIC9WVR/EaMtXZmUn0xGX/xDZhWKyZSIEGmFuCK6ij0N4Bqk9l8seeheBYTACDIGUAULsVZcnoQQep7DEvjPEsvl84IJMrCGazEVYlitMbZQlKCQRu3r1AwuZX/xFJqqXKsqn7SPqI+NMBf4jELjPPsWbm+zJGGUMzAG4zuSARsQL+TVgAc+YH0iXMQ+QSSgJFXuJQNUCQPNW3x9cH89w9YMkqy5Fo4iNSTsI/HEp3DSMG1LHfYp0oHfcwWkOU5hkSOPQJHPhsD5FVkBDAVWw7Cj29MMWa4ploJ2ly8jPKBokDFm3dgbGo+UG/dAr7qwE6HmF4kRPosUgVQBMk+lXoV1YgsR3onr8cZhd/p/fRC/kQUBWkCyxIFXY73tdnbGYClsSeHZvwpY5RuUdWof2SD1ojfp0ONzweelbwZQrLqVijUVJoMDVabIF9MEuKcKgy6Krs7TGtWkgBb32BG9epO/40G/Hc+uYeR/DEOolkiXoCew8osdhgJHICy+IWKggEA7hQdwt7DvXa8atIbBsmqo/AdPlWOeAcsqyA5cZYywpJrJaTS7AagLNaRtQ329dsR4GrNx5fMzs2XeaMGQt0QsCWNk6TRsi+2HL2ccHyc2VhmzUwRomYKjFNJXULsMDqBqqHrgHz3lJcxxFVgg0QPIUgZY/I7SHUzG/KX30kWKCAbAYAbzjmYVzTxKdfhMB4tAXajWtCwNJNdeqn1xI4PnYzkpJJHVlyzAx5d40+sdq0626spuRivpH13GNuceR4MjGVbML9KABMRvUbrfa16X3+84Gcm8kZniTSLlgv1YBdnYqu9gLdHzGj27HAWHy/zGk8SNHtTkMhFBW3Kha2Ox2/lQwBnbVm9AOvwm8Rx+qzyjy7gfZrf95FYm8m8oZrJTSxZqFo7KFW6q1ar0sPKaHUdcIf8ATUuXll0PbONDl1DEaW2q+hBAo4DvxriKyhgLCo1atv13Y99+uAvhBrI2Hp6DsSTjTfSRe17j445EYCXlZ9NjsdjXx2/d1xJi4tKIvBDaYzIZaFe/p02T1oL0+ZxDykWokWRe33dcTZOKBsy8wWlJJ0qoAAO3QUP9T88AS5FhZ8+gK6xvrJ1bDSwu1IN9hvvdYs7jXCo6dmzC0a0ohXxCvWgGIKE9CWF/DGeybknN5TPtLmIqily+pXajTakIBo+VwCdj8cAOYc6C0sxysUpLEuUnO9k7jY/gMBpybw9X4gczmn8BFlR44zpIbR0LHVtQUdASSfTFiQ80xRzGPxIhlbJVlJLqelUR7u5NjeqFYrDO5xWy+nLxoWkICohLSLY6yGthe1eoON+DyRBlTORzZYaRc3iAqX26AJQvc1q2wDXwKFZMxJTRMdepAvvOL2N/rdqNdOu2OvNvDv0ZtM6ysg1uiowKqrFidVkFVDbmvQ4DcZ5ny+UESZf6xWbxPpKSKJVddtO5C1TbC97OFHgHMkOvNLIJI0nVkDQLArhWJsMaUkdPIrAGqN9cAX5H44clI+fT9JikGidEI8aEWSpKbagQCb2+eBntGkhzeZfO5ecSCVwCgBtQkaeZrorvQquoNE1iTwDN8Jy7ORms6QwrT4KDcEEE1Ibrft3xIebhsvkjz0sZkbp9DFkk9AfEoWe+ARGdpdZclikdg3f21/8AkfxxwyU+iRHtl0sDqQ0wo3ans3phk47xeHwzF9G8CZRTNRtgaYXqGqzsfNfz3vHNOExRKgkzGWt11g6TJsexKxmiOlE4DpxXmmKePTUmvSF8RwpJ9STq3Px+JwtZt1LeS9NACxv+Z/PFv8G9jAmiWR8zlUDgMgWEtYIsEnxEIPwrFfc0cuLl8y8Xj5fyNpJUSCq7lSGq7/WOA4crc0HKM6sizZeUaZoG91x2I9HHY/7ETiTrK8jRaiibqXPn8PYKGrqVsLqvpX3TchwiJWt5srIvdGeVD9xCWD+IxL/oUa2lgzGTiWtozMx8pFEHUnmB3Bv1wCrglwSWNXJlkeNO5RA7d+gLKP34MZPkw5t/Cyi656LMiyo0YUdTqOkruQADf7Rxwz3Kc+WdYczE0bSOqgsprvuH91vkCcBa/EOZstHGmWkAdmVTUhtmWgBqIqjQHxwhZqTLxzZwKzlXisKVvS9DSNY++rA69e+CHNPLpGeQtKGHhgkjzCrI70dvX4j7lsyBJZ1koh1DLfWiVuqO+wK0b/dgCnCfLGLPp39Bj3AXI8yTRqyxSMiFywVSRu1D1+AxmAtWfiHFQn1mWyXgaNB0TFxoqgFQS2SO1D78BuVfZXlc4HkzWZl1Ox0aFCAeobWrU935du3W8DuZeYYKhfJBcjmIlBMBRVWRWAOzgaW+TEd+hwsZnn7OtJr16S22kKNJ+7v994A/zh7K5OHzZco8c+XaZV1tpQqxIOmUk6dJANMTXUbbWgvFsZBpoSUF6+p+RXtizG4BmeJ5bxXkaPMQShTGysI2AC2Qbbzg2ehB+GJea4Vw+EpHLlYizf1j62IRm6Any2T/AGRtVbbYBU4zxHKZ+RZhJLlpNK6oEhLoCoC6otJFWB3AwxcFY5mCPLwVBksjMs+anzZGtnZuvh0wVetA7XRJGPM5yjqV0y+WzJs2VRWUbA1dADuaJJO+I2Q4VJkLlkhny4dSkhdCyMh6rIrgq6/Dr6EYBs9rHCsnmMq8sMwaeKmESlbYWAT01aQpJ2NYVshxPOZbKZfMQwRRAINMuWJVmRevjo5KyjqCTRu6bGnBuFypLM+QyscpeJotfjfVKJBuPDclg1di5HxOCPs35On3OdtYI9UaZdl1Ate7EDYqN6JsH5AWGmf9r+ZzuWaERxE6XZ3jLIwQRtZ0kkgg01qzCgQeuFvgfsxzmey0U8RiKuzbu4DCmKm73O4JrDzxbkDLnMaoJRAxDo1RrpIdSpFCgCL61hj5O5ZbJQpC80bEEnyRu2xJarBIG/cqPlgPnaSEqJB6MFPztv8ATHL6OdLNRpSATRqzdb9B0OL1y/seBrU0RQzGR1+s3UrWkkqCd7N7VeIM/sfkDSBETwGkjbQZ92VC9gMRa7NV9dsAi8I5PadcksTOj5gTK7XsGUsUB6UCoB3O+9Y5Q5WHIvPDmVSSVWKHqV0gA7Hbv3+GHX2hSw5ZQsUZg0Hy+HJrV20imJI1Wu6XfrhGh5gmz/h5SXQVLbP4Y1rXexvVdQO2AdX9t4ePw5vHFgq7ReGAR6iyDdfHE1uC8NkyfjxCVZpELRoVPhhjYCspsBT8GPXY4A8wezGbhsQzEQGaXZiyoToHr0rT31dsJua5qlkq2N3fqPwwDHyDwt5c4kGajZ1hRikLOU1dSFBUeYWS1XvZ7XgzzVkszAzrDmgMs8gRIVQB403JNKoK6CNIb7X7sJ2U52nhDIRv0BOzq3xIG9ehGDvLvOzTrJlplAjddT6APrHsDzk9Qdqs7EbYBV47waSICViSkrEKWNs1WCb7iwRfzHY4M+zrllM20xLQB4gjKJ3pCCTq27nYbmwL6HbDt/S8Mh8Joo3WRdOk1oRVpQq9wBVAjpWEfgvMg4bmcwkaxzQyUDq3tASa3U+tHYbjtgA3M/CngzEishUatiANJB3GkqNJHyr5YFwyFWDDqCCPmDYw08wcwrnYBYPjiTyIqLSxgEHU+1WSKVRQok1jhwbluM1JLmFUKQxCjV0N1dj8RgCHEsxk5z4uYP1hB8QwtTBiSQwRgVZRfQEWB22wBn4VJks2i5iHXpZX8M3plS7Gkjcqw7j7+4wR4vwGOS5YZlkZ2ZnjUaVQFjVGgN+oAGw+YxaHC+Z0bYdAKWxuAB0Hft99YBX5l4jnSfpX0bMwZR60xxSxoqAACiUjLR3V6SAd8JXH+ZfpDxssEEHhClMSnU3xkZiTI39o77nFl8482I2Wky6eRpl0sb2r4gA7/M3hB4Rm0y7VEsGYZwVIniLKQRvp3sf73wA6Pxs7KFJBbSdO1WQNgKHUmgPnjlw/gk00wy8cbGY35Oh2BNb1vQJwyZvmrLqAsvDci+1EwSyo33lXJ/HAaHi4fNKUiYRF1CRa2kdNwPq32cNe4qt6BvAXjyByakOVIhJyvEVQLmLOrc2yalJI0kbgrXcdQRituc+aOILMcpntiHRvKAEYK4KuBuCCAaK0b2PcY34/zTnMpxA5iHNeM0dppbzVFdlJN7KhvU2DRBBurJ5k4THxvheXlmC5bMsuuL7RBOxXoGKMKJAFjbrW4U5znzGzyqUJBC+8DR3sEfKsAHzTlwZLsD76wxcQ9neZy0rJNoLRx+NQaw0SkCwSAbs7LV7NdULYJvZpPnocvJlI0KqGSQtIB9rUNiewYjbAKsWVbLIhmy8cnigOhLHYUNqUijuDv6jGYtrmlxGsESZOFzGmltduFoKAoN3sBv17Y8wFPcvcAfPSFFdYwo1FpCaJPYAdye2OfGuW5MvMsepS7MAqoWuz0+APTveDvG+KwQ5cQ5YyZeQEBth5x0NsOg77YbOC8OhkESoQ7qoIlY7kjewWok30wCdxnjnEMg30Z5zZRWbYH3rIAJF9NjVdMb8oZ6WaVWzBX6JE2uaR9hVbKD3e6IUb3izeKez1s4yvN4Y0itZRWavhvX3EHFf868iTwfWfSPFy8fu2unR/gXygfEDAWWfa1k8iY8uY5TH4YcMiG1DbjUGqxR94E/HHnEfbhwuSFlYSuHtGjMZsqRud9q++8VNxfmiV8uviv4j6NJfVd18bvp93yxy4VyT48ImZqLi1Rav0BPYD95wHLlvnU5Fc0sKn60jwyaOkAtVjudJwZ4b7Tm2WSgT9pLWj8QTRP34B8ERcnPLHmsuJQyEbgk1d2u467CyNsduLZqCVtUkawHTpRNyK3o2vxP7sBtxDniRiyuXq+mwYg9bI7ffgtyHz7Mmey8UNhZJkR1LEhkY6TsTsd7+7CPl+H6gpBuyFIHUEmulb/ji6fZ77FJspmY81mJYtUdlIgpPmIIBZrABF3sDvgLkU48dgASdgOvywGzGfmVapQR+Xwwsc9c7/AEXLosxoTSKjMBZEdgyEL38oI+/AIvtH5Kkdogkxd5piMpliCZPDolmP6ouuoFCrN2As8n8OTK8Vijzc0QVbMgQ6hqA2QuABZPWiRtRwUzPNgzefkzkztEijSipesRkEabHRaJ1EdyccOKcTy/iAII2BW1Fena+n/bAX1/5qgC7Hyiht0A/0xSPtc4blnzkEmVQKZGCTLGoFkkEMANtRFg+tDHHKc5qiDXQUjp19f9KwncZ5lkldwjlYy2wGxI+J64DbimTh8SW5G1q7dveWzp6jrVfDpiDBxiVVEauQg6Ken34jRZdnsjcjqL3N+g6nBNOAp4ZczqtKSAVI8w+yfQ4DXgvEGE6FmPQjY+tn1633x15rVfGV4xSsovarddjt2Nab2F9a3wKcsNL2PNfT1Hr/AL3vG+dz7S6dVeUUK9PiSSTgJXCUaYrlUCgyN71eYn/fbDdyvyNmIJ1efLTTxk0Y4WXdvR9RFAemAXIPKkmezaKrNGikNJMuxQD0P657fj2xbvGeIPwmYRyAtBIv1eYbUwvuHqzr73gK29puYVM9J4eWfKgoEKEKNTKfeGnaiK6YT8hNUiWSFLDVR7WLv7sEubuPHNZguW1Ko0od9xZ382+/xwFGAOc3cSWScpGKSMlb/WI2J+A7AdPxx15L5abOyukeYEEyJqjvV5+xAZfd6jf44XcFeW+LjLTiQgtSkaAaDX0BP6oNH41W12AmcF5VMs8qTyJBFASMxOzWFo1S177sdgou+uGrljk1BxuHwDI2WRjMrSAK9R0QGHY6yo3ANHcAg4SM3JmDqjIYKrmYoOgZq83zqgNzt9+D3K/P82WzMeoL4eoBwFohSRqr8/uwFl8O4ZlpM7m2ighSVZBDFsCA4GuaZk92gCAvawL3OOvHfa7kcugeE/SJyAAAPcr1JFD5CziuuTefEyGemzDAyCUsJAKui16kJ6m+xqxeAXGRkZMw8kUkqRO+rw/CtgDuQDrr5XgLc5F5nTi80kU8GorE4MwJBUSeUpfxH5fDE7ljikmVjzMeXibMQxSuBKrbWoAI+YrfA/2Q8Ry4jkXK5eQIpGuSRhqdz2oWAAPzxYEsUUGVmMOXSIFGYhFCgtXWgBfzwFFPzdNKzP4jgEmgOgGPcLfD8x5SrVamt/mcZgB3Gfe/HBLiXuZb5fyGMxmAtX2d+4PljOafck/Zb8sZjMBRAxZvsv8AcT9pvyxmMwA3mz/mJ/ux/PCjxX3vv/0xmMwDHyL7p/vU/lj6ml6YzGYCBxH3B88Uj7eeuV/9z/JjMZgEoe4n7a/kcB26p82/ix7jMBrmfcH++7YiHGYzATcn0T+8/kMG+Zv6pMeYzALh9z/F/IY3b+qX9tvyTGYzAXX7KP8AlJ/vGwz85/8AKP8AB/rjMZgPmXHuMxmA8xsnUYzGYByzHvZj9lPybCZ3xmMwE+D+q/xfyxAGMxmAvD2N/wDDt/fP/lxZPHf+Fl/Yb8sZjMB8q8W/rn+eMxmMw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4" name="Picture 6" descr="http://charliekennedy.files.wordpress.com/2009/10/1029-black-tuesday-192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209800"/>
            <a:ext cx="3581400"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776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Tuesday: October 29, 1929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8438804"/>
              </p:ext>
            </p:extLst>
          </p:nvPr>
        </p:nvGraphicFramePr>
        <p:xfrm>
          <a:off x="152400" y="1371597"/>
          <a:ext cx="8991600" cy="5486403"/>
        </p:xfrm>
        <a:graphic>
          <a:graphicData uri="http://schemas.openxmlformats.org/drawingml/2006/table">
            <a:tbl>
              <a:tblPr firstRow="1" firstCol="1" lastRow="1" lastCol="1" bandRow="1" bandCol="1">
                <a:tableStyleId>{5C22544A-7EE6-4342-B048-85BDC9FD1C3A}</a:tableStyleId>
              </a:tblPr>
              <a:tblGrid>
                <a:gridCol w="2997200"/>
                <a:gridCol w="4057186"/>
                <a:gridCol w="1937214"/>
              </a:tblGrid>
              <a:tr h="588704">
                <a:tc gridSpan="3">
                  <a:txBody>
                    <a:bodyPr/>
                    <a:lstStyle/>
                    <a:p>
                      <a:pPr marL="0" marR="0" algn="ctr">
                        <a:spcBef>
                          <a:spcPts val="0"/>
                        </a:spcBef>
                        <a:spcAft>
                          <a:spcPts val="0"/>
                        </a:spcAft>
                      </a:pPr>
                      <a:r>
                        <a:rPr lang="en-US" sz="1400" dirty="0">
                          <a:effectLst/>
                        </a:rPr>
                        <a:t>Stage 7—1929</a:t>
                      </a:r>
                      <a:endParaRPr lang="en-US" sz="12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860867">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Name of Stock</a:t>
                      </a:r>
                      <a:endParaRPr lang="en-US" sz="1600">
                        <a:effectLst/>
                        <a:latin typeface="Times New Roman"/>
                        <a:ea typeface="Times New Roman"/>
                      </a:endParaRPr>
                    </a:p>
                  </a:txBody>
                  <a:tcPr marL="68580" marR="68580" marT="0" marB="0"/>
                </a:tc>
                <a:tc>
                  <a:txBody>
                    <a:bodyPr/>
                    <a:lstStyle/>
                    <a:p>
                      <a:pPr marL="0" marR="0" algn="ctr">
                        <a:spcBef>
                          <a:spcPts val="0"/>
                        </a:spcBef>
                        <a:spcAft>
                          <a:spcPts val="0"/>
                        </a:spcAft>
                      </a:pPr>
                      <a:r>
                        <a:rPr lang="en-US" sz="1600" dirty="0">
                          <a:effectLst/>
                        </a:rPr>
                        <a:t> </a:t>
                      </a:r>
                    </a:p>
                    <a:p>
                      <a:pPr marL="0" marR="0" algn="ctr">
                        <a:spcBef>
                          <a:spcPts val="0"/>
                        </a:spcBef>
                        <a:spcAft>
                          <a:spcPts val="0"/>
                        </a:spcAft>
                      </a:pPr>
                      <a:r>
                        <a:rPr lang="en-US" sz="1600" dirty="0">
                          <a:effectLst/>
                        </a:rPr>
                        <a:t>State of the Company</a:t>
                      </a:r>
                      <a:endParaRPr lang="en-US" sz="16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600">
                          <a:effectLst/>
                        </a:rPr>
                        <a:t> </a:t>
                      </a:r>
                    </a:p>
                    <a:p>
                      <a:pPr marL="0" marR="0" algn="ctr">
                        <a:spcBef>
                          <a:spcPts val="0"/>
                        </a:spcBef>
                        <a:spcAft>
                          <a:spcPts val="0"/>
                        </a:spcAft>
                      </a:pPr>
                      <a:r>
                        <a:rPr lang="en-US" sz="1600">
                          <a:effectLst/>
                        </a:rPr>
                        <a:t>New Stock Price (per share)</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Kroger Foods</a:t>
                      </a:r>
                      <a:endParaRPr lang="en-US" sz="1600">
                        <a:effectLst/>
                        <a:latin typeface="Times New Roman"/>
                        <a:ea typeface="Times New Roman"/>
                      </a:endParaRPr>
                    </a:p>
                  </a:txBody>
                  <a:tcPr marL="68580" marR="68580" marT="0" marB="0"/>
                </a:tc>
                <a:tc rowSpan="8">
                  <a:txBody>
                    <a:bodyPr/>
                    <a:lstStyle/>
                    <a:p>
                      <a:pPr marL="0" marR="0" algn="ctr">
                        <a:spcBef>
                          <a:spcPts val="0"/>
                        </a:spcBef>
                        <a:spcAft>
                          <a:spcPts val="0"/>
                        </a:spcAft>
                      </a:pPr>
                      <a:r>
                        <a:rPr lang="en-US" sz="1600" dirty="0">
                          <a:effectLst/>
                        </a:rPr>
                        <a:t>The </a:t>
                      </a:r>
                      <a:r>
                        <a:rPr lang="en-US" sz="1600" dirty="0" smtClean="0">
                          <a:effectLst/>
                        </a:rPr>
                        <a:t>Stock Market</a:t>
                      </a:r>
                      <a:r>
                        <a:rPr lang="en-US" sz="1600" baseline="0" dirty="0" smtClean="0">
                          <a:effectLst/>
                        </a:rPr>
                        <a:t> Crashes as part of </a:t>
                      </a:r>
                      <a:r>
                        <a:rPr lang="en-US" sz="1600" baseline="0" dirty="0" smtClean="0">
                          <a:solidFill>
                            <a:schemeClr val="tx1"/>
                          </a:solidFill>
                          <a:effectLst/>
                        </a:rPr>
                        <a:t>Black Tuesday</a:t>
                      </a:r>
                      <a:endParaRPr lang="en-US" sz="1600" dirty="0">
                        <a:solidFill>
                          <a:schemeClr val="tx1"/>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1600">
                          <a:effectLst/>
                        </a:rPr>
                        <a:t>$8</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Radio Corporation</a:t>
                      </a:r>
                      <a:endParaRPr lang="en-US" sz="16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600">
                          <a:effectLst/>
                        </a:rPr>
                        <a:t>$3</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Mammoth Oil</a:t>
                      </a:r>
                      <a:endParaRPr lang="en-US" sz="16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600">
                          <a:effectLst/>
                        </a:rPr>
                        <a:t>$2</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Gotham Bank</a:t>
                      </a:r>
                      <a:endParaRPr lang="en-US" sz="16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600">
                          <a:effectLst/>
                        </a:rPr>
                        <a:t>$8</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Durant Motors</a:t>
                      </a:r>
                      <a:endParaRPr lang="en-US" sz="16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600">
                          <a:effectLst/>
                        </a:rPr>
                        <a:t>$8</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Midland Utilities</a:t>
                      </a:r>
                      <a:endParaRPr lang="en-US" sz="16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600">
                          <a:effectLst/>
                        </a:rPr>
                        <a:t>$3</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Kansas-Pacific Railroad</a:t>
                      </a:r>
                      <a:endParaRPr lang="en-US" sz="16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600">
                          <a:effectLst/>
                        </a:rPr>
                        <a:t>$7</a:t>
                      </a:r>
                      <a:endParaRPr lang="en-US" sz="1600">
                        <a:effectLst/>
                        <a:latin typeface="Times New Roman"/>
                        <a:ea typeface="Times New Roman"/>
                      </a:endParaRPr>
                    </a:p>
                  </a:txBody>
                  <a:tcPr marL="68580" marR="68580" marT="0" marB="0"/>
                </a:tc>
              </a:tr>
              <a:tr h="504604">
                <a:tc>
                  <a:txBody>
                    <a:bodyPr/>
                    <a:lstStyle/>
                    <a:p>
                      <a:pPr marL="0" marR="0">
                        <a:spcBef>
                          <a:spcPts val="0"/>
                        </a:spcBef>
                        <a:spcAft>
                          <a:spcPts val="0"/>
                        </a:spcAft>
                      </a:pPr>
                      <a:r>
                        <a:rPr lang="en-US" sz="1600">
                          <a:effectLst/>
                        </a:rPr>
                        <a:t>Tel-Tone Communications</a:t>
                      </a:r>
                      <a:endParaRPr lang="en-US" sz="1600">
                        <a:effectLst/>
                        <a:latin typeface="Times New Roman"/>
                        <a:ea typeface="Times New Roman"/>
                      </a:endParaRPr>
                    </a:p>
                  </a:txBody>
                  <a:tcPr marL="68580" marR="68580" marT="0" marB="0"/>
                </a:tc>
                <a:tc vMerge="1">
                  <a:txBody>
                    <a:bodyPr/>
                    <a:lstStyle/>
                    <a:p>
                      <a:endParaRPr lang="en-US"/>
                    </a:p>
                  </a:txBody>
                  <a:tcPr/>
                </a:tc>
                <a:tc>
                  <a:txBody>
                    <a:bodyPr/>
                    <a:lstStyle/>
                    <a:p>
                      <a:pPr marL="0" marR="0" algn="ctr">
                        <a:spcBef>
                          <a:spcPts val="0"/>
                        </a:spcBef>
                        <a:spcAft>
                          <a:spcPts val="0"/>
                        </a:spcAft>
                      </a:pPr>
                      <a:r>
                        <a:rPr lang="en-US" sz="1600" dirty="0">
                          <a:effectLst/>
                        </a:rPr>
                        <a:t>$5</a:t>
                      </a:r>
                      <a:endParaRPr lang="en-US" sz="1600" dirty="0">
                        <a:effectLst/>
                        <a:latin typeface="Times New Roman"/>
                        <a:ea typeface="Times New Roman"/>
                      </a:endParaRPr>
                    </a:p>
                  </a:txBody>
                  <a:tcPr marL="68580" marR="68580" marT="0" marB="0"/>
                </a:tc>
              </a:tr>
            </a:tbl>
          </a:graphicData>
        </a:graphic>
      </p:graphicFrame>
      <p:pic>
        <p:nvPicPr>
          <p:cNvPr id="5" name="Picture 2" descr="http://t2.gstatic.com/images?q=tbn:ANd9GcTnkvfft5otxzIXWoYPoM33h6wnAdKR-wSmB-QjECUQtRdbIQ5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3962400"/>
            <a:ext cx="3034723" cy="3034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576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 You Have?</a:t>
            </a:r>
            <a:endParaRPr lang="en-US" dirty="0"/>
          </a:p>
        </p:txBody>
      </p:sp>
      <p:sp>
        <p:nvSpPr>
          <p:cNvPr id="3" name="Content Placeholder 2"/>
          <p:cNvSpPr>
            <a:spLocks noGrp="1"/>
          </p:cNvSpPr>
          <p:nvPr>
            <p:ph idx="1"/>
          </p:nvPr>
        </p:nvSpPr>
        <p:spPr/>
        <p:txBody>
          <a:bodyPr/>
          <a:lstStyle/>
          <a:p>
            <a:r>
              <a:rPr lang="en-US" dirty="0" smtClean="0"/>
              <a:t>count </a:t>
            </a:r>
            <a:r>
              <a:rPr lang="en-US" dirty="0"/>
              <a:t>up </a:t>
            </a:r>
            <a:r>
              <a:rPr lang="en-US" dirty="0" smtClean="0"/>
              <a:t>your total </a:t>
            </a:r>
            <a:r>
              <a:rPr lang="en-US" dirty="0"/>
              <a:t>cash and the value of their stocks</a:t>
            </a:r>
            <a:r>
              <a:rPr lang="en-US" dirty="0" smtClean="0"/>
              <a:t>.</a:t>
            </a:r>
          </a:p>
          <a:p>
            <a:r>
              <a:rPr lang="en-US" dirty="0" smtClean="0"/>
              <a:t>Be sure to include the money that you might owe for taking out credit.</a:t>
            </a:r>
          </a:p>
          <a:p>
            <a:pPr marL="0" indent="0">
              <a:buNone/>
            </a:pPr>
            <a:endParaRPr lang="en-US" dirty="0"/>
          </a:p>
        </p:txBody>
      </p:sp>
    </p:spTree>
    <p:extLst>
      <p:ext uri="{BB962C8B-B14F-4D97-AF65-F5344CB8AC3E}">
        <p14:creationId xmlns:p14="http://schemas.microsoft.com/office/powerpoint/2010/main" val="1268441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Great Depression #1 : Debrief</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1.) How much money did you win/lose?</a:t>
            </a:r>
          </a:p>
          <a:p>
            <a:r>
              <a:rPr lang="en-US" dirty="0" smtClean="0"/>
              <a:t>2.) What is the Stock Market? </a:t>
            </a:r>
          </a:p>
          <a:p>
            <a:r>
              <a:rPr lang="en-US" dirty="0" smtClean="0"/>
              <a:t>3.) What is buying on credit or on margin? </a:t>
            </a:r>
          </a:p>
          <a:p>
            <a:pPr lvl="1"/>
            <a:r>
              <a:rPr lang="en-US" dirty="0" smtClean="0"/>
              <a:t>Why might some people in the 1920’s wanted to do this? </a:t>
            </a:r>
          </a:p>
          <a:p>
            <a:r>
              <a:rPr lang="en-US" dirty="0"/>
              <a:t>4</a:t>
            </a:r>
            <a:r>
              <a:rPr lang="en-US" dirty="0" smtClean="0"/>
              <a:t>.) Why do you think the 1920’s is referred to as a </a:t>
            </a:r>
            <a:r>
              <a:rPr lang="en-US" dirty="0" smtClean="0">
                <a:solidFill>
                  <a:srgbClr val="FF0000"/>
                </a:solidFill>
              </a:rPr>
              <a:t>boom period</a:t>
            </a:r>
            <a:r>
              <a:rPr lang="en-US" dirty="0" smtClean="0"/>
              <a:t>? </a:t>
            </a:r>
          </a:p>
          <a:p>
            <a:r>
              <a:rPr lang="en-US" dirty="0"/>
              <a:t>5.) What do you think caused this prosperity? </a:t>
            </a:r>
          </a:p>
          <a:p>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6.) What was your feeling during the middle rounds? </a:t>
            </a:r>
          </a:p>
          <a:p>
            <a:pPr lvl="1"/>
            <a:r>
              <a:rPr lang="en-US" dirty="0" smtClean="0"/>
              <a:t>Why? </a:t>
            </a:r>
          </a:p>
          <a:p>
            <a:r>
              <a:rPr lang="en-US" dirty="0" smtClean="0"/>
              <a:t>7.) What happened in rounds 6 &amp; 7? </a:t>
            </a:r>
          </a:p>
          <a:p>
            <a:r>
              <a:rPr lang="en-US" dirty="0" smtClean="0"/>
              <a:t>8.) What were your feelings then?</a:t>
            </a:r>
          </a:p>
          <a:p>
            <a:r>
              <a:rPr lang="en-US" dirty="0" smtClean="0"/>
              <a:t>9.) What do you think caused the Stock Market to Crash? </a:t>
            </a:r>
          </a:p>
          <a:p>
            <a:r>
              <a:rPr lang="en-US" dirty="0" smtClean="0"/>
              <a:t>10.) What effects do you think the Stock </a:t>
            </a:r>
            <a:r>
              <a:rPr lang="en-US" smtClean="0"/>
              <a:t>Market </a:t>
            </a:r>
            <a:r>
              <a:rPr lang="en-US" smtClean="0"/>
              <a:t>crashing </a:t>
            </a:r>
            <a:r>
              <a:rPr lang="en-US" dirty="0" smtClean="0"/>
              <a:t>had on the citizens of the United States?</a:t>
            </a:r>
            <a:endParaRPr lang="en-US" dirty="0"/>
          </a:p>
        </p:txBody>
      </p:sp>
    </p:spTree>
    <p:extLst>
      <p:ext uri="{BB962C8B-B14F-4D97-AF65-F5344CB8AC3E}">
        <p14:creationId xmlns:p14="http://schemas.microsoft.com/office/powerpoint/2010/main" val="83634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to the Game</a:t>
            </a:r>
            <a:endParaRPr lang="en-US" dirty="0"/>
          </a:p>
        </p:txBody>
      </p:sp>
      <p:sp>
        <p:nvSpPr>
          <p:cNvPr id="3" name="Content Placeholder 2"/>
          <p:cNvSpPr>
            <a:spLocks noGrp="1"/>
          </p:cNvSpPr>
          <p:nvPr>
            <p:ph sz="half" idx="1"/>
          </p:nvPr>
        </p:nvSpPr>
        <p:spPr/>
        <p:txBody>
          <a:bodyPr>
            <a:normAutofit/>
          </a:bodyPr>
          <a:lstStyle/>
          <a:p>
            <a:r>
              <a:rPr lang="en-US" dirty="0" smtClean="0"/>
              <a:t>Your objective, is to use the stock market (purchase/sell stocks) to become the </a:t>
            </a:r>
            <a:r>
              <a:rPr lang="en-US" dirty="0" smtClean="0">
                <a:latin typeface="Impact" panose="020B0806030902050204" pitchFamily="34" charset="0"/>
              </a:rPr>
              <a:t>richest</a:t>
            </a:r>
            <a:r>
              <a:rPr lang="en-US" dirty="0" smtClean="0"/>
              <a:t> group during the 1920’s. </a:t>
            </a:r>
          </a:p>
          <a:p>
            <a:r>
              <a:rPr lang="en-US" dirty="0" smtClean="0"/>
              <a:t>Each group will have jobs that correspond to the amount of income that they have initially.</a:t>
            </a:r>
          </a:p>
          <a:p>
            <a:endParaRPr lang="en-US" dirty="0"/>
          </a:p>
        </p:txBody>
      </p:sp>
      <p:sp>
        <p:nvSpPr>
          <p:cNvPr id="4" name="Content Placeholder 3"/>
          <p:cNvSpPr>
            <a:spLocks noGrp="1"/>
          </p:cNvSpPr>
          <p:nvPr>
            <p:ph sz="half" idx="2"/>
          </p:nvPr>
        </p:nvSpPr>
        <p:spPr/>
        <p:txBody>
          <a:bodyPr/>
          <a:lstStyle/>
          <a:p>
            <a:r>
              <a:rPr lang="en-US" dirty="0"/>
              <a:t>You may then spend money on </a:t>
            </a:r>
            <a:r>
              <a:rPr lang="en-US" dirty="0">
                <a:solidFill>
                  <a:srgbClr val="FF0000"/>
                </a:solidFill>
              </a:rPr>
              <a:t>stocks</a:t>
            </a:r>
            <a:r>
              <a:rPr lang="en-US" dirty="0"/>
              <a:t>.</a:t>
            </a:r>
          </a:p>
          <a:p>
            <a:pPr lvl="1"/>
            <a:r>
              <a:rPr lang="en-US" dirty="0"/>
              <a:t>Stocks: Makes you a part owner of that company. </a:t>
            </a:r>
          </a:p>
          <a:p>
            <a:r>
              <a:rPr lang="en-US" dirty="0"/>
              <a:t>Feel free to trade (buy and sell) </a:t>
            </a:r>
          </a:p>
          <a:p>
            <a:pPr marL="0" indent="0">
              <a:buNone/>
            </a:pPr>
            <a:endParaRPr lang="en-US" dirty="0"/>
          </a:p>
        </p:txBody>
      </p:sp>
    </p:spTree>
    <p:extLst>
      <p:ext uri="{BB962C8B-B14F-4D97-AF65-F5344CB8AC3E}">
        <p14:creationId xmlns:p14="http://schemas.microsoft.com/office/powerpoint/2010/main" val="57071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152400"/>
            <a:ext cx="8686800" cy="841248"/>
          </a:xfrm>
        </p:spPr>
        <p:txBody>
          <a:bodyPr/>
          <a:lstStyle/>
          <a:p>
            <a:r>
              <a:rPr lang="en-US" dirty="0" smtClean="0"/>
              <a:t>Jobs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455477415"/>
              </p:ext>
            </p:extLst>
          </p:nvPr>
        </p:nvGraphicFramePr>
        <p:xfrm>
          <a:off x="0" y="1066803"/>
          <a:ext cx="9144000" cy="5791197"/>
        </p:xfrm>
        <a:graphic>
          <a:graphicData uri="http://schemas.openxmlformats.org/drawingml/2006/table">
            <a:tbl>
              <a:tblPr firstRow="1" firstCol="1" lastRow="1" lastCol="1" bandRow="1" bandCol="1">
                <a:tableStyleId>{5C22544A-7EE6-4342-B048-85BDC9FD1C3A}</a:tableStyleId>
              </a:tblPr>
              <a:tblGrid>
                <a:gridCol w="1585445"/>
                <a:gridCol w="5257004"/>
                <a:gridCol w="2301551"/>
              </a:tblGrid>
              <a:tr h="435210">
                <a:tc>
                  <a:txBody>
                    <a:bodyPr/>
                    <a:lstStyle/>
                    <a:p>
                      <a:pPr marL="0" marR="0" algn="ctr">
                        <a:spcBef>
                          <a:spcPts val="0"/>
                        </a:spcBef>
                        <a:spcAft>
                          <a:spcPts val="0"/>
                        </a:spcAft>
                      </a:pPr>
                      <a:r>
                        <a:rPr lang="en-US" sz="1800" dirty="0">
                          <a:effectLst/>
                        </a:rPr>
                        <a:t>Card Drawn</a:t>
                      </a:r>
                      <a:endParaRPr lang="en-US" sz="1800" dirty="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Occupation</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Salary</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2</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Actor</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$500.00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3</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Mechanic</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$300.00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4</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Magazine Publisher</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$600.00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5</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Automobile Dealer</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$400.00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6</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Teacher</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$200.00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7</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Congressman</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$500.00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8</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Waiter/Waitress</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$150.00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9</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Doctor</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$600.00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10</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Police Officer</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$250.00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Jack</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Accountant</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$450.00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Queen</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Administrative Assistant</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$250.00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King</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High School Dropout</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$100.00</a:t>
                      </a:r>
                      <a:endParaRPr lang="en-US" sz="1800">
                        <a:effectLst/>
                        <a:latin typeface="Times New Roman"/>
                        <a:ea typeface="Times New Roman"/>
                      </a:endParaRPr>
                    </a:p>
                  </a:txBody>
                  <a:tcPr marL="51110" marR="51110" marT="0" marB="0"/>
                </a:tc>
              </a:tr>
              <a:tr h="411999">
                <a:tc>
                  <a:txBody>
                    <a:bodyPr/>
                    <a:lstStyle/>
                    <a:p>
                      <a:pPr marL="0" marR="0" algn="ctr">
                        <a:spcBef>
                          <a:spcPts val="0"/>
                        </a:spcBef>
                        <a:spcAft>
                          <a:spcPts val="0"/>
                        </a:spcAft>
                      </a:pPr>
                      <a:r>
                        <a:rPr lang="en-US" sz="1800">
                          <a:effectLst/>
                        </a:rPr>
                        <a:t>Ace</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a:effectLst/>
                        </a:rPr>
                        <a:t>Motion Picture Producer</a:t>
                      </a:r>
                      <a:endParaRPr lang="en-US" sz="1800">
                        <a:effectLst/>
                        <a:latin typeface="Times New Roman"/>
                        <a:ea typeface="Times New Roman"/>
                      </a:endParaRPr>
                    </a:p>
                  </a:txBody>
                  <a:tcPr marL="51110" marR="51110" marT="0" marB="0"/>
                </a:tc>
                <a:tc>
                  <a:txBody>
                    <a:bodyPr/>
                    <a:lstStyle/>
                    <a:p>
                      <a:pPr marL="0" marR="0" algn="ctr">
                        <a:spcBef>
                          <a:spcPts val="0"/>
                        </a:spcBef>
                        <a:spcAft>
                          <a:spcPts val="0"/>
                        </a:spcAft>
                      </a:pPr>
                      <a:r>
                        <a:rPr lang="en-US" sz="1800" dirty="0">
                          <a:effectLst/>
                        </a:rPr>
                        <a:t>$1,000.00</a:t>
                      </a:r>
                      <a:endParaRPr lang="en-US" sz="1800" dirty="0">
                        <a:effectLst/>
                        <a:latin typeface="Times New Roman"/>
                        <a:ea typeface="Times New Roman"/>
                      </a:endParaRPr>
                    </a:p>
                  </a:txBody>
                  <a:tcPr marL="51110" marR="51110" marT="0" marB="0"/>
                </a:tc>
              </a:tr>
            </a:tbl>
          </a:graphicData>
        </a:graphic>
      </p:graphicFrame>
    </p:spTree>
    <p:extLst>
      <p:ext uri="{BB962C8B-B14F-4D97-AF65-F5344CB8AC3E}">
        <p14:creationId xmlns:p14="http://schemas.microsoft.com/office/powerpoint/2010/main" val="3573619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Round</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opening price is </a:t>
            </a:r>
            <a:r>
              <a:rPr lang="en-US" dirty="0">
                <a:solidFill>
                  <a:srgbClr val="FF0000"/>
                </a:solidFill>
              </a:rPr>
              <a:t>$10 per share</a:t>
            </a:r>
          </a:p>
          <a:p>
            <a:r>
              <a:rPr lang="en-US" dirty="0"/>
              <a:t>Each stock certificate represents 10 shares of stock (so students must purchase in blocks of 10)</a:t>
            </a:r>
          </a:p>
          <a:p>
            <a:pPr lvl="1"/>
            <a:r>
              <a:rPr lang="en-US" dirty="0"/>
              <a:t>Therefore, in the opening round, each certificate costs $100 ($10 X 10 shares of stock).</a:t>
            </a:r>
          </a:p>
          <a:p>
            <a:pPr lvl="1"/>
            <a:endParaRPr lang="en-US" dirty="0" smtClean="0"/>
          </a:p>
        </p:txBody>
      </p:sp>
    </p:spTree>
    <p:extLst>
      <p:ext uri="{BB962C8B-B14F-4D97-AF65-F5344CB8AC3E}">
        <p14:creationId xmlns:p14="http://schemas.microsoft.com/office/powerpoint/2010/main" val="251251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t>Please read the prospectus of the stocks available to you during the 1920s. </a:t>
            </a:r>
          </a:p>
          <a:p>
            <a:endParaRPr lang="en-US" dirty="0"/>
          </a:p>
          <a:p>
            <a:r>
              <a:rPr lang="en-US" dirty="0" smtClean="0"/>
              <a:t>Based on your knowledge of what industries did well and what didn’t, you may purchase your initial stocks. </a:t>
            </a:r>
            <a:endParaRPr lang="en-US" dirty="0"/>
          </a:p>
        </p:txBody>
      </p:sp>
    </p:spTree>
    <p:extLst>
      <p:ext uri="{BB962C8B-B14F-4D97-AF65-F5344CB8AC3E}">
        <p14:creationId xmlns:p14="http://schemas.microsoft.com/office/powerpoint/2010/main" val="2645412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838200"/>
          </a:xfrm>
        </p:spPr>
        <p:txBody>
          <a:bodyPr/>
          <a:lstStyle/>
          <a:p>
            <a:pPr algn="ctr"/>
            <a:r>
              <a:rPr lang="en-US" smtClean="0"/>
              <a:t>Opening Round</a:t>
            </a:r>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2950733039"/>
              </p:ext>
            </p:extLst>
          </p:nvPr>
        </p:nvGraphicFramePr>
        <p:xfrm>
          <a:off x="0" y="838200"/>
          <a:ext cx="8991600" cy="6097559"/>
        </p:xfrm>
        <a:graphic>
          <a:graphicData uri="http://schemas.openxmlformats.org/drawingml/2006/table">
            <a:tbl>
              <a:tblPr firstRow="1" firstCol="1" lastRow="1" lastCol="1" bandRow="1" bandCol="1">
                <a:tableStyleId>{5C22544A-7EE6-4342-B048-85BDC9FD1C3A}</a:tableStyleId>
              </a:tblPr>
              <a:tblGrid>
                <a:gridCol w="2997200"/>
                <a:gridCol w="4057186"/>
                <a:gridCol w="1937214"/>
              </a:tblGrid>
              <a:tr h="331574">
                <a:tc gridSpan="3">
                  <a:txBody>
                    <a:bodyPr/>
                    <a:lstStyle/>
                    <a:p>
                      <a:pPr marL="0" marR="0" algn="ctr">
                        <a:spcBef>
                          <a:spcPts val="0"/>
                        </a:spcBef>
                        <a:spcAft>
                          <a:spcPts val="0"/>
                        </a:spcAft>
                      </a:pPr>
                      <a:endParaRPr lang="en-US" sz="18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866262">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Name of Stock</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State of the Company</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 </a:t>
                      </a:r>
                    </a:p>
                    <a:p>
                      <a:pPr marL="0" marR="0" algn="ctr">
                        <a:spcBef>
                          <a:spcPts val="0"/>
                        </a:spcBef>
                        <a:spcAft>
                          <a:spcPts val="0"/>
                        </a:spcAft>
                      </a:pPr>
                      <a:r>
                        <a:rPr lang="en-US" sz="1800">
                          <a:effectLst/>
                        </a:rPr>
                        <a:t>New Stock Price (per share)</a:t>
                      </a:r>
                      <a:endParaRPr lang="en-US" sz="180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Kroger Foods</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Purchases a West Coast Food Chain</a:t>
                      </a:r>
                    </a:p>
                    <a:p>
                      <a:pPr marL="0" marR="0">
                        <a:spcBef>
                          <a:spcPts val="0"/>
                        </a:spcBef>
                        <a:spcAft>
                          <a:spcPts val="0"/>
                        </a:spcAft>
                      </a:pPr>
                      <a:r>
                        <a:rPr lang="en-US" sz="1800">
                          <a:effectLst/>
                        </a:rPr>
                        <a:t> </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a:t>
                      </a:r>
                      <a:r>
                        <a:rPr lang="en-US" sz="1800" dirty="0" smtClean="0">
                          <a:effectLst/>
                        </a:rPr>
                        <a:t>10</a:t>
                      </a:r>
                      <a:endParaRPr lang="en-US" sz="1800" dirty="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Radio Corporation</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New model released with built-in antenna</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a:t>
                      </a:r>
                      <a:r>
                        <a:rPr lang="en-US" sz="1800" dirty="0" smtClean="0">
                          <a:effectLst/>
                        </a:rPr>
                        <a:t>10</a:t>
                      </a:r>
                      <a:endParaRPr lang="en-US" sz="1800" dirty="0">
                        <a:effectLst/>
                        <a:latin typeface="Times New Roman"/>
                        <a:ea typeface="Times New Roman"/>
                      </a:endParaRPr>
                    </a:p>
                  </a:txBody>
                  <a:tcPr marL="68580" marR="68580" marT="0" marB="0"/>
                </a:tc>
              </a:tr>
              <a:tr h="568413">
                <a:tc>
                  <a:txBody>
                    <a:bodyPr/>
                    <a:lstStyle/>
                    <a:p>
                      <a:pPr marL="0" marR="0">
                        <a:spcBef>
                          <a:spcPts val="0"/>
                        </a:spcBef>
                        <a:spcAft>
                          <a:spcPts val="0"/>
                        </a:spcAft>
                      </a:pPr>
                      <a:r>
                        <a:rPr lang="en-US" sz="1800">
                          <a:effectLst/>
                        </a:rPr>
                        <a:t>Mammoth Oil</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rPr>
                        <a:t>9 New wells begin producing in Wyoming</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a:t>
                      </a:r>
                      <a:r>
                        <a:rPr lang="en-US" sz="1800" dirty="0" smtClean="0">
                          <a:effectLst/>
                        </a:rPr>
                        <a:t>10</a:t>
                      </a:r>
                      <a:endParaRPr lang="en-US" sz="1800" dirty="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Gotham Bank</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Bank declares a 6% dividend</a:t>
                      </a:r>
                    </a:p>
                    <a:p>
                      <a:pPr marL="0" marR="0">
                        <a:spcBef>
                          <a:spcPts val="0"/>
                        </a:spcBef>
                        <a:spcAft>
                          <a:spcPts val="0"/>
                        </a:spcAft>
                      </a:pPr>
                      <a:r>
                        <a:rPr lang="en-US" sz="1800">
                          <a:effectLst/>
                        </a:rPr>
                        <a:t> </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a:t>
                      </a:r>
                      <a:r>
                        <a:rPr lang="en-US" sz="1800" dirty="0" smtClean="0">
                          <a:effectLst/>
                        </a:rPr>
                        <a:t>10</a:t>
                      </a:r>
                      <a:endParaRPr lang="en-US" sz="1800" dirty="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Durant Motors</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Fails to make payments on notes to Gotham Bank</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smtClean="0">
                          <a:effectLst/>
                        </a:rPr>
                        <a:t>$10</a:t>
                      </a:r>
                      <a:endParaRPr lang="en-US" sz="1800" dirty="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Midland Utilities</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Extends services into Michigan and Wisconsin</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a:t>
                      </a:r>
                      <a:r>
                        <a:rPr lang="en-US" sz="1800" dirty="0" smtClean="0">
                          <a:effectLst/>
                        </a:rPr>
                        <a:t>10</a:t>
                      </a:r>
                      <a:endParaRPr lang="en-US" sz="1800" dirty="0">
                        <a:effectLst/>
                        <a:latin typeface="Times New Roman"/>
                        <a:ea typeface="Times New Roman"/>
                      </a:endParaRPr>
                    </a:p>
                  </a:txBody>
                  <a:tcPr marL="68580" marR="68580" marT="0" marB="0"/>
                </a:tc>
              </a:tr>
              <a:tr h="866262">
                <a:tc>
                  <a:txBody>
                    <a:bodyPr/>
                    <a:lstStyle/>
                    <a:p>
                      <a:pPr marL="0" marR="0">
                        <a:spcBef>
                          <a:spcPts val="0"/>
                        </a:spcBef>
                        <a:spcAft>
                          <a:spcPts val="0"/>
                        </a:spcAft>
                      </a:pPr>
                      <a:r>
                        <a:rPr lang="en-US" sz="1800" dirty="0">
                          <a:effectLst/>
                        </a:rPr>
                        <a:t>Kansas-Pacific Railroad</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K &amp; P will pay no dividends this year because of expansion into the Southwest</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smtClean="0">
                          <a:effectLst/>
                        </a:rPr>
                        <a:t>$10</a:t>
                      </a:r>
                      <a:endParaRPr lang="en-US" sz="1800" dirty="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dirty="0">
                          <a:effectLst/>
                        </a:rPr>
                        <a:t>Tel-Tone Communications</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rPr>
                        <a:t>Dial telephones will be installed in parts of New York City</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smtClean="0">
                          <a:effectLst/>
                        </a:rPr>
                        <a:t>$10</a:t>
                      </a:r>
                      <a:endParaRPr lang="en-US"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32336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8686800" cy="838200"/>
          </a:xfrm>
        </p:spPr>
        <p:txBody>
          <a:bodyPr/>
          <a:lstStyle/>
          <a:p>
            <a:r>
              <a:rPr lang="en-US" dirty="0" smtClean="0"/>
              <a:t>Round </a:t>
            </a:r>
            <a:r>
              <a:rPr lang="en-US" dirty="0"/>
              <a:t>2</a:t>
            </a:r>
            <a:r>
              <a:rPr lang="en-US" dirty="0" smtClean="0"/>
              <a:t>--1920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9221945"/>
              </p:ext>
            </p:extLst>
          </p:nvPr>
        </p:nvGraphicFramePr>
        <p:xfrm>
          <a:off x="0" y="838200"/>
          <a:ext cx="8991600" cy="6097559"/>
        </p:xfrm>
        <a:graphic>
          <a:graphicData uri="http://schemas.openxmlformats.org/drawingml/2006/table">
            <a:tbl>
              <a:tblPr firstRow="1" firstCol="1" lastRow="1" lastCol="1" bandRow="1" bandCol="1">
                <a:tableStyleId>{5C22544A-7EE6-4342-B048-85BDC9FD1C3A}</a:tableStyleId>
              </a:tblPr>
              <a:tblGrid>
                <a:gridCol w="2997200"/>
                <a:gridCol w="4057186"/>
                <a:gridCol w="1937214"/>
              </a:tblGrid>
              <a:tr h="331574">
                <a:tc gridSpan="3">
                  <a:txBody>
                    <a:bodyPr/>
                    <a:lstStyle/>
                    <a:p>
                      <a:pPr marL="0" marR="0" algn="ctr">
                        <a:spcBef>
                          <a:spcPts val="0"/>
                        </a:spcBef>
                        <a:spcAft>
                          <a:spcPts val="0"/>
                        </a:spcAft>
                      </a:pPr>
                      <a:endParaRPr lang="en-US" sz="18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866262">
                <a:tc>
                  <a:txBody>
                    <a:bodyPr/>
                    <a:lstStyle/>
                    <a:p>
                      <a:pPr marL="0" marR="0" algn="ctr">
                        <a:spcBef>
                          <a:spcPts val="0"/>
                        </a:spcBef>
                        <a:spcAft>
                          <a:spcPts val="0"/>
                        </a:spcAft>
                      </a:pPr>
                      <a:r>
                        <a:rPr lang="en-US" sz="1800">
                          <a:effectLst/>
                        </a:rPr>
                        <a:t> </a:t>
                      </a:r>
                    </a:p>
                    <a:p>
                      <a:pPr marL="0" marR="0" algn="ctr">
                        <a:spcBef>
                          <a:spcPts val="0"/>
                        </a:spcBef>
                        <a:spcAft>
                          <a:spcPts val="0"/>
                        </a:spcAft>
                      </a:pPr>
                      <a:r>
                        <a:rPr lang="en-US" sz="1800">
                          <a:effectLst/>
                        </a:rPr>
                        <a:t>Name of Stock</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State of the Company</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 </a:t>
                      </a:r>
                    </a:p>
                    <a:p>
                      <a:pPr marL="0" marR="0" algn="ctr">
                        <a:spcBef>
                          <a:spcPts val="0"/>
                        </a:spcBef>
                        <a:spcAft>
                          <a:spcPts val="0"/>
                        </a:spcAft>
                      </a:pPr>
                      <a:r>
                        <a:rPr lang="en-US" sz="1800">
                          <a:effectLst/>
                        </a:rPr>
                        <a:t>New Stock Price (per share)</a:t>
                      </a:r>
                      <a:endParaRPr lang="en-US" sz="180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Kroger Foods</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Purchases a West Coast Food Chain</a:t>
                      </a:r>
                    </a:p>
                    <a:p>
                      <a:pPr marL="0" marR="0">
                        <a:spcBef>
                          <a:spcPts val="0"/>
                        </a:spcBef>
                        <a:spcAft>
                          <a:spcPts val="0"/>
                        </a:spcAft>
                      </a:pPr>
                      <a:r>
                        <a:rPr lang="en-US" sz="1800">
                          <a:effectLst/>
                        </a:rPr>
                        <a:t> </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$12</a:t>
                      </a:r>
                      <a:endParaRPr lang="en-US" sz="180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Radio Corporation</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New model released with built-in antenna</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$13</a:t>
                      </a:r>
                      <a:endParaRPr lang="en-US" sz="1800">
                        <a:effectLst/>
                        <a:latin typeface="Times New Roman"/>
                        <a:ea typeface="Times New Roman"/>
                      </a:endParaRPr>
                    </a:p>
                  </a:txBody>
                  <a:tcPr marL="68580" marR="68580" marT="0" marB="0"/>
                </a:tc>
              </a:tr>
              <a:tr h="568413">
                <a:tc>
                  <a:txBody>
                    <a:bodyPr/>
                    <a:lstStyle/>
                    <a:p>
                      <a:pPr marL="0" marR="0">
                        <a:spcBef>
                          <a:spcPts val="0"/>
                        </a:spcBef>
                        <a:spcAft>
                          <a:spcPts val="0"/>
                        </a:spcAft>
                      </a:pPr>
                      <a:r>
                        <a:rPr lang="en-US" sz="1800">
                          <a:effectLst/>
                        </a:rPr>
                        <a:t>Mammoth Oil</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rPr>
                        <a:t>9 New wells begin producing in Wyoming</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$18</a:t>
                      </a:r>
                      <a:endParaRPr lang="en-US" sz="180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Gotham Bank</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Bank declares a 6% dividend</a:t>
                      </a:r>
                    </a:p>
                    <a:p>
                      <a:pPr marL="0" marR="0">
                        <a:spcBef>
                          <a:spcPts val="0"/>
                        </a:spcBef>
                        <a:spcAft>
                          <a:spcPts val="0"/>
                        </a:spcAft>
                      </a:pPr>
                      <a:r>
                        <a:rPr lang="en-US" sz="1800">
                          <a:effectLst/>
                        </a:rPr>
                        <a:t> </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$11</a:t>
                      </a:r>
                      <a:endParaRPr lang="en-US" sz="180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Durant Motors</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Fails to make payments on notes to Gotham Bank</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$7</a:t>
                      </a:r>
                      <a:endParaRPr lang="en-US" sz="180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a:effectLst/>
                        </a:rPr>
                        <a:t>Midland Utilities</a:t>
                      </a:r>
                      <a:endParaRPr lang="en-US" sz="180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Extends services into Michigan and Wisconsin</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$17</a:t>
                      </a:r>
                      <a:endParaRPr lang="en-US" sz="1800">
                        <a:effectLst/>
                        <a:latin typeface="Times New Roman"/>
                        <a:ea typeface="Times New Roman"/>
                      </a:endParaRPr>
                    </a:p>
                  </a:txBody>
                  <a:tcPr marL="68580" marR="68580" marT="0" marB="0"/>
                </a:tc>
              </a:tr>
              <a:tr h="866262">
                <a:tc>
                  <a:txBody>
                    <a:bodyPr/>
                    <a:lstStyle/>
                    <a:p>
                      <a:pPr marL="0" marR="0">
                        <a:spcBef>
                          <a:spcPts val="0"/>
                        </a:spcBef>
                        <a:spcAft>
                          <a:spcPts val="0"/>
                        </a:spcAft>
                      </a:pPr>
                      <a:r>
                        <a:rPr lang="en-US" sz="1800" dirty="0">
                          <a:effectLst/>
                        </a:rPr>
                        <a:t>Kansas-Pacific Railroad</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en-US" sz="1800">
                          <a:effectLst/>
                        </a:rPr>
                        <a:t>K &amp; P will pay no dividends this year because of expansion into the Southwest</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a:effectLst/>
                        </a:rPr>
                        <a:t>$9</a:t>
                      </a:r>
                      <a:endParaRPr lang="en-US" sz="1800">
                        <a:effectLst/>
                        <a:latin typeface="Times New Roman"/>
                        <a:ea typeface="Times New Roman"/>
                      </a:endParaRPr>
                    </a:p>
                  </a:txBody>
                  <a:tcPr marL="68580" marR="68580" marT="0" marB="0"/>
                </a:tc>
              </a:tr>
              <a:tr h="577508">
                <a:tc>
                  <a:txBody>
                    <a:bodyPr/>
                    <a:lstStyle/>
                    <a:p>
                      <a:pPr marL="0" marR="0">
                        <a:spcBef>
                          <a:spcPts val="0"/>
                        </a:spcBef>
                        <a:spcAft>
                          <a:spcPts val="0"/>
                        </a:spcAft>
                      </a:pPr>
                      <a:r>
                        <a:rPr lang="en-US" sz="1800" dirty="0">
                          <a:effectLst/>
                        </a:rPr>
                        <a:t>Tel-Tone Communications</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en-US" sz="1800" dirty="0">
                          <a:effectLst/>
                        </a:rPr>
                        <a:t>Dial telephones will be installed in parts of New York City</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$20</a:t>
                      </a:r>
                      <a:endParaRPr lang="en-US"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0928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855"/>
            <a:ext cx="8686800" cy="838200"/>
          </a:xfrm>
        </p:spPr>
        <p:txBody>
          <a:bodyPr/>
          <a:lstStyle/>
          <a:p>
            <a:pPr algn="ctr"/>
            <a:r>
              <a:rPr lang="en-US" dirty="0" smtClean="0"/>
              <a:t>Round 3: 1922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8065673"/>
              </p:ext>
            </p:extLst>
          </p:nvPr>
        </p:nvGraphicFramePr>
        <p:xfrm>
          <a:off x="76200" y="761999"/>
          <a:ext cx="9067800" cy="6633575"/>
        </p:xfrm>
        <a:graphic>
          <a:graphicData uri="http://schemas.openxmlformats.org/drawingml/2006/table">
            <a:tbl>
              <a:tblPr firstRow="1" firstCol="1" lastRow="1" lastCol="1" bandRow="1" bandCol="1">
                <a:tableStyleId>{5C22544A-7EE6-4342-B048-85BDC9FD1C3A}</a:tableStyleId>
              </a:tblPr>
              <a:tblGrid>
                <a:gridCol w="3022599"/>
                <a:gridCol w="4091569"/>
                <a:gridCol w="1953632"/>
              </a:tblGrid>
              <a:tr h="271796">
                <a:tc gridSpan="3">
                  <a:txBody>
                    <a:bodyPr/>
                    <a:lstStyle/>
                    <a:p>
                      <a:pPr marL="0" marR="0" algn="ctr">
                        <a:spcBef>
                          <a:spcPts val="0"/>
                        </a:spcBef>
                        <a:spcAft>
                          <a:spcPts val="0"/>
                        </a:spcAft>
                      </a:pPr>
                      <a:endParaRPr lang="en-US" sz="1200" dirty="0">
                        <a:effectLst/>
                        <a:latin typeface="Times New Roman"/>
                        <a:ea typeface="Times New Roman"/>
                      </a:endParaRPr>
                    </a:p>
                  </a:txBody>
                  <a:tcPr marL="67440" marR="67440" marT="0" marB="0"/>
                </a:tc>
                <a:tc hMerge="1">
                  <a:txBody>
                    <a:bodyPr/>
                    <a:lstStyle/>
                    <a:p>
                      <a:endParaRPr lang="en-US"/>
                    </a:p>
                  </a:txBody>
                  <a:tcPr/>
                </a:tc>
                <a:tc hMerge="1">
                  <a:txBody>
                    <a:bodyPr/>
                    <a:lstStyle/>
                    <a:p>
                      <a:endParaRPr lang="en-US"/>
                    </a:p>
                  </a:txBody>
                  <a:tcPr/>
                </a:tc>
              </a:tr>
              <a:tr h="698905">
                <a:tc>
                  <a:txBody>
                    <a:bodyPr/>
                    <a:lstStyle/>
                    <a:p>
                      <a:pPr marL="0" marR="0" algn="ctr">
                        <a:spcBef>
                          <a:spcPts val="0"/>
                        </a:spcBef>
                        <a:spcAft>
                          <a:spcPts val="0"/>
                        </a:spcAft>
                      </a:pPr>
                      <a:r>
                        <a:rPr lang="en-US" sz="1800">
                          <a:effectLst/>
                        </a:rPr>
                        <a:t> </a:t>
                      </a:r>
                    </a:p>
                    <a:p>
                      <a:pPr marL="0" marR="0" algn="ctr">
                        <a:spcBef>
                          <a:spcPts val="0"/>
                        </a:spcBef>
                        <a:spcAft>
                          <a:spcPts val="0"/>
                        </a:spcAft>
                      </a:pPr>
                      <a:r>
                        <a:rPr lang="en-US" sz="1800">
                          <a:effectLst/>
                        </a:rPr>
                        <a:t>Name of Stock</a:t>
                      </a:r>
                      <a:endParaRPr lang="en-US" sz="180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dirty="0">
                          <a:effectLst/>
                        </a:rPr>
                        <a:t> </a:t>
                      </a:r>
                    </a:p>
                    <a:p>
                      <a:pPr marL="0" marR="0" algn="ctr">
                        <a:spcBef>
                          <a:spcPts val="0"/>
                        </a:spcBef>
                        <a:spcAft>
                          <a:spcPts val="0"/>
                        </a:spcAft>
                      </a:pPr>
                      <a:r>
                        <a:rPr lang="en-US" sz="1800" dirty="0">
                          <a:effectLst/>
                        </a:rPr>
                        <a:t>State of the Company</a:t>
                      </a:r>
                      <a:endParaRPr lang="en-US" sz="1800" dirty="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 </a:t>
                      </a:r>
                    </a:p>
                    <a:p>
                      <a:pPr marL="0" marR="0" algn="ctr">
                        <a:spcBef>
                          <a:spcPts val="0"/>
                        </a:spcBef>
                        <a:spcAft>
                          <a:spcPts val="0"/>
                        </a:spcAft>
                      </a:pPr>
                      <a:r>
                        <a:rPr lang="en-US" sz="1800">
                          <a:effectLst/>
                        </a:rPr>
                        <a:t>New Stock Price (per share)</a:t>
                      </a:r>
                      <a:endParaRPr lang="en-US" sz="1800">
                        <a:effectLst/>
                        <a:latin typeface="Times New Roman"/>
                        <a:ea typeface="Times New Roman"/>
                      </a:endParaRPr>
                    </a:p>
                  </a:txBody>
                  <a:tcPr marL="67440" marR="67440" marT="0" marB="0"/>
                </a:tc>
              </a:tr>
              <a:tr h="465937">
                <a:tc>
                  <a:txBody>
                    <a:bodyPr/>
                    <a:lstStyle/>
                    <a:p>
                      <a:pPr marL="0" marR="0">
                        <a:spcBef>
                          <a:spcPts val="0"/>
                        </a:spcBef>
                        <a:spcAft>
                          <a:spcPts val="0"/>
                        </a:spcAft>
                      </a:pPr>
                      <a:r>
                        <a:rPr lang="en-US" sz="1800">
                          <a:effectLst/>
                        </a:rPr>
                        <a:t>Kroger Foods</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800">
                          <a:effectLst/>
                        </a:rPr>
                        <a:t>Merger with large eastern chain of stores</a:t>
                      </a:r>
                      <a:endParaRPr lang="en-US" sz="180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$15</a:t>
                      </a:r>
                      <a:endParaRPr lang="en-US" sz="1800">
                        <a:effectLst/>
                        <a:latin typeface="Times New Roman"/>
                        <a:ea typeface="Times New Roman"/>
                      </a:endParaRPr>
                    </a:p>
                  </a:txBody>
                  <a:tcPr marL="67440" marR="67440" marT="0" marB="0"/>
                </a:tc>
              </a:tr>
              <a:tr h="465937">
                <a:tc>
                  <a:txBody>
                    <a:bodyPr/>
                    <a:lstStyle/>
                    <a:p>
                      <a:pPr marL="0" marR="0">
                        <a:spcBef>
                          <a:spcPts val="0"/>
                        </a:spcBef>
                        <a:spcAft>
                          <a:spcPts val="0"/>
                        </a:spcAft>
                      </a:pPr>
                      <a:r>
                        <a:rPr lang="en-US" sz="1800">
                          <a:effectLst/>
                        </a:rPr>
                        <a:t>Radio Corporation</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800">
                          <a:effectLst/>
                        </a:rPr>
                        <a:t>15 patents are purchased from the Edison Company</a:t>
                      </a:r>
                      <a:endParaRPr lang="en-US" sz="180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$14</a:t>
                      </a:r>
                      <a:endParaRPr lang="en-US" sz="1800">
                        <a:effectLst/>
                        <a:latin typeface="Times New Roman"/>
                        <a:ea typeface="Times New Roman"/>
                      </a:endParaRPr>
                    </a:p>
                  </a:txBody>
                  <a:tcPr marL="67440" marR="67440" marT="0" marB="0"/>
                </a:tc>
              </a:tr>
              <a:tr h="698905">
                <a:tc>
                  <a:txBody>
                    <a:bodyPr/>
                    <a:lstStyle/>
                    <a:p>
                      <a:pPr marL="0" marR="0">
                        <a:spcBef>
                          <a:spcPts val="0"/>
                        </a:spcBef>
                        <a:spcAft>
                          <a:spcPts val="0"/>
                        </a:spcAft>
                      </a:pPr>
                      <a:r>
                        <a:rPr lang="en-US" sz="1800">
                          <a:effectLst/>
                        </a:rPr>
                        <a:t>Mammoth Oil</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800" dirty="0">
                          <a:effectLst/>
                        </a:rPr>
                        <a:t>Largest oil field in the United States may be located under Mammoth Oil land in Tea Pot Dome, Wyoming</a:t>
                      </a:r>
                      <a:endParaRPr lang="en-US" sz="1800" dirty="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$22</a:t>
                      </a:r>
                      <a:endParaRPr lang="en-US" sz="1800">
                        <a:effectLst/>
                        <a:latin typeface="Times New Roman"/>
                        <a:ea typeface="Times New Roman"/>
                      </a:endParaRPr>
                    </a:p>
                  </a:txBody>
                  <a:tcPr marL="67440" marR="67440" marT="0" marB="0"/>
                </a:tc>
              </a:tr>
              <a:tr h="465937">
                <a:tc>
                  <a:txBody>
                    <a:bodyPr/>
                    <a:lstStyle/>
                    <a:p>
                      <a:pPr marL="0" marR="0">
                        <a:spcBef>
                          <a:spcPts val="0"/>
                        </a:spcBef>
                        <a:spcAft>
                          <a:spcPts val="0"/>
                        </a:spcAft>
                      </a:pPr>
                      <a:r>
                        <a:rPr lang="en-US" sz="1800">
                          <a:effectLst/>
                        </a:rPr>
                        <a:t>Gotham Bank</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800">
                          <a:effectLst/>
                        </a:rPr>
                        <a:t>Bank pays a 6% dividend</a:t>
                      </a:r>
                    </a:p>
                    <a:p>
                      <a:pPr marL="0" marR="0">
                        <a:spcBef>
                          <a:spcPts val="0"/>
                        </a:spcBef>
                        <a:spcAft>
                          <a:spcPts val="0"/>
                        </a:spcAft>
                      </a:pPr>
                      <a:r>
                        <a:rPr lang="en-US" sz="1800">
                          <a:effectLst/>
                        </a:rPr>
                        <a:t> </a:t>
                      </a:r>
                      <a:endParaRPr lang="en-US" sz="180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$12</a:t>
                      </a:r>
                      <a:endParaRPr lang="en-US" sz="1800">
                        <a:effectLst/>
                        <a:latin typeface="Times New Roman"/>
                        <a:ea typeface="Times New Roman"/>
                      </a:endParaRPr>
                    </a:p>
                  </a:txBody>
                  <a:tcPr marL="67440" marR="67440" marT="0" marB="0"/>
                </a:tc>
              </a:tr>
              <a:tr h="698905">
                <a:tc>
                  <a:txBody>
                    <a:bodyPr/>
                    <a:lstStyle/>
                    <a:p>
                      <a:pPr marL="0" marR="0">
                        <a:spcBef>
                          <a:spcPts val="0"/>
                        </a:spcBef>
                        <a:spcAft>
                          <a:spcPts val="0"/>
                        </a:spcAft>
                      </a:pPr>
                      <a:r>
                        <a:rPr lang="en-US" sz="1800">
                          <a:effectLst/>
                        </a:rPr>
                        <a:t>Durant Motors</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800">
                          <a:effectLst/>
                        </a:rPr>
                        <a:t>Locomobile sales are depressed because of competition from the Ford Motor Company</a:t>
                      </a:r>
                      <a:endParaRPr lang="en-US" sz="180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$5</a:t>
                      </a:r>
                      <a:endParaRPr lang="en-US" sz="1800">
                        <a:effectLst/>
                        <a:latin typeface="Times New Roman"/>
                        <a:ea typeface="Times New Roman"/>
                      </a:endParaRPr>
                    </a:p>
                  </a:txBody>
                  <a:tcPr marL="67440" marR="67440" marT="0" marB="0"/>
                </a:tc>
              </a:tr>
              <a:tr h="698905">
                <a:tc>
                  <a:txBody>
                    <a:bodyPr/>
                    <a:lstStyle/>
                    <a:p>
                      <a:pPr marL="0" marR="0">
                        <a:spcBef>
                          <a:spcPts val="0"/>
                        </a:spcBef>
                        <a:spcAft>
                          <a:spcPts val="0"/>
                        </a:spcAft>
                      </a:pPr>
                      <a:r>
                        <a:rPr lang="en-US" sz="1800">
                          <a:effectLst/>
                        </a:rPr>
                        <a:t>Midland Utilities</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800">
                          <a:effectLst/>
                        </a:rPr>
                        <a:t>Insull’s manipulation allows Midland to take control of Commonwealth Edison</a:t>
                      </a:r>
                      <a:endParaRPr lang="en-US" sz="180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$21</a:t>
                      </a:r>
                      <a:endParaRPr lang="en-US" sz="1800">
                        <a:effectLst/>
                        <a:latin typeface="Times New Roman"/>
                        <a:ea typeface="Times New Roman"/>
                      </a:endParaRPr>
                    </a:p>
                  </a:txBody>
                  <a:tcPr marL="67440" marR="67440" marT="0" marB="0"/>
                </a:tc>
              </a:tr>
              <a:tr h="698905">
                <a:tc>
                  <a:txBody>
                    <a:bodyPr/>
                    <a:lstStyle/>
                    <a:p>
                      <a:pPr marL="0" marR="0">
                        <a:spcBef>
                          <a:spcPts val="0"/>
                        </a:spcBef>
                        <a:spcAft>
                          <a:spcPts val="0"/>
                        </a:spcAft>
                      </a:pPr>
                      <a:r>
                        <a:rPr lang="en-US" sz="1800">
                          <a:effectLst/>
                        </a:rPr>
                        <a:t>Kansas-Pacific Railroad</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800">
                          <a:effectLst/>
                        </a:rPr>
                        <a:t>Profits begin to rise as agricultural shipments from the Southwest begin</a:t>
                      </a:r>
                      <a:endParaRPr lang="en-US" sz="180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a:effectLst/>
                        </a:rPr>
                        <a:t>$12</a:t>
                      </a:r>
                      <a:endParaRPr lang="en-US" sz="1800">
                        <a:effectLst/>
                        <a:latin typeface="Times New Roman"/>
                        <a:ea typeface="Times New Roman"/>
                      </a:endParaRPr>
                    </a:p>
                  </a:txBody>
                  <a:tcPr marL="67440" marR="67440" marT="0" marB="0"/>
                </a:tc>
              </a:tr>
              <a:tr h="931872">
                <a:tc>
                  <a:txBody>
                    <a:bodyPr/>
                    <a:lstStyle/>
                    <a:p>
                      <a:pPr marL="0" marR="0">
                        <a:spcBef>
                          <a:spcPts val="0"/>
                        </a:spcBef>
                        <a:spcAft>
                          <a:spcPts val="0"/>
                        </a:spcAft>
                      </a:pPr>
                      <a:r>
                        <a:rPr lang="en-US" sz="1800">
                          <a:effectLst/>
                        </a:rPr>
                        <a:t>Tel-Tone Communications</a:t>
                      </a:r>
                      <a:endParaRPr lang="en-US" sz="1800">
                        <a:effectLst/>
                        <a:latin typeface="Times New Roman"/>
                        <a:ea typeface="Times New Roman"/>
                      </a:endParaRPr>
                    </a:p>
                  </a:txBody>
                  <a:tcPr marL="67440" marR="67440" marT="0" marB="0"/>
                </a:tc>
                <a:tc>
                  <a:txBody>
                    <a:bodyPr/>
                    <a:lstStyle/>
                    <a:p>
                      <a:pPr marL="0" marR="0">
                        <a:spcBef>
                          <a:spcPts val="0"/>
                        </a:spcBef>
                        <a:spcAft>
                          <a:spcPts val="0"/>
                        </a:spcAft>
                      </a:pPr>
                      <a:r>
                        <a:rPr lang="en-US" sz="1600" dirty="0">
                          <a:effectLst/>
                        </a:rPr>
                        <a:t>The New York Stock Exchange announces that Tel-Tone has shown the greatest increase of any stock listed on the exchange.</a:t>
                      </a:r>
                      <a:endParaRPr lang="en-US" sz="1600" dirty="0">
                        <a:effectLst/>
                        <a:latin typeface="Times New Roman"/>
                        <a:ea typeface="Times New Roman"/>
                      </a:endParaRPr>
                    </a:p>
                  </a:txBody>
                  <a:tcPr marL="67440" marR="67440" marT="0" marB="0"/>
                </a:tc>
                <a:tc>
                  <a:txBody>
                    <a:bodyPr/>
                    <a:lstStyle/>
                    <a:p>
                      <a:pPr marL="0" marR="0" algn="ctr">
                        <a:spcBef>
                          <a:spcPts val="0"/>
                        </a:spcBef>
                        <a:spcAft>
                          <a:spcPts val="0"/>
                        </a:spcAft>
                      </a:pPr>
                      <a:r>
                        <a:rPr lang="en-US" sz="1800" dirty="0">
                          <a:effectLst/>
                        </a:rPr>
                        <a:t>$25</a:t>
                      </a:r>
                      <a:endParaRPr lang="en-US" sz="1800" dirty="0">
                        <a:effectLst/>
                        <a:latin typeface="Times New Roman"/>
                        <a:ea typeface="Times New Roman"/>
                      </a:endParaRPr>
                    </a:p>
                  </a:txBody>
                  <a:tcPr marL="67440" marR="67440" marT="0" marB="0"/>
                </a:tc>
              </a:tr>
            </a:tbl>
          </a:graphicData>
        </a:graphic>
      </p:graphicFrame>
    </p:spTree>
    <p:extLst>
      <p:ext uri="{BB962C8B-B14F-4D97-AF65-F5344CB8AC3E}">
        <p14:creationId xmlns:p14="http://schemas.microsoft.com/office/powerpoint/2010/main" val="616348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News Bulletin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reported by the </a:t>
            </a:r>
            <a:r>
              <a:rPr lang="en-US" dirty="0" smtClean="0">
                <a:solidFill>
                  <a:srgbClr val="FF0000"/>
                </a:solidFill>
              </a:rPr>
              <a:t>radio</a:t>
            </a:r>
            <a:r>
              <a:rPr lang="en-US" dirty="0" smtClean="0"/>
              <a:t> (an invention that became prominent during the 1920’s) </a:t>
            </a:r>
          </a:p>
          <a:p>
            <a:endParaRPr lang="en-US" dirty="0"/>
          </a:p>
          <a:p>
            <a:r>
              <a:rPr lang="en-US" dirty="0" smtClean="0">
                <a:solidFill>
                  <a:srgbClr val="FF0000"/>
                </a:solidFill>
              </a:rPr>
              <a:t>President </a:t>
            </a:r>
            <a:r>
              <a:rPr lang="en-US" dirty="0">
                <a:solidFill>
                  <a:srgbClr val="FF0000"/>
                </a:solidFill>
              </a:rPr>
              <a:t>Warren </a:t>
            </a:r>
            <a:r>
              <a:rPr lang="en-US" dirty="0" smtClean="0">
                <a:solidFill>
                  <a:srgbClr val="FF0000"/>
                </a:solidFill>
              </a:rPr>
              <a:t>Harding</a:t>
            </a:r>
            <a:r>
              <a:rPr lang="en-US" dirty="0">
                <a:solidFill>
                  <a:srgbClr val="FF0000"/>
                </a:solidFill>
              </a:rPr>
              <a:t> </a:t>
            </a:r>
            <a:r>
              <a:rPr lang="en-US" dirty="0" smtClean="0"/>
              <a:t>today, August 2</a:t>
            </a:r>
            <a:r>
              <a:rPr lang="en-US" baseline="30000" dirty="0" smtClean="0"/>
              <a:t>nd</a:t>
            </a:r>
            <a:r>
              <a:rPr lang="en-US" dirty="0"/>
              <a:t> </a:t>
            </a:r>
            <a:r>
              <a:rPr lang="en-US" dirty="0" smtClean="0"/>
              <a:t>1923 died while touring San Francisco. The doctors that treated Harding believe he died of a stroke, though there is some skepticism.   </a:t>
            </a:r>
          </a:p>
          <a:p>
            <a:endParaRPr lang="en-US" dirty="0"/>
          </a:p>
          <a:p>
            <a:r>
              <a:rPr lang="en-US" i="1" dirty="0"/>
              <a:t>The stock market will close in approximately 3 minutes for new postings…</a:t>
            </a:r>
            <a:endParaRPr lang="en-US" dirty="0"/>
          </a:p>
        </p:txBody>
      </p:sp>
    </p:spTree>
    <p:extLst>
      <p:ext uri="{BB962C8B-B14F-4D97-AF65-F5344CB8AC3E}">
        <p14:creationId xmlns:p14="http://schemas.microsoft.com/office/powerpoint/2010/main" val="419902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4367</TotalTime>
  <Words>1542</Words>
  <Application>Microsoft Office PowerPoint</Application>
  <PresentationFormat>On-screen Show (4:3)</PresentationFormat>
  <Paragraphs>337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Franklin Gothic Book</vt:lpstr>
      <vt:lpstr>Franklin Gothic Medium</vt:lpstr>
      <vt:lpstr>Impact</vt:lpstr>
      <vt:lpstr>Times New Roman</vt:lpstr>
      <vt:lpstr>Wingdings 2</vt:lpstr>
      <vt:lpstr>Trek</vt:lpstr>
      <vt:lpstr>The Boom Period of the 1920’s</vt:lpstr>
      <vt:lpstr>Rules to the Game</vt:lpstr>
      <vt:lpstr>Jobs</vt:lpstr>
      <vt:lpstr>Opening Round</vt:lpstr>
      <vt:lpstr>Research</vt:lpstr>
      <vt:lpstr>Opening Round</vt:lpstr>
      <vt:lpstr>Round 2--1920</vt:lpstr>
      <vt:lpstr>Round 3: 1922</vt:lpstr>
      <vt:lpstr>Special News Bulletin</vt:lpstr>
      <vt:lpstr>Round 4: 1923</vt:lpstr>
      <vt:lpstr>Round 5: 1925</vt:lpstr>
      <vt:lpstr>Buying on Credit</vt:lpstr>
      <vt:lpstr>Round 6: 1926</vt:lpstr>
      <vt:lpstr>Round 7: </vt:lpstr>
      <vt:lpstr>Special News Bulletin </vt:lpstr>
      <vt:lpstr>Black Tuesday </vt:lpstr>
      <vt:lpstr>Black Tuesday: October 29, 1929</vt:lpstr>
      <vt:lpstr>How much do You Have?</vt:lpstr>
      <vt:lpstr>Great Depression #1 : Debrief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Boom Period of the 1920’s</dc:title>
  <dc:creator>Trevor Brady</dc:creator>
  <cp:lastModifiedBy>Gunter, Rachel E.</cp:lastModifiedBy>
  <cp:revision>48</cp:revision>
  <cp:lastPrinted>2017-12-22T19:03:54Z</cp:lastPrinted>
  <dcterms:created xsi:type="dcterms:W3CDTF">2013-02-11T22:38:28Z</dcterms:created>
  <dcterms:modified xsi:type="dcterms:W3CDTF">2018-01-10T15:53:16Z</dcterms:modified>
</cp:coreProperties>
</file>