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0" r:id="rId5"/>
    <p:sldId id="272" r:id="rId6"/>
    <p:sldId id="258" r:id="rId7"/>
    <p:sldId id="271" r:id="rId8"/>
    <p:sldId id="273" r:id="rId9"/>
    <p:sldId id="274" r:id="rId10"/>
    <p:sldId id="275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60" d="100"/>
          <a:sy n="60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FC0F-7E79-49D9-A728-8012C00DBB48}" type="datetimeFigureOut">
              <a:rPr lang="en-US" smtClean="0"/>
              <a:pPr/>
              <a:t>3/16/2018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29FCF-0061-45B2-B957-FD7B6783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N35IugBYH0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179387"/>
            <a:ext cx="3886200" cy="1470025"/>
          </a:xfrm>
        </p:spPr>
        <p:txBody>
          <a:bodyPr/>
          <a:lstStyle/>
          <a:p>
            <a:r>
              <a:rPr lang="en-US" dirty="0" smtClean="0"/>
              <a:t>1950s </a:t>
            </a:r>
            <a:r>
              <a:rPr lang="en-US" dirty="0" smtClean="0"/>
              <a:t>#5 </a:t>
            </a:r>
            <a:r>
              <a:rPr lang="en-US" dirty="0" smtClean="0"/>
              <a:t>Spies Amongst Us!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1981200"/>
            <a:ext cx="4724400" cy="1752600"/>
          </a:xfrm>
        </p:spPr>
        <p:txBody>
          <a:bodyPr>
            <a:noAutofit/>
          </a:bodyPr>
          <a:lstStyle/>
          <a:p>
            <a:pPr marL="914400" indent="-914400" algn="l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Who does the octopus represent? 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Why did the artist choose an octopus?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What is the message?</a:t>
            </a:r>
          </a:p>
          <a:p>
            <a:pPr marL="914400" indent="-914400" algn="l">
              <a:buFont typeface="+mj-lt"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Why is communism scary? </a:t>
            </a:r>
          </a:p>
        </p:txBody>
      </p:sp>
      <p:pic>
        <p:nvPicPr>
          <p:cNvPr id="1026" name="Picture 2" descr="Image result for how communism 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962400" cy="6000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50s #6: Magazines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articles about? What are the story ideas?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 couple of good, catchy headlines.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advertised? How is advertised?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and contrast to what you might see in a magazine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8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Cold War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2 countries were “fighting” in the Cold War?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happened to all of Eastern Europe?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the Truman Doctrine stop communism?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containment?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the Marshall Plan do?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did NOT participate in the Marshall Plan?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happens to China in the late 1940s?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Where is Korea divided? Which part is communist and which is free?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name of the congressional committee searching for communists – even in Hollywood?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Senator led the fight against communists?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War on Terror vs. Cold War </a:t>
            </a:r>
            <a:endParaRPr lang="en-US" dirty="0">
              <a:latin typeface="Impact" panose="020B080603090205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162300" y="1746738"/>
            <a:ext cx="2819400" cy="4525963"/>
          </a:xfrm>
        </p:spPr>
        <p:txBody>
          <a:bodyPr/>
          <a:lstStyle/>
          <a:p>
            <a:r>
              <a:rPr lang="en-US" dirty="0" smtClean="0"/>
              <a:t>Similarities</a:t>
            </a:r>
          </a:p>
          <a:p>
            <a:r>
              <a:rPr lang="en-US" dirty="0" smtClean="0"/>
              <a:t> 5-7 similarities between War on Terror and Cold War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096000" y="1746737"/>
            <a:ext cx="2590800" cy="4525963"/>
          </a:xfrm>
        </p:spPr>
        <p:txBody>
          <a:bodyPr/>
          <a:lstStyle/>
          <a:p>
            <a:r>
              <a:rPr lang="en-US" dirty="0" smtClean="0"/>
              <a:t>Cold War </a:t>
            </a:r>
            <a:endParaRPr lang="en-US" dirty="0"/>
          </a:p>
          <a:p>
            <a:r>
              <a:rPr lang="en-US" dirty="0" smtClean="0"/>
              <a:t>5-7 things that made the Cold War DIFFERENT from War on Terror </a:t>
            </a:r>
            <a:endParaRPr lang="en-US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600" y="1752600"/>
            <a:ext cx="2819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War on Terror</a:t>
            </a:r>
          </a:p>
          <a:p>
            <a:r>
              <a:rPr lang="en-US" dirty="0" smtClean="0"/>
              <a:t>5-7 things that make the War on Terror DIFFERENT from Cold War 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162300" y="1752600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1700" y="1776046"/>
            <a:ext cx="0" cy="441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2286000"/>
            <a:ext cx="822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0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6816" y="239627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5500" b="1" dirty="0" smtClean="0"/>
              <a:t>Arms</a:t>
            </a:r>
            <a:r>
              <a:rPr lang="en-US" altLang="en-US" b="1" dirty="0" smtClean="0"/>
              <a:t> (weapons) </a:t>
            </a:r>
            <a:r>
              <a:rPr lang="en-US" altLang="en-US" sz="5500" b="1" dirty="0" smtClean="0"/>
              <a:t>Race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1949: USSR had an A-bomb!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FF0000"/>
                </a:solidFill>
              </a:rPr>
              <a:t>How did they get it SO fast? </a:t>
            </a:r>
          </a:p>
          <a:p>
            <a:r>
              <a:rPr lang="en-US" altLang="en-US" dirty="0"/>
              <a:t>US needs a </a:t>
            </a:r>
            <a:r>
              <a:rPr lang="en-US" altLang="en-US" sz="4400" dirty="0"/>
              <a:t>bigger</a:t>
            </a:r>
            <a:r>
              <a:rPr lang="en-US" altLang="en-US" dirty="0"/>
              <a:t> bomb!</a:t>
            </a:r>
          </a:p>
          <a:p>
            <a:pPr lvl="1"/>
            <a:r>
              <a:rPr lang="en-US" altLang="en-US" dirty="0"/>
              <a:t>1952: US </a:t>
            </a:r>
            <a:r>
              <a:rPr lang="en-US" altLang="en-US" b="1" i="1" dirty="0"/>
              <a:t>detonates</a:t>
            </a:r>
            <a:r>
              <a:rPr lang="en-US" altLang="en-US" dirty="0"/>
              <a:t> (sets off) a </a:t>
            </a:r>
            <a:r>
              <a:rPr lang="en-US" altLang="en-US" b="1" u="sng" dirty="0"/>
              <a:t>Hydrogen Bomb (H-bomb)</a:t>
            </a:r>
            <a:r>
              <a:rPr lang="en-US" altLang="en-US" dirty="0"/>
              <a:t> thousands of times stronger than an A-bomb</a:t>
            </a:r>
          </a:p>
          <a:p>
            <a:pPr lvl="2"/>
            <a:r>
              <a:rPr lang="en-US" altLang="en-US" sz="2800" dirty="0">
                <a:solidFill>
                  <a:srgbClr val="FF0066"/>
                </a:solidFill>
              </a:rPr>
              <a:t>Destroys everything w/in 5 miles! Severe destruction within 10 miles </a:t>
            </a:r>
          </a:p>
          <a:p>
            <a:r>
              <a:rPr lang="en-US" altLang="en-US" dirty="0"/>
              <a:t>USSR gets one too! </a:t>
            </a:r>
          </a:p>
          <a:p>
            <a:r>
              <a:rPr lang="en-US" altLang="en-US" sz="3400" dirty="0">
                <a:solidFill>
                  <a:srgbClr val="FF0000"/>
                </a:solidFill>
                <a:latin typeface="Kristen ITC" panose="03050502040202030202" pitchFamily="66" charset="0"/>
              </a:rPr>
              <a:t>What could it lead to?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pic>
        <p:nvPicPr>
          <p:cNvPr id="8196" name="Picture 6" descr="26th3d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09600"/>
            <a:ext cx="2819400" cy="197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9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9617"/>
            <a:ext cx="8229600" cy="1143000"/>
          </a:xfrm>
        </p:spPr>
        <p:txBody>
          <a:bodyPr/>
          <a:lstStyle/>
          <a:p>
            <a:pPr algn="l"/>
            <a:r>
              <a:rPr lang="en-US" u="sng" dirty="0" smtClean="0">
                <a:latin typeface="Franklin Gothic Demi Cond" panose="020B0706030402020204" pitchFamily="34" charset="0"/>
              </a:rPr>
              <a:t>Red Scare</a:t>
            </a:r>
            <a:r>
              <a:rPr lang="en-US" dirty="0" smtClean="0"/>
              <a:t>: Fear of Communism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1650"/>
            <a:ext cx="8610600" cy="49069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+mj-lt"/>
              </a:rPr>
              <a:t>Spies? </a:t>
            </a:r>
            <a:r>
              <a:rPr lang="en-US" u="sng" dirty="0" smtClean="0">
                <a:latin typeface="Franklin Gothic Demi Cond" panose="020B0706030402020204" pitchFamily="34" charset="0"/>
              </a:rPr>
              <a:t>Espionage </a:t>
            </a:r>
          </a:p>
          <a:p>
            <a:pPr lvl="1"/>
            <a:r>
              <a:rPr lang="en-US" sz="3200" dirty="0" smtClean="0">
                <a:latin typeface="+mj-lt"/>
              </a:rPr>
              <a:t>YES!</a:t>
            </a:r>
          </a:p>
          <a:p>
            <a:pPr lvl="2"/>
            <a:r>
              <a:rPr lang="en-US" sz="3200" dirty="0" smtClean="0">
                <a:latin typeface="+mj-lt"/>
              </a:rPr>
              <a:t>Alger Hiss: </a:t>
            </a:r>
          </a:p>
          <a:p>
            <a:pPr lvl="2"/>
            <a:r>
              <a:rPr lang="en-US" sz="3200" dirty="0" err="1" smtClean="0">
                <a:latin typeface="+mj-lt"/>
              </a:rPr>
              <a:t>Rosenbergs</a:t>
            </a:r>
            <a:r>
              <a:rPr lang="en-US" sz="3200" dirty="0" smtClean="0">
                <a:latin typeface="+mj-lt"/>
              </a:rPr>
              <a:t> </a:t>
            </a:r>
          </a:p>
          <a:p>
            <a:r>
              <a:rPr lang="en-US" sz="3000" u="sng" dirty="0" smtClean="0">
                <a:latin typeface="Impact" pitchFamily="34" charset="0"/>
              </a:rPr>
              <a:t>HUAC – House Un-American Activities Committee</a:t>
            </a:r>
          </a:p>
          <a:p>
            <a:pPr lvl="1"/>
            <a:r>
              <a:rPr lang="en-US" sz="3200" dirty="0" smtClean="0"/>
              <a:t>Congress began looking for communists</a:t>
            </a:r>
          </a:p>
          <a:p>
            <a:pPr lvl="1"/>
            <a:r>
              <a:rPr lang="en-US" sz="3200" dirty="0" smtClean="0"/>
              <a:t>Richard Nixon: </a:t>
            </a:r>
          </a:p>
        </p:txBody>
      </p:sp>
      <p:pic>
        <p:nvPicPr>
          <p:cNvPr id="1028" name="Picture 4" descr="Image result for pumpkin pap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87954"/>
            <a:ext cx="2331450" cy="199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uac nix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65780"/>
            <a:ext cx="3314700" cy="235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93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4525963"/>
          </a:xfrm>
        </p:spPr>
        <p:txBody>
          <a:bodyPr/>
          <a:lstStyle/>
          <a:p>
            <a:r>
              <a:rPr lang="en-US" sz="3400" b="1" u="sng" dirty="0"/>
              <a:t>“Hollywood 10” </a:t>
            </a:r>
            <a:r>
              <a:rPr lang="en-US" sz="3400" dirty="0"/>
              <a:t>refuse to answer questions about being a communist --- go to jail </a:t>
            </a:r>
          </a:p>
          <a:p>
            <a:r>
              <a:rPr lang="en-US" sz="3400" dirty="0"/>
              <a:t>Hollywood will </a:t>
            </a:r>
            <a:r>
              <a:rPr lang="en-US" sz="3400" b="1" u="sng" dirty="0"/>
              <a:t>blacklist</a:t>
            </a:r>
            <a:r>
              <a:rPr lang="en-US" sz="3400" dirty="0"/>
              <a:t> (refuse to hire) 500 “suspected communists</a:t>
            </a:r>
            <a:r>
              <a:rPr lang="en-US" sz="3400" dirty="0" smtClean="0"/>
              <a:t>”</a:t>
            </a:r>
          </a:p>
          <a:p>
            <a:r>
              <a:rPr lang="en-US" sz="3400" dirty="0" smtClean="0"/>
              <a:t>Fear</a:t>
            </a:r>
          </a:p>
          <a:p>
            <a:pPr lvl="1"/>
            <a:r>
              <a:rPr lang="en-US" sz="3000" dirty="0" smtClean="0"/>
              <a:t>Loyalty tests </a:t>
            </a:r>
            <a:endParaRPr lang="en-US" sz="3000" dirty="0"/>
          </a:p>
          <a:p>
            <a:endParaRPr lang="en-US" dirty="0"/>
          </a:p>
        </p:txBody>
      </p:sp>
      <p:pic>
        <p:nvPicPr>
          <p:cNvPr id="4" name="Picture 2" descr="http://www.hosttotheworld.com/omeka/files/original/746c555393d12dc8aeba65d79cc70f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928" y="3863181"/>
            <a:ext cx="4349100" cy="2445544"/>
          </a:xfrm>
          <a:prstGeom prst="rect">
            <a:avLst/>
          </a:prstGeom>
          <a:noFill/>
        </p:spPr>
      </p:pic>
      <p:pic>
        <p:nvPicPr>
          <p:cNvPr id="5" name="Picture 4" descr="http://www.davidbordwell.net/blog/wp-content/uploads/Hollywood-Ten-headline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0878" y="3965424"/>
            <a:ext cx="4093253" cy="22410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913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"Are you now, or have you ever been, a member of the Communist party</a:t>
            </a:r>
            <a:r>
              <a:rPr lang="en-US" dirty="0" smtClean="0"/>
              <a:t>?”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" y="1417638"/>
            <a:ext cx="6419850" cy="4906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“After </a:t>
            </a:r>
            <a:r>
              <a:rPr lang="en-US" dirty="0">
                <a:solidFill>
                  <a:srgbClr val="FF0000"/>
                </a:solidFill>
              </a:rPr>
              <a:t>being blacklisted, Dalton Trumbo, screenwriter and member of the Hollywood Ten, was forced to use false names to continue writing. In 1956, he won an Oscar for </a:t>
            </a:r>
            <a:r>
              <a:rPr lang="en-US" i="1" dirty="0">
                <a:solidFill>
                  <a:srgbClr val="FF0000"/>
                </a:solidFill>
              </a:rPr>
              <a:t>The Brave One</a:t>
            </a:r>
            <a:r>
              <a:rPr lang="en-US" dirty="0">
                <a:solidFill>
                  <a:srgbClr val="FF0000"/>
                </a:solidFill>
              </a:rPr>
              <a:t> under the name Robert Rich. It wasn't until 1960 that he could use his real name in Hollywood </a:t>
            </a:r>
            <a:r>
              <a:rPr lang="en-US" dirty="0" smtClean="0">
                <a:solidFill>
                  <a:srgbClr val="FF0000"/>
                </a:solidFill>
              </a:rPr>
              <a:t>again.”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74" name="Picture 2" descr="The Brave 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8800"/>
            <a:ext cx="2057400" cy="303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3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Senator Joseph McCarthy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438" y="1219200"/>
            <a:ext cx="8686800" cy="4525963"/>
          </a:xfrm>
        </p:spPr>
        <p:txBody>
          <a:bodyPr/>
          <a:lstStyle/>
          <a:p>
            <a:r>
              <a:rPr lang="en-US" dirty="0" smtClean="0"/>
              <a:t>Announces that he knows there are communists in the </a:t>
            </a:r>
            <a:r>
              <a:rPr lang="en-US" dirty="0" err="1" smtClean="0"/>
              <a:t>gov</a:t>
            </a:r>
            <a:r>
              <a:rPr lang="en-US" dirty="0" smtClean="0"/>
              <a:t>! (1950-53) </a:t>
            </a:r>
          </a:p>
          <a:p>
            <a:pPr lvl="1"/>
            <a:r>
              <a:rPr lang="en-US" dirty="0" smtClean="0"/>
              <a:t>Brings many into Congress to testify </a:t>
            </a:r>
          </a:p>
          <a:p>
            <a:r>
              <a:rPr lang="en-US" b="1" u="sng" dirty="0" err="1" smtClean="0"/>
              <a:t>McCarthyISM</a:t>
            </a:r>
            <a:r>
              <a:rPr lang="en-US" dirty="0" smtClean="0"/>
              <a:t>: unfair attacks on people / witch hunt</a:t>
            </a:r>
          </a:p>
          <a:p>
            <a:r>
              <a:rPr lang="en-US" dirty="0" smtClean="0">
                <a:hlinkClick r:id="rId2"/>
              </a:rPr>
              <a:t>clip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www.azquotes.com/picture-quotes/quote-the-state-department-is-infested-with-communists-i-have-here-in-my-hand-a-list-of-205-joseph-mccarthy-64-99-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482181"/>
            <a:ext cx="6343650" cy="2985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Edward R. Murrow</a:t>
            </a:r>
            <a:br>
              <a:rPr lang="en-US" dirty="0" smtClean="0"/>
            </a:br>
            <a:r>
              <a:rPr lang="en-US" dirty="0" smtClean="0"/>
              <a:t>TV news reporter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/>
          <a:lstStyle/>
          <a:p>
            <a:r>
              <a:rPr lang="en-US" sz="3800" dirty="0" smtClean="0">
                <a:latin typeface="Franklin Gothic Demi Cond" panose="020B0706030402020204" pitchFamily="34" charset="0"/>
              </a:rPr>
              <a:t>“Dissent is not disloyalty” </a:t>
            </a:r>
          </a:p>
          <a:p>
            <a:pPr lvl="1"/>
            <a:r>
              <a:rPr lang="en-US" sz="3400" dirty="0" smtClean="0">
                <a:solidFill>
                  <a:srgbClr val="FF0066"/>
                </a:solidFill>
              </a:rPr>
              <a:t>What does this mean? </a:t>
            </a:r>
          </a:p>
          <a:p>
            <a:pPr lvl="1"/>
            <a:r>
              <a:rPr lang="en-US" sz="3400" dirty="0" smtClean="0">
                <a:solidFill>
                  <a:srgbClr val="FF0066"/>
                </a:solidFill>
              </a:rPr>
              <a:t>Is he right? </a:t>
            </a:r>
            <a:endParaRPr lang="en-US" sz="3400" dirty="0">
              <a:solidFill>
                <a:srgbClr val="FF0066"/>
              </a:solidFill>
            </a:endParaRPr>
          </a:p>
        </p:txBody>
      </p:sp>
      <p:pic>
        <p:nvPicPr>
          <p:cNvPr id="2050" name="Picture 2" descr="Image result for edward mur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200400" cy="394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14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 Scare, 50s style </a:t>
            </a:r>
            <a:br>
              <a:rPr lang="en-US" dirty="0" smtClean="0"/>
            </a:br>
            <a:r>
              <a:rPr lang="en-US" dirty="0" smtClean="0"/>
              <a:t>Answer these 3 questions @ end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looking at all these sources, what is America’s view on communism in the late 1940s – 1950s? Include 3 specific pieces of evidence from the reading.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this viewpoint affect average Americans? Explain.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this viewpoint affect foreign policy and America’s role in the world? Explain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1950s #5: Rosenberg Trial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438400" cy="3951288"/>
          </a:xfrm>
        </p:spPr>
        <p:txBody>
          <a:bodyPr/>
          <a:lstStyle/>
          <a:p>
            <a:r>
              <a:rPr lang="en-US" dirty="0" smtClean="0"/>
              <a:t>5 L 1 Qs</a:t>
            </a:r>
          </a:p>
          <a:p>
            <a:r>
              <a:rPr lang="en-US" dirty="0" smtClean="0"/>
              <a:t>2 L 2/3 Qs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2870886" y="1535113"/>
            <a:ext cx="4041775" cy="639762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2743201" y="2174875"/>
            <a:ext cx="5943600" cy="3951288"/>
          </a:xfrm>
        </p:spPr>
        <p:txBody>
          <a:bodyPr/>
          <a:lstStyle/>
          <a:p>
            <a:r>
              <a:rPr lang="en-US" dirty="0" smtClean="0"/>
              <a:t>Include 1  - 2 pieces of info per paragraph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9093" y="5029200"/>
            <a:ext cx="54864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Summarize the Rosenberg Trial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477294" y="1981200"/>
            <a:ext cx="0" cy="449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2174875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3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546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Demi Cond</vt:lpstr>
      <vt:lpstr>Impact</vt:lpstr>
      <vt:lpstr>Kristen ITC</vt:lpstr>
      <vt:lpstr>Office Theme</vt:lpstr>
      <vt:lpstr>1950s #5 Spies Amongst Us!</vt:lpstr>
      <vt:lpstr>Arms (weapons) Race</vt:lpstr>
      <vt:lpstr>Red Scare: Fear of Communism </vt:lpstr>
      <vt:lpstr>PowerPoint Presentation</vt:lpstr>
      <vt:lpstr>"Are you now, or have you ever been, a member of the Communist party?” </vt:lpstr>
      <vt:lpstr>Senator Joseph McCarthy </vt:lpstr>
      <vt:lpstr>Edward R. Murrow TV news reporter </vt:lpstr>
      <vt:lpstr>Red Scare, 50s style  Answer these 3 questions @ end </vt:lpstr>
      <vt:lpstr>1950s #5: Rosenberg Trial </vt:lpstr>
      <vt:lpstr>50s #6: Magazines </vt:lpstr>
      <vt:lpstr>Cold War Review</vt:lpstr>
      <vt:lpstr>War on Terror vs. Cold War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#6: Spies Amongst Us!</dc:title>
  <dc:creator>rgunter</dc:creator>
  <cp:lastModifiedBy>Gunter, Rachel E.</cp:lastModifiedBy>
  <cp:revision>35</cp:revision>
  <dcterms:created xsi:type="dcterms:W3CDTF">2016-04-12T22:56:51Z</dcterms:created>
  <dcterms:modified xsi:type="dcterms:W3CDTF">2018-03-16T22:35:56Z</dcterms:modified>
</cp:coreProperties>
</file>