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68" r:id="rId2"/>
    <p:sldId id="256" r:id="rId3"/>
    <p:sldId id="257" r:id="rId4"/>
    <p:sldId id="259" r:id="rId5"/>
    <p:sldId id="258" r:id="rId6"/>
    <p:sldId id="260" r:id="rId7"/>
    <p:sldId id="269" r:id="rId8"/>
    <p:sldId id="270" r:id="rId9"/>
    <p:sldId id="262" r:id="rId10"/>
    <p:sldId id="266" r:id="rId11"/>
    <p:sldId id="263" r:id="rId12"/>
    <p:sldId id="264" r:id="rId13"/>
    <p:sldId id="265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4EBB5-EC6B-4E60-84BB-2CFDA016D69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B47B5-496F-4003-8C4A-61476631D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46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ED69-D1DA-410F-B3C5-E2D6D19E2293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AAD0-AAB8-4EDB-B6FA-839B4D5C0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ED69-D1DA-410F-B3C5-E2D6D19E2293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AAD0-AAB8-4EDB-B6FA-839B4D5C0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ED69-D1DA-410F-B3C5-E2D6D19E2293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AAD0-AAB8-4EDB-B6FA-839B4D5C0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923AC4FC-794B-4C83-BF74-60204CA1BC70}" type="slidenum">
              <a:rPr lang="en-US" altLang="en-US" sz="1200">
                <a:solidFill>
                  <a:srgbClr val="000000"/>
                </a:solidFill>
                <a:latin typeface="Lucida Sans" panose="020B0602030504020204" pitchFamily="34" charset="0"/>
              </a:rPr>
              <a:pPr algn="r"/>
              <a:t>‹#›</a:t>
            </a:fld>
            <a:endParaRPr lang="en-US" altLang="en-US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ED69-D1DA-410F-B3C5-E2D6D19E2293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AAD0-AAB8-4EDB-B6FA-839B4D5C0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ED69-D1DA-410F-B3C5-E2D6D19E2293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AAD0-AAB8-4EDB-B6FA-839B4D5C0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ED69-D1DA-410F-B3C5-E2D6D19E2293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AAD0-AAB8-4EDB-B6FA-839B4D5C0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ED69-D1DA-410F-B3C5-E2D6D19E2293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AAD0-AAB8-4EDB-B6FA-839B4D5C0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ED69-D1DA-410F-B3C5-E2D6D19E2293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AAD0-AAB8-4EDB-B6FA-839B4D5C0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ED69-D1DA-410F-B3C5-E2D6D19E2293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AAD0-AAB8-4EDB-B6FA-839B4D5C0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ED69-D1DA-410F-B3C5-E2D6D19E2293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AAD0-AAB8-4EDB-B6FA-839B4D5C0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ED69-D1DA-410F-B3C5-E2D6D19E2293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AAD0-AAB8-4EDB-B6FA-839B4D5C0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4ED69-D1DA-410F-B3C5-E2D6D19E2293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7AAD0-AAB8-4EDB-B6FA-839B4D5C0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nbc.com/morning-joe/watch/trump-campaign-i-predict-that-we-will-win-797265475768" TargetMode="External"/><Relationship Id="rId2" Type="http://schemas.openxmlformats.org/officeDocument/2006/relationships/hyperlink" Target="http://www.msnbc.com/msnbc-news/watch/battleground-polls-show-tightening-race-797223491514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nbcnews.com/politics/2016-election/newly-discovered-emails-unlikely-change-fbi-decision-not-charge-clinton-n675426" TargetMode="External"/><Relationship Id="rId4" Type="http://schemas.openxmlformats.org/officeDocument/2006/relationships/hyperlink" Target="http://www.nbcnews.com/politics/2016-election/analysis-vengeful-world-donald-trump-why-it-matters-n671721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the difference? </a:t>
            </a:r>
            <a:br>
              <a:rPr lang="en-US" dirty="0" smtClean="0"/>
            </a:br>
            <a:r>
              <a:rPr lang="en-US" sz="3600" dirty="0" smtClean="0"/>
              <a:t>Yesterday’s headlines according to 2 different news agencies. 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057399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Top Stories from NBC News and MSNBC</a:t>
            </a:r>
          </a:p>
          <a:p>
            <a:r>
              <a:rPr lang="en-US" b="1" dirty="0" smtClean="0">
                <a:hlinkClick r:id="rId2"/>
              </a:rPr>
              <a:t>1. Latest </a:t>
            </a:r>
            <a:r>
              <a:rPr lang="en-US" b="1" dirty="0">
                <a:hlinkClick r:id="rId2"/>
              </a:rPr>
              <a:t>battleground polls show tightening </a:t>
            </a:r>
            <a:r>
              <a:rPr lang="en-US" b="1" dirty="0" err="1">
                <a:hlinkClick r:id="rId2"/>
              </a:rPr>
              <a:t>raceWatch</a:t>
            </a:r>
            <a:endParaRPr lang="en-US" b="1" dirty="0"/>
          </a:p>
          <a:p>
            <a:r>
              <a:rPr lang="en-US" b="1" dirty="0" smtClean="0">
                <a:hlinkClick r:id="rId3"/>
              </a:rPr>
              <a:t>2. Conway</a:t>
            </a:r>
            <a:r>
              <a:rPr lang="en-US" b="1" dirty="0">
                <a:hlinkClick r:id="rId3"/>
              </a:rPr>
              <a:t>: ‘We’re going to win the </a:t>
            </a:r>
            <a:r>
              <a:rPr lang="en-US" b="1" dirty="0" err="1">
                <a:hlinkClick r:id="rId3"/>
              </a:rPr>
              <a:t>election’Watch</a:t>
            </a:r>
            <a:endParaRPr lang="en-US" b="1" dirty="0"/>
          </a:p>
          <a:p>
            <a:r>
              <a:rPr lang="en-US" b="1" dirty="0" smtClean="0">
                <a:hlinkClick r:id="rId4"/>
              </a:rPr>
              <a:t>3. Analysis</a:t>
            </a:r>
            <a:r>
              <a:rPr lang="en-US" b="1" dirty="0">
                <a:hlinkClick r:id="rId4"/>
              </a:rPr>
              <a:t>: The vengeful world of Donald Trump</a:t>
            </a:r>
            <a:endParaRPr lang="en-US" b="1" dirty="0"/>
          </a:p>
          <a:p>
            <a:r>
              <a:rPr lang="en-US" b="1" dirty="0" smtClean="0">
                <a:hlinkClick r:id="rId5"/>
              </a:rPr>
              <a:t>4. Could </a:t>
            </a:r>
            <a:r>
              <a:rPr lang="en-US" b="1" dirty="0">
                <a:hlinkClick r:id="rId5"/>
              </a:rPr>
              <a:t>Clinton be charged over newly discovered emails?</a:t>
            </a:r>
            <a:endParaRPr lang="en-US" b="1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074984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Fox News:</a:t>
            </a:r>
          </a:p>
          <a:p>
            <a:r>
              <a:rPr lang="en-US" b="1" dirty="0" smtClean="0"/>
              <a:t>DEMS </a:t>
            </a:r>
            <a:r>
              <a:rPr lang="en-US" b="1" dirty="0"/>
              <a:t>TURN ON COMEY: Same pols who praised FBI boss July doing 180 over renewal of Clinton </a:t>
            </a:r>
            <a:r>
              <a:rPr lang="en-US" b="1" dirty="0" smtClean="0"/>
              <a:t>probe</a:t>
            </a:r>
          </a:p>
          <a:p>
            <a:r>
              <a:rPr lang="en-US" b="1" dirty="0"/>
              <a:t>Schoen: I'm a Democrat, and I worked for Bill Clinton, but I can't vote for Hillary</a:t>
            </a:r>
          </a:p>
          <a:p>
            <a:endParaRPr lang="en-US" b="1" dirty="0"/>
          </a:p>
          <a:p>
            <a:r>
              <a:rPr lang="en-US" b="1" dirty="0" smtClean="0"/>
              <a:t>Controversial </a:t>
            </a:r>
            <a:r>
              <a:rPr lang="en-US" b="1" dirty="0"/>
              <a:t>Dem operative 'close' to Clinton campaign boss, email claims</a:t>
            </a:r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7862" y="1937665"/>
            <a:ext cx="0" cy="48006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Spanish – American War (1898)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battle – in Philippines  - which Spain also controlled &amp; wanted independence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US destroys all Spanish ships </a:t>
            </a:r>
          </a:p>
          <a:p>
            <a:endParaRPr lang="en-US" dirty="0"/>
          </a:p>
        </p:txBody>
      </p:sp>
      <p:pic>
        <p:nvPicPr>
          <p:cNvPr id="4" name="Picture 2" descr="http://e08595.medialib.glogster.com/media/a1/a1dc0e3479f27ef03731523b7c6876a9b45bfafac4fd8efa6f31d147d05e50d6/spanish-american-war2-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352800"/>
            <a:ext cx="4876800" cy="3226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 Cuba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b="1" u="sng" dirty="0" smtClean="0"/>
              <a:t>Rough Riders </a:t>
            </a:r>
            <a:r>
              <a:rPr lang="en-US" dirty="0" smtClean="0"/>
              <a:t>: voluntary group of fighters </a:t>
            </a:r>
            <a:endParaRPr lang="en-US" dirty="0"/>
          </a:p>
          <a:p>
            <a:pPr lvl="1"/>
            <a:r>
              <a:rPr lang="en-US" dirty="0" smtClean="0"/>
              <a:t>Led by – Theodore Roosevelt </a:t>
            </a:r>
          </a:p>
          <a:p>
            <a:endParaRPr lang="en-US" dirty="0"/>
          </a:p>
          <a:p>
            <a:r>
              <a:rPr lang="en-US" b="1" u="sng" dirty="0" smtClean="0">
                <a:solidFill>
                  <a:srgbClr val="0070C0"/>
                </a:solidFill>
              </a:rPr>
              <a:t>San Juan Hill: </a:t>
            </a:r>
            <a:r>
              <a:rPr lang="en-US" dirty="0" smtClean="0">
                <a:solidFill>
                  <a:srgbClr val="0070C0"/>
                </a:solidFill>
              </a:rPr>
              <a:t>US victory, makes TR famous </a:t>
            </a:r>
          </a:p>
          <a:p>
            <a:endParaRPr lang="en-US" dirty="0"/>
          </a:p>
        </p:txBody>
      </p:sp>
      <p:pic>
        <p:nvPicPr>
          <p:cNvPr id="1026" name="Picture 2" descr="Image result for rough ri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708278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Treaty of Paris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Cuba = independent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Puerto Rico &amp; Guam </a:t>
            </a:r>
            <a:r>
              <a:rPr lang="en-US" dirty="0" smtClean="0"/>
              <a:t>given to 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 pays $20 million for Philippines </a:t>
            </a:r>
          </a:p>
          <a:p>
            <a:pPr marL="514350" indent="-514350">
              <a:buNone/>
            </a:pPr>
            <a:endParaRPr lang="en-US" sz="1800" dirty="0"/>
          </a:p>
          <a:p>
            <a:pPr marL="514350" indent="-514350">
              <a:buNone/>
            </a:pPr>
            <a:r>
              <a:rPr lang="en-US" dirty="0" smtClean="0">
                <a:latin typeface="Gill Sans Ultra Bold Condensed" pitchFamily="34" charset="0"/>
              </a:rPr>
              <a:t>	*US has an empire* </a:t>
            </a:r>
            <a:endParaRPr lang="en-US" dirty="0">
              <a:latin typeface="Gill Sans Ultra Bold Condensed" pitchFamily="34" charset="0"/>
            </a:endParaRPr>
          </a:p>
        </p:txBody>
      </p:sp>
      <p:pic>
        <p:nvPicPr>
          <p:cNvPr id="19458" name="Picture 2" descr="https://upload.wikimedia.org/wikipedia/commons/e/e4/Map_of_USA_G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914400"/>
            <a:ext cx="3733800" cy="2667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53000" y="3962400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entury Gothic" pitchFamily="34" charset="0"/>
              </a:rPr>
              <a:t>Is it ever ok for one nation to take over another? </a:t>
            </a:r>
            <a:endParaRPr lang="en-US" sz="28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Answer: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Should the Spanish American War have even started? Explain your answer w/2 reasons.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Was it a fair treaty? Explain your answer with 2 reasons. 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to questions….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question #3 for both articles, be sure to include specific references to the text. </a:t>
            </a:r>
          </a:p>
          <a:p>
            <a:pPr marL="0" indent="0">
              <a:buNone/>
            </a:pPr>
            <a:r>
              <a:rPr lang="en-US" dirty="0" smtClean="0"/>
              <a:t>Answer on the back: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 and contrast the two sources</a:t>
            </a:r>
          </a:p>
          <a:p>
            <a:pPr lvl="1"/>
            <a:r>
              <a:rPr lang="en-US" dirty="0" smtClean="0"/>
              <a:t>Have 3 similarities and 3 differences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can one tell which source is more reliable? Give specific evidence that shows it’s a trustworthy source or </a:t>
            </a:r>
            <a:r>
              <a:rPr lang="en-US" smtClean="0"/>
              <a:t>an untrustworthy source.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70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Imperialism #2: </a:t>
            </a:r>
            <a:br>
              <a:rPr lang="en-US" dirty="0" smtClean="0"/>
            </a:br>
            <a:r>
              <a:rPr lang="en-US" dirty="0" smtClean="0"/>
              <a:t>Spanish American War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81200"/>
            <a:ext cx="6400800" cy="1752600"/>
          </a:xfrm>
        </p:spPr>
        <p:txBody>
          <a:bodyPr/>
          <a:lstStyle/>
          <a:p>
            <a:r>
              <a:rPr lang="en-US" dirty="0" smtClean="0"/>
              <a:t>(Which doesn’t take place in Spain or USA……)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429000"/>
            <a:ext cx="75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What does imperialism mean?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Colonized by Spain</a:t>
            </a:r>
          </a:p>
          <a:p>
            <a:r>
              <a:rPr lang="en-US" dirty="0" smtClean="0"/>
              <a:t>Many US businesses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 asked to buy Spain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Spain said – we’d rather see Cuba sunk in the sea! </a:t>
            </a:r>
          </a:p>
        </p:txBody>
      </p:sp>
      <p:pic>
        <p:nvPicPr>
          <p:cNvPr id="1026" name="Picture 2" descr="http://www.worldatlas.com/img/areamap/87f08778db06f10227bdde4cc61cc23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4862" y="228600"/>
            <a:ext cx="3722914" cy="2743200"/>
          </a:xfrm>
          <a:prstGeom prst="rect">
            <a:avLst/>
          </a:prstGeom>
          <a:noFill/>
        </p:spPr>
      </p:pic>
      <p:pic>
        <p:nvPicPr>
          <p:cNvPr id="1028" name="Picture 4" descr="http://www.fasttrackteaching.com/burns/Unit_6_World/Cuba_sugar_harvest_ca1900_dblo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657600"/>
            <a:ext cx="4179746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Cuba </a:t>
            </a:r>
            <a:r>
              <a:rPr lang="en-US" dirty="0" err="1" smtClean="0"/>
              <a:t>Libre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2672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1895 – </a:t>
            </a:r>
            <a:r>
              <a:rPr lang="en-US" b="1" u="sng" dirty="0" smtClean="0">
                <a:solidFill>
                  <a:srgbClr val="0070C0"/>
                </a:solidFill>
              </a:rPr>
              <a:t>Jose Marti </a:t>
            </a:r>
            <a:r>
              <a:rPr lang="en-US" dirty="0" smtClean="0">
                <a:solidFill>
                  <a:srgbClr val="0070C0"/>
                </a:solidFill>
              </a:rPr>
              <a:t>cries: </a:t>
            </a:r>
          </a:p>
          <a:p>
            <a:pPr lvl="1"/>
            <a:r>
              <a:rPr lang="en-US" i="1" u="sng" dirty="0" smtClean="0">
                <a:solidFill>
                  <a:srgbClr val="0070C0"/>
                </a:solidFill>
              </a:rPr>
              <a:t>Cuba </a:t>
            </a:r>
            <a:r>
              <a:rPr lang="en-US" i="1" u="sng" dirty="0" err="1" smtClean="0">
                <a:solidFill>
                  <a:srgbClr val="0070C0"/>
                </a:solidFill>
              </a:rPr>
              <a:t>Libre</a:t>
            </a:r>
            <a:r>
              <a:rPr lang="en-US" i="1" u="sng" dirty="0" smtClean="0">
                <a:solidFill>
                  <a:srgbClr val="0070C0"/>
                </a:solidFill>
              </a:rPr>
              <a:t>! </a:t>
            </a:r>
            <a:r>
              <a:rPr lang="en-US" i="1" dirty="0" smtClean="0">
                <a:solidFill>
                  <a:srgbClr val="0070C0"/>
                </a:solidFill>
              </a:rPr>
              <a:t>Free Cuba!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He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led revolution against Spain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Spain arrests opposition– 300,000 Cubans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US began to support idea of a free Cuba </a:t>
            </a:r>
          </a:p>
          <a:p>
            <a:endParaRPr lang="en-US" dirty="0"/>
          </a:p>
        </p:txBody>
      </p:sp>
      <p:pic>
        <p:nvPicPr>
          <p:cNvPr id="6146" name="Picture 2" descr="http://www.haitianinternet.com/spa/_files/spa_album/pic_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685800"/>
            <a:ext cx="3805967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Causes of War: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De </a:t>
            </a:r>
            <a:r>
              <a:rPr lang="en-US" b="1" u="sng" dirty="0" err="1" smtClean="0"/>
              <a:t>Lome</a:t>
            </a:r>
            <a:r>
              <a:rPr lang="en-US" b="1" u="sng" dirty="0" smtClean="0"/>
              <a:t> Letter</a:t>
            </a:r>
            <a:r>
              <a:rPr lang="en-US" dirty="0" smtClean="0"/>
              <a:t>:  Spanish official insulted US President …..called him “weak”! </a:t>
            </a:r>
          </a:p>
          <a:p>
            <a:pPr marL="914400" lvl="1" indent="-514350"/>
            <a:r>
              <a:rPr lang="en-US" i="1" dirty="0" smtClean="0">
                <a:solidFill>
                  <a:srgbClr val="FF0000"/>
                </a:solidFill>
              </a:rPr>
              <a:t>Is this enough to go to war?</a:t>
            </a:r>
          </a:p>
          <a:p>
            <a:pPr marL="914400" lvl="1" indent="-514350"/>
            <a:r>
              <a:rPr lang="en-US" i="1" dirty="0" smtClean="0">
                <a:solidFill>
                  <a:srgbClr val="FF0000"/>
                </a:solidFill>
              </a:rPr>
              <a:t>Btw, Spain apologizes  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mrparana.weebly.com/uploads/6/1/7/8/6178631/4757520.jpg?3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838200"/>
            <a:ext cx="3812614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2. </a:t>
            </a:r>
            <a:r>
              <a:rPr lang="en-US" b="1" i="1" u="sng" dirty="0" smtClean="0"/>
              <a:t>U.S.S. Maine </a:t>
            </a:r>
            <a:r>
              <a:rPr lang="en-US" dirty="0" smtClean="0"/>
              <a:t>(US Ship) </a:t>
            </a:r>
            <a:endParaRPr lang="en-US" b="1" i="1" u="sng" dirty="0" smtClean="0"/>
          </a:p>
          <a:p>
            <a:r>
              <a:rPr lang="en-US" b="1" u="sng" dirty="0" smtClean="0"/>
              <a:t>Yellow Journalism</a:t>
            </a:r>
            <a:r>
              <a:rPr lang="en-US" dirty="0" smtClean="0"/>
              <a:t>: exaggerate the news, make it interesting! </a:t>
            </a:r>
          </a:p>
          <a:p>
            <a:r>
              <a:rPr lang="en-US" dirty="0" smtClean="0"/>
              <a:t>William Randolph Hearst owns a paper &amp; says:</a:t>
            </a:r>
          </a:p>
          <a:p>
            <a:pPr lvl="1"/>
            <a:r>
              <a:rPr lang="en-US" sz="3200" dirty="0" smtClean="0"/>
              <a:t>“You furnish the pictures, I’ll furnish the war.”</a:t>
            </a:r>
          </a:p>
          <a:p>
            <a:r>
              <a:rPr lang="en-US" sz="3600" b="1" i="1" dirty="0" smtClean="0"/>
              <a:t>Maine</a:t>
            </a:r>
            <a:r>
              <a:rPr lang="en-US" sz="3600" dirty="0" smtClean="0"/>
              <a:t> explodes near Cuba (1898) </a:t>
            </a:r>
          </a:p>
          <a:p>
            <a:pPr lvl="1"/>
            <a:r>
              <a:rPr lang="en-US" sz="3200" dirty="0" smtClean="0"/>
              <a:t>No one knows why</a:t>
            </a:r>
          </a:p>
          <a:p>
            <a:pPr lvl="1"/>
            <a:r>
              <a:rPr lang="en-US" sz="3200" dirty="0" smtClean="0"/>
              <a:t>Hearst’s paper blames</a:t>
            </a:r>
          </a:p>
          <a:p>
            <a:pPr marL="457200" lvl="1" indent="0">
              <a:buNone/>
            </a:pPr>
            <a:r>
              <a:rPr lang="en-US" sz="3200" dirty="0" smtClean="0"/>
              <a:t>Spanish  </a:t>
            </a:r>
            <a:endParaRPr lang="en-US" sz="3200" dirty="0"/>
          </a:p>
        </p:txBody>
      </p:sp>
      <p:pic>
        <p:nvPicPr>
          <p:cNvPr id="17410" name="Picture 2" descr="http://media.npr.org/assets/img/2015/05/22/uss-maine-getty_custom-d80d1e3fb9e19a358cff2ac5186ce642d52071ba-s900-c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9" y="4361854"/>
            <a:ext cx="3341077" cy="2327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 bwMode="auto">
          <a:xfrm>
            <a:off x="701675" y="273050"/>
            <a:ext cx="7658100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3200" smtClean="0">
                <a:latin typeface="Helvetica" panose="020B0604020202020204" pitchFamily="34" charset="0"/>
              </a:rPr>
              <a:t>Explosion of the USS </a:t>
            </a:r>
            <a:r>
              <a:rPr lang="en-US" altLang="en-US" sz="3200" i="1" smtClean="0">
                <a:latin typeface="Helvetica" panose="020B0604020202020204" pitchFamily="34" charset="0"/>
              </a:rPr>
              <a:t>Maine</a:t>
            </a:r>
            <a:r>
              <a:rPr lang="en-US" altLang="en-US" sz="3200" smtClean="0">
                <a:latin typeface="Helvetica" panose="020B0604020202020204" pitchFamily="34" charset="0"/>
              </a:rPr>
              <a:t/>
            </a:r>
            <a:br>
              <a:rPr lang="en-US" altLang="en-US" sz="3200" smtClean="0">
                <a:latin typeface="Helvetica" panose="020B0604020202020204" pitchFamily="34" charset="0"/>
              </a:rPr>
            </a:br>
            <a:r>
              <a:rPr lang="en-US" altLang="en-US" sz="3200" smtClean="0">
                <a:latin typeface="Helvetica" panose="020B0604020202020204" pitchFamily="34" charset="0"/>
              </a:rPr>
              <a:t>Havana Harbor, 1898</a:t>
            </a:r>
          </a:p>
        </p:txBody>
      </p:sp>
      <p:pic>
        <p:nvPicPr>
          <p:cNvPr id="6" name="Picture 5" descr="862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8720" y="1429918"/>
            <a:ext cx="6482080" cy="4976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88960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 bwMode="auto">
          <a:xfrm>
            <a:off x="701675" y="779463"/>
            <a:ext cx="7658100" cy="1022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mtClean="0">
                <a:latin typeface="Helvetica" panose="020B0604020202020204" pitchFamily="34" charset="0"/>
              </a:rPr>
              <a:t>“Awake United States!”</a:t>
            </a:r>
          </a:p>
        </p:txBody>
      </p:sp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701675" y="2049463"/>
            <a:ext cx="7658100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dist"/>
            <a:r>
              <a:rPr lang="en-US" altLang="en-US" i="1">
                <a:latin typeface="Helvetica" panose="020B0604020202020204" pitchFamily="34" charset="0"/>
              </a:rPr>
              <a:t>This song was rushed into print between the sinking of the </a:t>
            </a:r>
            <a:r>
              <a:rPr lang="en-US" altLang="en-US">
                <a:latin typeface="Helvetica" panose="020B0604020202020204" pitchFamily="34" charset="0"/>
              </a:rPr>
              <a:t>Maine</a:t>
            </a:r>
            <a:r>
              <a:rPr lang="en-US" altLang="en-US" i="1">
                <a:latin typeface="Helvetica" panose="020B0604020202020204" pitchFamily="34" charset="0"/>
              </a:rPr>
              <a:t> on February 15, 1898, and the declaration of war on April 25, 1898.</a:t>
            </a:r>
          </a:p>
          <a:p>
            <a:endParaRPr lang="en-US" altLang="en-US" i="1">
              <a:latin typeface="Helvetica" panose="020B0604020202020204" pitchFamily="34" charset="0"/>
            </a:endParaRPr>
          </a:p>
          <a:p>
            <a:pPr algn="ctr"/>
            <a:r>
              <a:rPr lang="en-US" altLang="en-US" sz="2200">
                <a:latin typeface="Helvetica" panose="020B0604020202020204" pitchFamily="34" charset="0"/>
              </a:rPr>
              <a:t>Eagle soar on high, and sound the battle cry!</a:t>
            </a:r>
          </a:p>
          <a:p>
            <a:pPr algn="ctr"/>
            <a:endParaRPr lang="en-US" altLang="en-US" sz="1000">
              <a:latin typeface="Helvetica" panose="020B0604020202020204" pitchFamily="34" charset="0"/>
            </a:endParaRPr>
          </a:p>
          <a:p>
            <a:pPr algn="ctr"/>
            <a:r>
              <a:rPr lang="en-US" altLang="en-US" sz="2200">
                <a:latin typeface="Helvetica" panose="020B0604020202020204" pitchFamily="34" charset="0"/>
              </a:rPr>
              <a:t>And how proudly sailed the warship </a:t>
            </a:r>
            <a:r>
              <a:rPr lang="en-US" altLang="en-US" sz="2200" i="1">
                <a:latin typeface="Helvetica" panose="020B0604020202020204" pitchFamily="34" charset="0"/>
              </a:rPr>
              <a:t>Maine</a:t>
            </a:r>
            <a:r>
              <a:rPr lang="en-US" altLang="en-US" sz="2200">
                <a:latin typeface="Helvetica" panose="020B0604020202020204" pitchFamily="34" charset="0"/>
              </a:rPr>
              <a:t>, </a:t>
            </a:r>
          </a:p>
          <a:p>
            <a:pPr algn="ctr"/>
            <a:r>
              <a:rPr lang="en-US" altLang="en-US" sz="2200">
                <a:latin typeface="Helvetica" panose="020B0604020202020204" pitchFamily="34" charset="0"/>
              </a:rPr>
              <a:t>a Nation’s pride, without a stain!</a:t>
            </a:r>
          </a:p>
          <a:p>
            <a:pPr algn="ctr"/>
            <a:r>
              <a:rPr lang="en-US" altLang="en-US" sz="2200">
                <a:latin typeface="Helvetica" panose="020B0604020202020204" pitchFamily="34" charset="0"/>
              </a:rPr>
              <a:t>A wreck she lies, her sailors slain.</a:t>
            </a:r>
          </a:p>
          <a:p>
            <a:pPr algn="ctr"/>
            <a:r>
              <a:rPr lang="en-US" altLang="en-US" sz="2200">
                <a:latin typeface="Helvetica" panose="020B0604020202020204" pitchFamily="34" charset="0"/>
              </a:rPr>
              <a:t>By two-faced butchers, paid by Spain!</a:t>
            </a:r>
          </a:p>
          <a:p>
            <a:pPr algn="ctr"/>
            <a:endParaRPr lang="en-US" altLang="en-US" sz="1000">
              <a:latin typeface="Helvetica" panose="020B0604020202020204" pitchFamily="34" charset="0"/>
            </a:endParaRPr>
          </a:p>
          <a:p>
            <a:pPr algn="ctr"/>
            <a:r>
              <a:rPr lang="en-US" altLang="en-US" sz="2200">
                <a:latin typeface="Helvetica" panose="020B0604020202020204" pitchFamily="34" charset="0"/>
              </a:rPr>
              <a:t>Eagle soar on high,</a:t>
            </a:r>
          </a:p>
          <a:p>
            <a:pPr algn="ctr"/>
            <a:r>
              <a:rPr lang="en-US" altLang="en-US" sz="2200">
                <a:latin typeface="Helvetica" panose="020B0604020202020204" pitchFamily="34" charset="0"/>
              </a:rPr>
              <a:t>And sound the battle cry</a:t>
            </a:r>
          </a:p>
          <a:p>
            <a:pPr algn="ctr"/>
            <a:r>
              <a:rPr lang="en-US" altLang="en-US" sz="2200">
                <a:latin typeface="Helvetica" panose="020B0604020202020204" pitchFamily="34" charset="0"/>
              </a:rPr>
              <a:t>Wave the starry flag!</a:t>
            </a:r>
          </a:p>
          <a:p>
            <a:pPr algn="ctr"/>
            <a:r>
              <a:rPr lang="en-US" altLang="en-US" sz="2200">
                <a:latin typeface="Helvetica" panose="020B0604020202020204" pitchFamily="34" charset="0"/>
              </a:rPr>
              <a:t>In mud it shall not drag!</a:t>
            </a:r>
          </a:p>
        </p:txBody>
      </p:sp>
    </p:spTree>
    <p:extLst>
      <p:ext uri="{BB962C8B-B14F-4D97-AF65-F5344CB8AC3E}">
        <p14:creationId xmlns:p14="http://schemas.microsoft.com/office/powerpoint/2010/main" val="13170088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4221163"/>
          </a:xfrm>
        </p:spPr>
        <p:txBody>
          <a:bodyPr/>
          <a:lstStyle/>
          <a:p>
            <a:r>
              <a:rPr lang="en-US" dirty="0" smtClean="0"/>
              <a:t>Spain will agree to nearly all the US demands  BUT US declares war on Spain anyway</a:t>
            </a:r>
          </a:p>
        </p:txBody>
      </p:sp>
      <p:pic>
        <p:nvPicPr>
          <p:cNvPr id="21508" name="Picture 4" descr="http://kellan2305.weebly.com/uploads/4/6/0/2/46025265/6072129_or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33600"/>
            <a:ext cx="5715000" cy="381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562</Words>
  <Application>Microsoft Office PowerPoint</Application>
  <PresentationFormat>On-screen Show 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MS PGothic</vt:lpstr>
      <vt:lpstr>Arial</vt:lpstr>
      <vt:lpstr>Calibri</vt:lpstr>
      <vt:lpstr>Century Gothic</vt:lpstr>
      <vt:lpstr>Gill Sans Ultra Bold Condensed</vt:lpstr>
      <vt:lpstr>Helvetica</vt:lpstr>
      <vt:lpstr>Lucida Sans</vt:lpstr>
      <vt:lpstr>Times</vt:lpstr>
      <vt:lpstr>Office Theme</vt:lpstr>
      <vt:lpstr>What’s the difference?  Yesterday’s headlines according to 2 different news agencies. </vt:lpstr>
      <vt:lpstr>Imperialism #2:  Spanish American War </vt:lpstr>
      <vt:lpstr>Cuba</vt:lpstr>
      <vt:lpstr>Cuba Libre </vt:lpstr>
      <vt:lpstr>Causes of War: </vt:lpstr>
      <vt:lpstr>PowerPoint Presentation</vt:lpstr>
      <vt:lpstr>Explosion of the USS Maine Havana Harbor, 1898</vt:lpstr>
      <vt:lpstr>“Awake United States!”</vt:lpstr>
      <vt:lpstr>PowerPoint Presentation</vt:lpstr>
      <vt:lpstr>Spanish – American War (1898) </vt:lpstr>
      <vt:lpstr>In Cuba</vt:lpstr>
      <vt:lpstr>Treaty of Paris </vt:lpstr>
      <vt:lpstr>Answer: </vt:lpstr>
      <vt:lpstr>Add to questions….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 #3:  Spanish American War</dc:title>
  <dc:creator>rgunter</dc:creator>
  <cp:lastModifiedBy>Gunter, Rachel E.</cp:lastModifiedBy>
  <cp:revision>49</cp:revision>
  <dcterms:created xsi:type="dcterms:W3CDTF">2015-10-29T22:05:43Z</dcterms:created>
  <dcterms:modified xsi:type="dcterms:W3CDTF">2017-11-13T15:46:54Z</dcterms:modified>
</cp:coreProperties>
</file>