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4" r:id="rId3"/>
    <p:sldId id="256" r:id="rId4"/>
    <p:sldId id="257" r:id="rId5"/>
    <p:sldId id="260" r:id="rId6"/>
    <p:sldId id="261" r:id="rId7"/>
    <p:sldId id="263" r:id="rId8"/>
    <p:sldId id="259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8A89-FC3D-4F22-AF4E-E4E426E82447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17216-A695-43FA-B22C-95B5D09BD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867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8A89-FC3D-4F22-AF4E-E4E426E82447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17216-A695-43FA-B22C-95B5D09BD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8A89-FC3D-4F22-AF4E-E4E426E82447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17216-A695-43FA-B22C-95B5D09BD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87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8A89-FC3D-4F22-AF4E-E4E426E82447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17216-A695-43FA-B22C-95B5D09BD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179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8A89-FC3D-4F22-AF4E-E4E426E82447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17216-A695-43FA-B22C-95B5D09BD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77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8A89-FC3D-4F22-AF4E-E4E426E82447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17216-A695-43FA-B22C-95B5D09BD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02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8A89-FC3D-4F22-AF4E-E4E426E82447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17216-A695-43FA-B22C-95B5D09BD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278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8A89-FC3D-4F22-AF4E-E4E426E82447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17216-A695-43FA-B22C-95B5D09BD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2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8A89-FC3D-4F22-AF4E-E4E426E82447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17216-A695-43FA-B22C-95B5D09BD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47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8A89-FC3D-4F22-AF4E-E4E426E82447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17216-A695-43FA-B22C-95B5D09BD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14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8A89-FC3D-4F22-AF4E-E4E426E82447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17216-A695-43FA-B22C-95B5D09BD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02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28A89-FC3D-4F22-AF4E-E4E426E82447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17216-A695-43FA-B22C-95B5D09BD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41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1936 electoral college 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563107"/>
            <a:ext cx="10455601" cy="561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03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Volunteer?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9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us debt 2000s ch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606"/>
            <a:ext cx="6250855" cy="397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us deficit 2000s ch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111384"/>
            <a:ext cx="6096000" cy="4529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865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Franklin Gothic Demi Cond" panose="020B0706030402020204" pitchFamily="34" charset="0"/>
              </a:rPr>
              <a:t>Great D #8: Second Term </a:t>
            </a:r>
            <a:br>
              <a:rPr lang="en-US" dirty="0" smtClean="0">
                <a:latin typeface="Franklin Gothic Demi Cond" panose="020B0706030402020204" pitchFamily="34" charset="0"/>
              </a:rPr>
            </a:br>
            <a:r>
              <a:rPr lang="en-US" dirty="0" smtClean="0"/>
              <a:t>“Second 100 Days” – new programs in 1935-36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AAA </a:t>
            </a:r>
            <a:endParaRPr lang="en-US" sz="3800" dirty="0" smtClean="0"/>
          </a:p>
          <a:p>
            <a:pPr lvl="2"/>
            <a:r>
              <a:rPr lang="en-US" sz="3400" dirty="0" smtClean="0"/>
              <a:t>Replace it in 1938 w/ new AAA – meets Const. </a:t>
            </a:r>
          </a:p>
          <a:p>
            <a:pPr marL="0" indent="0">
              <a:buNone/>
            </a:pPr>
            <a:endParaRPr lang="en-US" sz="3400" dirty="0" smtClean="0"/>
          </a:p>
          <a:p>
            <a:r>
              <a:rPr lang="en-US" sz="3400" dirty="0" smtClean="0">
                <a:latin typeface="Franklin Gothic Demi Cond" panose="020B0706030402020204" pitchFamily="34" charset="0"/>
              </a:rPr>
              <a:t>NYA: Nat’l Youth Administration </a:t>
            </a:r>
            <a:r>
              <a:rPr lang="en-US" sz="3400" dirty="0" smtClean="0"/>
              <a:t>– helped students w/part time jobs </a:t>
            </a:r>
            <a:r>
              <a:rPr lang="en-US" sz="3400" dirty="0" smtClean="0"/>
              <a:t>, </a:t>
            </a:r>
            <a:r>
              <a:rPr lang="en-US" sz="3400" smtClean="0"/>
              <a:t>job training </a:t>
            </a:r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312546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Workers’ Rights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3114"/>
            <a:ext cx="10515600" cy="4663849"/>
          </a:xfrm>
        </p:spPr>
        <p:txBody>
          <a:bodyPr/>
          <a:lstStyle/>
          <a:p>
            <a:r>
              <a:rPr lang="en-US" sz="3000" dirty="0" smtClean="0"/>
              <a:t>Sup Ct overturns NIRA b/c it took power from states &amp; gave it to feds </a:t>
            </a:r>
          </a:p>
          <a:p>
            <a:pPr lvl="1"/>
            <a:r>
              <a:rPr lang="en-US" sz="3000" dirty="0" smtClean="0"/>
              <a:t>Replaced it w/ </a:t>
            </a:r>
            <a:r>
              <a:rPr lang="en-US" sz="3000" b="1" u="sng" dirty="0" smtClean="0"/>
              <a:t>Wagner Act</a:t>
            </a:r>
            <a:r>
              <a:rPr lang="en-US" sz="3000" dirty="0" smtClean="0"/>
              <a:t>: allows for unions to organize &amp; collective bargaining</a:t>
            </a:r>
          </a:p>
          <a:p>
            <a:pPr lvl="1"/>
            <a:r>
              <a:rPr lang="en-US" sz="3000" dirty="0" smtClean="0"/>
              <a:t>Creates </a:t>
            </a:r>
            <a:r>
              <a:rPr lang="en-US" sz="3000" b="1" u="sng" dirty="0" smtClean="0"/>
              <a:t>Nat’l Labor Relations Board </a:t>
            </a:r>
            <a:r>
              <a:rPr lang="en-US" sz="3000" dirty="0" smtClean="0"/>
              <a:t>– hears about unfair work practices (today) </a:t>
            </a:r>
          </a:p>
          <a:p>
            <a:r>
              <a:rPr lang="en-US" sz="3000" b="1" u="sng" dirty="0" smtClean="0"/>
              <a:t>Fair Labor Standards Act</a:t>
            </a:r>
          </a:p>
          <a:p>
            <a:pPr lvl="1"/>
            <a:r>
              <a:rPr lang="en-US" sz="3000" dirty="0" smtClean="0"/>
              <a:t>Max working hours = 44, = 40 after 2 years</a:t>
            </a:r>
          </a:p>
          <a:p>
            <a:pPr lvl="1"/>
            <a:r>
              <a:rPr lang="en-US" sz="3000" dirty="0" smtClean="0"/>
              <a:t>Min wage = 25 cents / hour</a:t>
            </a:r>
          </a:p>
          <a:p>
            <a:pPr lvl="1"/>
            <a:r>
              <a:rPr lang="en-US" sz="3000" dirty="0" smtClean="0"/>
              <a:t>No hazardous work under 18, rules for work under 16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89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Social Security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8674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Old Age Pension / retirement paid by workers &amp; employers </a:t>
            </a:r>
          </a:p>
          <a:p>
            <a:pPr lvl="1"/>
            <a:r>
              <a:rPr lang="en-US" sz="3000" dirty="0" smtClean="0"/>
              <a:t>Get money back at age 65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Unemployment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Aid for families &amp; disabled </a:t>
            </a:r>
            <a:endParaRPr lang="en-US" sz="3000" dirty="0"/>
          </a:p>
        </p:txBody>
      </p:sp>
      <p:pic>
        <p:nvPicPr>
          <p:cNvPr id="3074" name="Picture 2" descr="Image result for social security amou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599" y="751113"/>
            <a:ext cx="5355771" cy="4177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018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317" y="168355"/>
            <a:ext cx="10515600" cy="1325563"/>
          </a:xfrm>
        </p:spPr>
        <p:txBody>
          <a:bodyPr/>
          <a:lstStyle/>
          <a:p>
            <a:r>
              <a:rPr lang="en-US" dirty="0" smtClean="0"/>
              <a:t>Was the New Deal a success or a failure? 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25682" y="1493918"/>
            <a:ext cx="11430965" cy="4802710"/>
          </a:xfrm>
        </p:spPr>
        <p:txBody>
          <a:bodyPr>
            <a:noAutofit/>
          </a:bodyPr>
          <a:lstStyle/>
          <a:p>
            <a:r>
              <a:rPr lang="en-US" dirty="0" smtClean="0"/>
              <a:t>Your team will be given your position that it was a success or a failure. 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ADD</a:t>
            </a:r>
            <a:r>
              <a:rPr lang="en-US" dirty="0" smtClean="0"/>
              <a:t> to the “Organizing the Evidence” from Stanford Docs</a:t>
            </a: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ADD evidence from</a:t>
            </a:r>
            <a:r>
              <a:rPr lang="en-US" sz="2800" dirty="0" smtClean="0"/>
              <a:t>: WPA article, and notes. Fill out info for BOTH sides. </a:t>
            </a:r>
          </a:p>
          <a:p>
            <a:r>
              <a:rPr lang="en-US" dirty="0" smtClean="0"/>
              <a:t>Create an </a:t>
            </a:r>
            <a:r>
              <a:rPr lang="en-US" dirty="0" smtClean="0">
                <a:latin typeface="Arial Black" panose="020B0A04020102020204" pitchFamily="34" charset="0"/>
              </a:rPr>
              <a:t>opening statement </a:t>
            </a:r>
            <a:r>
              <a:rPr lang="en-US" dirty="0" smtClean="0"/>
              <a:t>that supports your position including at least 3 pieces of evidence. </a:t>
            </a:r>
          </a:p>
          <a:p>
            <a:pPr lvl="1"/>
            <a:r>
              <a:rPr lang="en-US" sz="2800" dirty="0" smtClean="0"/>
              <a:t>Present your evidence like this: In Document A, it says, “</a:t>
            </a:r>
            <a:r>
              <a:rPr lang="en-US" sz="2800" dirty="0" err="1" smtClean="0"/>
              <a:t>alkdjfkldjf</a:t>
            </a:r>
            <a:r>
              <a:rPr lang="en-US" sz="2800" dirty="0" smtClean="0"/>
              <a:t>” …..</a:t>
            </a:r>
          </a:p>
          <a:p>
            <a:r>
              <a:rPr lang="en-US" dirty="0" smtClean="0"/>
              <a:t>Find one visual (use Chromebook) to support your position </a:t>
            </a:r>
          </a:p>
          <a:p>
            <a:r>
              <a:rPr lang="en-US" dirty="0" smtClean="0"/>
              <a:t>Present</a:t>
            </a:r>
          </a:p>
          <a:p>
            <a:r>
              <a:rPr lang="en-US" dirty="0" smtClean="0"/>
              <a:t>Rebuttals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48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Supreme Court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3482"/>
            <a:ext cx="6553200" cy="4351338"/>
          </a:xfrm>
        </p:spPr>
        <p:txBody>
          <a:bodyPr/>
          <a:lstStyle/>
          <a:p>
            <a:r>
              <a:rPr lang="en-US" dirty="0" smtClean="0"/>
              <a:t>Feb 1937: FDR decides to ADD 6 justices to Sup Ct – making a total of 15 </a:t>
            </a:r>
          </a:p>
          <a:p>
            <a:r>
              <a:rPr lang="en-US" dirty="0" smtClean="0"/>
              <a:t>Court packing scheme: critics argued unconstitutional</a:t>
            </a:r>
          </a:p>
          <a:p>
            <a:pPr lvl="1"/>
            <a:r>
              <a:rPr lang="en-US" dirty="0" smtClean="0"/>
              <a:t>Congress can change size of court, not </a:t>
            </a:r>
            <a:r>
              <a:rPr lang="en-US" dirty="0" err="1" smtClean="0"/>
              <a:t>pres</a:t>
            </a:r>
            <a:endParaRPr lang="en-US" dirty="0" smtClean="0"/>
          </a:p>
          <a:p>
            <a:r>
              <a:rPr lang="en-US" dirty="0" smtClean="0"/>
              <a:t>Back away </a:t>
            </a:r>
          </a:p>
          <a:p>
            <a:r>
              <a:rPr lang="en-US" dirty="0" smtClean="0"/>
              <a:t>Replaced 7 justices over the next few years anyway </a:t>
            </a:r>
            <a:endParaRPr lang="en-US" dirty="0"/>
          </a:p>
        </p:txBody>
      </p:sp>
      <p:pic>
        <p:nvPicPr>
          <p:cNvPr id="4100" name="Picture 4" descr="Image result for fdr court packing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648" y="82097"/>
            <a:ext cx="4599895" cy="5533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254648" y="561580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Franklin Gothic Demi Cond" panose="020B0706030402020204" pitchFamily="34" charset="0"/>
              </a:rPr>
              <a:t>“The King Can Do No Wrong” </a:t>
            </a:r>
            <a:endParaRPr lang="en-US" sz="2400" dirty="0">
              <a:solidFill>
                <a:srgbClr val="FF0000"/>
              </a:solidFill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89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D #9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1371600"/>
            <a:ext cx="5157787" cy="1133475"/>
          </a:xfrm>
        </p:spPr>
        <p:txBody>
          <a:bodyPr>
            <a:normAutofit/>
          </a:bodyPr>
          <a:lstStyle/>
          <a:p>
            <a:r>
              <a:rPr lang="en-US" dirty="0" smtClean="0"/>
              <a:t>What do you see? </a:t>
            </a:r>
            <a:r>
              <a:rPr lang="en-US" dirty="0" smtClean="0">
                <a:solidFill>
                  <a:srgbClr val="FF0000"/>
                </a:solidFill>
              </a:rPr>
              <a:t>What symbols, exaggeration, caricature, irony, </a:t>
            </a:r>
            <a:r>
              <a:rPr lang="en-US" dirty="0" err="1" smtClean="0">
                <a:solidFill>
                  <a:srgbClr val="FF0000"/>
                </a:solidFill>
              </a:rPr>
              <a:t>etc</a:t>
            </a:r>
            <a:r>
              <a:rPr lang="en-US" dirty="0" smtClean="0">
                <a:solidFill>
                  <a:srgbClr val="FF0000"/>
                </a:solidFill>
              </a:rPr>
              <a:t>, are used?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71600"/>
            <a:ext cx="5183188" cy="1133475"/>
          </a:xfrm>
        </p:spPr>
        <p:txBody>
          <a:bodyPr/>
          <a:lstStyle/>
          <a:p>
            <a:r>
              <a:rPr lang="en-US" dirty="0" smtClean="0"/>
              <a:t>What is the message? </a:t>
            </a:r>
            <a:r>
              <a:rPr lang="en-US" dirty="0" smtClean="0">
                <a:solidFill>
                  <a:srgbClr val="FF0000"/>
                </a:solidFill>
              </a:rPr>
              <a:t>Is it a positive or negative view of FDR? Explain.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6074229" y="1371600"/>
            <a:ext cx="21771" cy="521425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083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2689</TotalTime>
  <Words>335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Franklin Gothic Demi Cond</vt:lpstr>
      <vt:lpstr>Office Theme</vt:lpstr>
      <vt:lpstr>PowerPoint Presentation</vt:lpstr>
      <vt:lpstr>Volunteer? </vt:lpstr>
      <vt:lpstr>PowerPoint Presentation</vt:lpstr>
      <vt:lpstr>Great D #8: Second Term  “Second 100 Days” – new programs in 1935-36 </vt:lpstr>
      <vt:lpstr>Workers’ Rights </vt:lpstr>
      <vt:lpstr>Social Security</vt:lpstr>
      <vt:lpstr>Was the New Deal a success or a failure?  </vt:lpstr>
      <vt:lpstr>Supreme Court </vt:lpstr>
      <vt:lpstr>Great D #9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Gunter, Rachel E.</dc:creator>
  <cp:lastModifiedBy>Gunter, Rachel E.</cp:lastModifiedBy>
  <cp:revision>14</cp:revision>
  <dcterms:created xsi:type="dcterms:W3CDTF">2017-01-23T16:57:45Z</dcterms:created>
  <dcterms:modified xsi:type="dcterms:W3CDTF">2018-01-26T15:54:13Z</dcterms:modified>
</cp:coreProperties>
</file>