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1" r:id="rId2"/>
    <p:sldId id="272" r:id="rId3"/>
    <p:sldId id="273" r:id="rId4"/>
    <p:sldId id="274" r:id="rId5"/>
    <p:sldId id="275" r:id="rId6"/>
    <p:sldId id="276" r:id="rId7"/>
    <p:sldId id="277" r:id="rId8"/>
    <p:sldId id="278" r:id="rId9"/>
    <p:sldId id="279" r:id="rId10"/>
    <p:sldId id="282" r:id="rId11"/>
    <p:sldId id="285" r:id="rId12"/>
    <p:sldId id="283" r:id="rId13"/>
    <p:sldId id="257" r:id="rId14"/>
    <p:sldId id="263" r:id="rId15"/>
    <p:sldId id="258" r:id="rId16"/>
    <p:sldId id="265" r:id="rId17"/>
    <p:sldId id="259" r:id="rId18"/>
    <p:sldId id="267" r:id="rId19"/>
    <p:sldId id="264" r:id="rId20"/>
    <p:sldId id="260" r:id="rId21"/>
    <p:sldId id="284" r:id="rId22"/>
    <p:sldId id="266" r:id="rId23"/>
    <p:sldId id="268" r:id="rId24"/>
    <p:sldId id="269" r:id="rId25"/>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11"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0483" name="Rectangle 3"/>
          <p:cNvSpPr>
            <a:spLocks noGrp="1" noChangeArrowheads="1"/>
          </p:cNvSpPr>
          <p:nvPr>
            <p:ph type="dt" sz="quarter" idx="1"/>
          </p:nvPr>
        </p:nvSpPr>
        <p:spPr bwMode="auto">
          <a:xfrm>
            <a:off x="3995217" y="0"/>
            <a:ext cx="3056414" cy="465455"/>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a:latin typeface="Calibri" pitchFamily="34" charset="0"/>
              </a:defRPr>
            </a:lvl1pPr>
          </a:lstStyle>
          <a:p>
            <a:pPr>
              <a:defRPr/>
            </a:pPr>
            <a:fld id="{F8CE4177-08EA-4CED-9819-F469F6512C03}" type="datetimeFigureOut">
              <a:rPr lang="en-US"/>
              <a:pPr>
                <a:defRPr/>
              </a:pPr>
              <a:t>2/21/2018</a:t>
            </a:fld>
            <a:endParaRPr lang="en-US"/>
          </a:p>
        </p:txBody>
      </p:sp>
      <p:sp>
        <p:nvSpPr>
          <p:cNvPr id="20484" name="Rectangle 4"/>
          <p:cNvSpPr>
            <a:spLocks noGrp="1" noChangeArrowheads="1"/>
          </p:cNvSpPr>
          <p:nvPr>
            <p:ph type="ftr" sz="quarter" idx="2"/>
          </p:nvPr>
        </p:nvSpPr>
        <p:spPr bwMode="auto">
          <a:xfrm>
            <a:off x="0"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0485" name="Rectangle 5"/>
          <p:cNvSpPr>
            <a:spLocks noGrp="1" noChangeArrowheads="1"/>
          </p:cNvSpPr>
          <p:nvPr>
            <p:ph type="sldNum" sz="quarter" idx="3"/>
          </p:nvPr>
        </p:nvSpPr>
        <p:spPr bwMode="auto">
          <a:xfrm>
            <a:off x="3995217" y="8842029"/>
            <a:ext cx="3056414" cy="465455"/>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a:latin typeface="Calibri" pitchFamily="34" charset="0"/>
              </a:defRPr>
            </a:lvl1pPr>
          </a:lstStyle>
          <a:p>
            <a:pPr>
              <a:defRPr/>
            </a:pPr>
            <a:fld id="{CD3C3D1B-E9C7-4E2E-A44A-524ABCD56D81}" type="slidenum">
              <a:rPr lang="en-US"/>
              <a:pPr>
                <a:defRPr/>
              </a:pPr>
              <a:t>‹#›</a:t>
            </a:fld>
            <a:endParaRPr lang="en-US"/>
          </a:p>
        </p:txBody>
      </p:sp>
    </p:spTree>
    <p:extLst>
      <p:ext uri="{BB962C8B-B14F-4D97-AF65-F5344CB8AC3E}">
        <p14:creationId xmlns:p14="http://schemas.microsoft.com/office/powerpoint/2010/main" val="166239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9BD15DC9-186F-4ABD-98DD-A4C600FCC555}" type="datetimeFigureOut">
              <a:rPr lang="en-US" smtClean="0"/>
              <a:t>2/21/2018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23B38403-8A25-4FD0-9ABF-9AFCCA100A64}" type="slidenum">
              <a:rPr lang="en-US" smtClean="0"/>
              <a:t>‹#›</a:t>
            </a:fld>
            <a:endParaRPr lang="en-US"/>
          </a:p>
        </p:txBody>
      </p:sp>
    </p:spTree>
    <p:extLst>
      <p:ext uri="{BB962C8B-B14F-4D97-AF65-F5344CB8AC3E}">
        <p14:creationId xmlns:p14="http://schemas.microsoft.com/office/powerpoint/2010/main" val="16032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901BEE8E-E0B4-4C76-91BF-41C2BE8A1C23}" type="slidenum">
              <a:rPr lang="en-US" altLang="en-US" smtClean="0"/>
              <a:pPr/>
              <a:t>18</a:t>
            </a:fld>
            <a:endParaRPr lang="en-US" altLang="en-US" smtClean="0"/>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noFill/>
        </p:spPr>
        <p:txBody>
          <a:bodyPr/>
          <a:lstStyle/>
          <a:p>
            <a:pPr eaLnBrk="1" hangingPunct="1">
              <a:spcBef>
                <a:spcPct val="0"/>
              </a:spcBef>
            </a:pPr>
            <a:endParaRPr lang="en-US" altLang="en-US" smtClean="0">
              <a:latin typeface="Arial" charset="0"/>
              <a:cs typeface="Arial" charset="0"/>
            </a:endParaRPr>
          </a:p>
        </p:txBody>
      </p:sp>
      <p:sp>
        <p:nvSpPr>
          <p:cNvPr id="46085" name="Slide Number Placeholder 3"/>
          <p:cNvSpPr txBox="1">
            <a:spLocks noGrp="1"/>
          </p:cNvSpPr>
          <p:nvPr/>
        </p:nvSpPr>
        <p:spPr bwMode="auto">
          <a:xfrm>
            <a:off x="3995738" y="8842375"/>
            <a:ext cx="3055937" cy="465138"/>
          </a:xfrm>
          <a:prstGeom prst="rect">
            <a:avLst/>
          </a:prstGeom>
          <a:noFill/>
          <a:ln w="9525">
            <a:noFill/>
            <a:miter lim="800000"/>
            <a:headEnd/>
            <a:tailEnd/>
          </a:ln>
        </p:spPr>
        <p:txBody>
          <a:bodyPr lIns="93497" tIns="46749" rIns="93497" bIns="46749" anchor="b"/>
          <a:lstStyle/>
          <a:p>
            <a:pPr algn="r" eaLnBrk="1" hangingPunct="1"/>
            <a:fld id="{CA895BD0-DDB0-4BE6-98B1-2F33DE83A587}" type="slidenum">
              <a:rPr lang="en-US" altLang="en-US" sz="1200">
                <a:latin typeface="Calibri" pitchFamily="34" charset="0"/>
              </a:rPr>
              <a:pPr algn="r" eaLnBrk="1" hangingPunct="1"/>
              <a:t>18</a:t>
            </a:fld>
            <a:endParaRPr lang="en-US" altLang="en-US" sz="1200">
              <a:latin typeface="Calibri" pitchFamily="34" charset="0"/>
            </a:endParaRPr>
          </a:p>
        </p:txBody>
      </p:sp>
    </p:spTree>
    <p:extLst>
      <p:ext uri="{BB962C8B-B14F-4D97-AF65-F5344CB8AC3E}">
        <p14:creationId xmlns:p14="http://schemas.microsoft.com/office/powerpoint/2010/main" val="50316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6CF265-C6B5-407D-86EC-237E30140C7D}" type="slidenum">
              <a:rPr lang="en-US" altLang="en-US" smtClean="0"/>
              <a:pPr/>
              <a:t>24</a:t>
            </a:fld>
            <a:endParaRPr lang="en-US" altLang="en-US" smtClean="0"/>
          </a:p>
        </p:txBody>
      </p:sp>
    </p:spTree>
    <p:extLst>
      <p:ext uri="{BB962C8B-B14F-4D97-AF65-F5344CB8AC3E}">
        <p14:creationId xmlns:p14="http://schemas.microsoft.com/office/powerpoint/2010/main" val="373278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839B56-091F-47FD-9491-B5481663EA2E}" type="datetimeFigureOut">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1B169D-6427-4482-A36D-E3CBC1B678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2C3D40-477D-4CCA-8252-077E51E34844}" type="datetimeFigureOut">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06E23-5BAA-4E27-BBC4-90FB117DBA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E27E75-34BC-41FE-9A1D-8EC1212455FB}" type="datetimeFigureOut">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A71CE2-7E6B-4E4F-93ED-211ABE2FB4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7959A0-C206-42D9-A04D-5AF7218FEB5F}" type="datetimeFigureOut">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D2E00-E123-4EEF-A981-124042ADA1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A527B3-F8DF-4462-BCA0-2CAB6A039CF0}" type="datetimeFigureOut">
              <a:rPr lang="en-US"/>
              <a:pPr>
                <a:defRPr/>
              </a:pPr>
              <a:t>2/21/2018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086EBC-AF89-42F3-93FD-1A7B69E4F4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A7CF16-9CC0-424A-9ABD-AA01828FF927}" type="datetimeFigureOut">
              <a:rPr lang="en-US"/>
              <a:pPr>
                <a:defRPr/>
              </a:pPr>
              <a:t>2/21/2018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6BDE25-7325-4776-9AD2-42DE9AB673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7B12B0-9DEE-47CB-8CF1-C10E7A08AABB}" type="datetimeFigureOut">
              <a:rPr lang="en-US"/>
              <a:pPr>
                <a:defRPr/>
              </a:pPr>
              <a:t>2/21/2018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29DFF6-7A44-45FA-87B3-12AC8BB0C1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984185-AE2E-487E-BE57-4B207B8D9B2E}" type="datetimeFigureOut">
              <a:rPr lang="en-US"/>
              <a:pPr>
                <a:defRPr/>
              </a:pPr>
              <a:t>2/21/2018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EE8F6F-72CA-478B-9B6E-CBBB4487A1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395CB7-FE57-46B6-965B-8E5AA89C7206}" type="datetimeFigureOut">
              <a:rPr lang="en-US"/>
              <a:pPr>
                <a:defRPr/>
              </a:pPr>
              <a:t>2/21/2018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A87AB8-3728-424A-B447-ADF8D9BB1C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1CFEF8-8C2A-4DC7-9E8C-B2D0C657091D}" type="datetimeFigureOut">
              <a:rPr lang="en-US"/>
              <a:pPr>
                <a:defRPr/>
              </a:pPr>
              <a:t>2/21/2018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F5E750-F3BC-4822-89DB-2174A68364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F3C801-D5BC-4794-A99C-24AB41882546}" type="datetimeFigureOut">
              <a:rPr lang="en-US"/>
              <a:pPr>
                <a:defRPr/>
              </a:pPr>
              <a:t>2/21/2018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9AEEFB-D45F-474B-AF64-792E1D6C7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4F4F28-48C1-4592-98F1-07B3D2559CA4}" type="datetimeFigureOut">
              <a:rPr lang="en-US"/>
              <a:pPr>
                <a:defRPr/>
              </a:pPr>
              <a:t>2/21/2018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7C3294A-84E6-4511-9B7E-4A27ACF690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idx="4294967295"/>
          </p:nvPr>
        </p:nvSpPr>
        <p:spPr>
          <a:xfrm>
            <a:off x="533400" y="304800"/>
            <a:ext cx="7772400" cy="1470025"/>
          </a:xfrm>
        </p:spPr>
        <p:txBody>
          <a:bodyPr/>
          <a:lstStyle/>
          <a:p>
            <a:pPr eaLnBrk="1" hangingPunct="1"/>
            <a:r>
              <a:rPr lang="en-US" dirty="0"/>
              <a:t>B/W Wars #</a:t>
            </a:r>
            <a:r>
              <a:rPr lang="en-US" dirty="0" smtClean="0"/>
              <a:t>2:</a:t>
            </a:r>
            <a:r>
              <a:rPr lang="en-US" dirty="0"/>
              <a:t/>
            </a:r>
            <a:br>
              <a:rPr lang="en-US" dirty="0"/>
            </a:br>
            <a:r>
              <a:rPr lang="en-US" dirty="0"/>
              <a:t>Causes of the Russ Rev</a:t>
            </a:r>
            <a:endParaRPr lang="en-US" altLang="en-US" dirty="0" smtClean="0"/>
          </a:p>
        </p:txBody>
      </p:sp>
      <p:sp>
        <p:nvSpPr>
          <p:cNvPr id="28675" name="Subtitle 2"/>
          <p:cNvSpPr>
            <a:spLocks noGrp="1"/>
          </p:cNvSpPr>
          <p:nvPr>
            <p:ph type="subTitle" idx="4294967295"/>
          </p:nvPr>
        </p:nvSpPr>
        <p:spPr>
          <a:xfrm>
            <a:off x="152400" y="1828800"/>
            <a:ext cx="8534400" cy="4038600"/>
          </a:xfrm>
        </p:spPr>
        <p:txBody>
          <a:bodyPr/>
          <a:lstStyle/>
          <a:p>
            <a:pPr marL="514350" indent="-514350" eaLnBrk="1" hangingPunct="1">
              <a:lnSpc>
                <a:spcPct val="90000"/>
              </a:lnSpc>
              <a:buFontTx/>
              <a:buAutoNum type="arabicPeriod"/>
            </a:pPr>
            <a:r>
              <a:rPr lang="en-US" altLang="en-US" smtClean="0">
                <a:solidFill>
                  <a:srgbClr val="FF0000"/>
                </a:solidFill>
              </a:rPr>
              <a:t>What is the name for the Russian monarch?</a:t>
            </a:r>
          </a:p>
          <a:p>
            <a:pPr marL="514350" indent="-514350" eaLnBrk="1" hangingPunct="1">
              <a:lnSpc>
                <a:spcPct val="90000"/>
              </a:lnSpc>
              <a:buFontTx/>
              <a:buAutoNum type="arabicPeriod"/>
            </a:pPr>
            <a:r>
              <a:rPr lang="en-US" altLang="en-US" smtClean="0">
                <a:solidFill>
                  <a:srgbClr val="FF0000"/>
                </a:solidFill>
              </a:rPr>
              <a:t>What is the new word for a dictatorship? (Starts w/an “a”)</a:t>
            </a:r>
          </a:p>
          <a:p>
            <a:pPr marL="514350" indent="-514350" eaLnBrk="1" hangingPunct="1">
              <a:lnSpc>
                <a:spcPct val="90000"/>
              </a:lnSpc>
              <a:buFontTx/>
              <a:buAutoNum type="arabicPeriod"/>
            </a:pPr>
            <a:r>
              <a:rPr lang="en-US" altLang="en-US" smtClean="0">
                <a:solidFill>
                  <a:srgbClr val="FF0000"/>
                </a:solidFill>
              </a:rPr>
              <a:t>List 2 reasons why Russians were unhappy with their government. </a:t>
            </a:r>
          </a:p>
          <a:p>
            <a:pPr marL="514350" indent="-514350" algn="ctr" eaLnBrk="1" hangingPunct="1">
              <a:lnSpc>
                <a:spcPct val="90000"/>
              </a:lnSpc>
              <a:buFontTx/>
              <a:buAutoNum type="arabicPeriod"/>
            </a:pPr>
            <a:endParaRPr lang="en-US" altLang="en-US" smtClean="0">
              <a:solidFill>
                <a:srgbClr val="898989"/>
              </a:solidFill>
            </a:endParaRPr>
          </a:p>
        </p:txBody>
      </p:sp>
      <p:sp>
        <p:nvSpPr>
          <p:cNvPr id="28676" name="TextBox 4"/>
          <p:cNvSpPr txBox="1">
            <a:spLocks noChangeArrowheads="1"/>
          </p:cNvSpPr>
          <p:nvPr/>
        </p:nvSpPr>
        <p:spPr bwMode="auto">
          <a:xfrm>
            <a:off x="381000" y="5334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latin typeface="Impact" panose="020B0806030902050204" pitchFamily="34" charset="0"/>
              </a:rPr>
              <a:t>If absent for test – must make it up today or tomorrow ! Also, turn in your notebook. </a:t>
            </a:r>
          </a:p>
        </p:txBody>
      </p:sp>
    </p:spTree>
    <p:extLst>
      <p:ext uri="{BB962C8B-B14F-4D97-AF65-F5344CB8AC3E}">
        <p14:creationId xmlns:p14="http://schemas.microsoft.com/office/powerpoint/2010/main" val="391040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2057400"/>
          </a:xfrm>
        </p:spPr>
        <p:txBody>
          <a:bodyPr/>
          <a:lstStyle/>
          <a:p>
            <a:r>
              <a:rPr lang="en-US" dirty="0" smtClean="0"/>
              <a:t>Change at least 10 things in your essay: MLA, grammar, capitalization, thesis, etc.  </a:t>
            </a:r>
            <a:endParaRPr lang="en-US" dirty="0"/>
          </a:p>
        </p:txBody>
      </p:sp>
      <p:sp>
        <p:nvSpPr>
          <p:cNvPr id="5" name="Subtitle 4"/>
          <p:cNvSpPr>
            <a:spLocks noGrp="1"/>
          </p:cNvSpPr>
          <p:nvPr>
            <p:ph type="subTitle" idx="1"/>
          </p:nvPr>
        </p:nvSpPr>
        <p:spPr>
          <a:xfrm>
            <a:off x="381000" y="3124200"/>
            <a:ext cx="8382000" cy="1752600"/>
          </a:xfrm>
        </p:spPr>
        <p:txBody>
          <a:bodyPr/>
          <a:lstStyle/>
          <a:p>
            <a:r>
              <a:rPr lang="en-US" sz="6600" u="sng" dirty="0" smtClean="0">
                <a:solidFill>
                  <a:schemeClr val="tx1"/>
                </a:solidFill>
                <a:latin typeface="Franklin Gothic Demi Cond" panose="020B0706030402020204" pitchFamily="34" charset="0"/>
              </a:rPr>
              <a:t>Turn in final draft</a:t>
            </a:r>
          </a:p>
          <a:p>
            <a:r>
              <a:rPr lang="en-US" sz="6600" dirty="0" smtClean="0">
                <a:solidFill>
                  <a:schemeClr val="tx1"/>
                </a:solidFill>
                <a:latin typeface="Franklin Gothic Demi Cond" panose="020B0706030402020204" pitchFamily="34" charset="0"/>
              </a:rPr>
              <a:t>On turnitin.com </a:t>
            </a:r>
          </a:p>
          <a:p>
            <a:r>
              <a:rPr lang="en-US" sz="6600" dirty="0" smtClean="0">
                <a:solidFill>
                  <a:schemeClr val="tx1"/>
                </a:solidFill>
                <a:latin typeface="Franklin Gothic Demi Cond" panose="020B0706030402020204" pitchFamily="34" charset="0"/>
              </a:rPr>
              <a:t>By 11:59 on Tues 2/27</a:t>
            </a:r>
            <a:endParaRPr lang="en-US" sz="6600" dirty="0">
              <a:solidFill>
                <a:schemeClr val="tx1"/>
              </a:solidFill>
              <a:latin typeface="Franklin Gothic Demi Cond" panose="020B0706030402020204" pitchFamily="34" charset="0"/>
            </a:endParaRPr>
          </a:p>
        </p:txBody>
      </p:sp>
    </p:spTree>
    <p:extLst>
      <p:ext uri="{BB962C8B-B14F-4D97-AF65-F5344CB8AC3E}">
        <p14:creationId xmlns:p14="http://schemas.microsoft.com/office/powerpoint/2010/main" val="3667128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546101"/>
            <a:ext cx="8928100" cy="1143000"/>
          </a:xfrm>
        </p:spPr>
        <p:txBody>
          <a:bodyPr/>
          <a:lstStyle/>
          <a:p>
            <a:pPr algn="l"/>
            <a:r>
              <a:rPr lang="en-US" dirty="0" smtClean="0"/>
              <a:t>Communism Check – Up</a:t>
            </a:r>
            <a:br>
              <a:rPr lang="en-US" dirty="0" smtClean="0"/>
            </a:br>
            <a:r>
              <a:rPr lang="en-US" dirty="0" smtClean="0"/>
              <a:t>True/False: </a:t>
            </a:r>
            <a:r>
              <a:rPr lang="en-US" sz="2800" dirty="0" smtClean="0"/>
              <a:t>If false, change the underlined word to the correct one. EX: </a:t>
            </a:r>
            <a:r>
              <a:rPr lang="en-US" sz="2800" u="sng" dirty="0" smtClean="0"/>
              <a:t>Czar Alexander III</a:t>
            </a:r>
            <a:r>
              <a:rPr lang="en-US" sz="2800" dirty="0" smtClean="0"/>
              <a:t> was the last czar of Russia. F, Nicholas II</a:t>
            </a:r>
            <a:endParaRPr lang="en-US" sz="2800" dirty="0"/>
          </a:p>
        </p:txBody>
      </p:sp>
      <p:sp>
        <p:nvSpPr>
          <p:cNvPr id="3" name="Content Placeholder 2"/>
          <p:cNvSpPr>
            <a:spLocks noGrp="1"/>
          </p:cNvSpPr>
          <p:nvPr>
            <p:ph idx="1"/>
          </p:nvPr>
        </p:nvSpPr>
        <p:spPr>
          <a:xfrm>
            <a:off x="457200" y="2362200"/>
            <a:ext cx="8229600" cy="5029200"/>
          </a:xfrm>
        </p:spPr>
        <p:txBody>
          <a:bodyPr/>
          <a:lstStyle/>
          <a:p>
            <a:pPr marL="514350" indent="-514350">
              <a:buFont typeface="+mj-lt"/>
              <a:buAutoNum type="arabicPeriod"/>
            </a:pPr>
            <a:r>
              <a:rPr lang="en-US" u="sng" dirty="0" smtClean="0"/>
              <a:t>Communism</a:t>
            </a:r>
            <a:r>
              <a:rPr lang="en-US" dirty="0" smtClean="0"/>
              <a:t> is when everyone shares everything equally.</a:t>
            </a:r>
          </a:p>
          <a:p>
            <a:pPr marL="514350" indent="-514350">
              <a:buFont typeface="+mj-lt"/>
              <a:buAutoNum type="arabicPeriod"/>
            </a:pPr>
            <a:r>
              <a:rPr lang="en-US" dirty="0" smtClean="0"/>
              <a:t>Often, people who are rich </a:t>
            </a:r>
            <a:r>
              <a:rPr lang="en-US" u="sng" dirty="0" smtClean="0"/>
              <a:t>like </a:t>
            </a:r>
            <a:r>
              <a:rPr lang="en-US" dirty="0" smtClean="0"/>
              <a:t>communism. </a:t>
            </a:r>
          </a:p>
          <a:p>
            <a:pPr marL="514350" indent="-514350">
              <a:buFont typeface="+mj-lt"/>
              <a:buAutoNum type="arabicPeriod"/>
            </a:pPr>
            <a:r>
              <a:rPr lang="en-US" u="sng" dirty="0" smtClean="0"/>
              <a:t>Adam Smith </a:t>
            </a:r>
            <a:r>
              <a:rPr lang="en-US" dirty="0" smtClean="0"/>
              <a:t>wrote the book on communism.</a:t>
            </a:r>
          </a:p>
          <a:p>
            <a:pPr marL="514350" indent="-514350">
              <a:buFont typeface="+mj-lt"/>
              <a:buAutoNum type="arabicPeriod"/>
            </a:pPr>
            <a:r>
              <a:rPr lang="en-US" dirty="0" smtClean="0"/>
              <a:t>One advantage of communism is that </a:t>
            </a:r>
            <a:r>
              <a:rPr lang="en-US" u="sng" dirty="0" smtClean="0"/>
              <a:t>no one is poor. </a:t>
            </a:r>
          </a:p>
          <a:p>
            <a:pPr marL="514350" indent="-514350">
              <a:buFont typeface="+mj-lt"/>
              <a:buAutoNum type="arabicPeriod"/>
            </a:pPr>
            <a:r>
              <a:rPr lang="en-US" dirty="0" smtClean="0"/>
              <a:t>Bourgeoisie are the </a:t>
            </a:r>
            <a:r>
              <a:rPr lang="en-US" u="sng" dirty="0" smtClean="0"/>
              <a:t>workers</a:t>
            </a:r>
            <a:r>
              <a:rPr lang="en-US" dirty="0" smtClean="0"/>
              <a:t>. </a:t>
            </a:r>
          </a:p>
          <a:p>
            <a:pPr marL="514350" indent="-514350">
              <a:buFont typeface="+mj-lt"/>
              <a:buAutoNum type="arabicPeriod"/>
            </a:pPr>
            <a:r>
              <a:rPr lang="en-US" dirty="0" smtClean="0"/>
              <a:t>Proletariat are the </a:t>
            </a:r>
            <a:r>
              <a:rPr lang="en-US" u="sng" dirty="0" smtClean="0"/>
              <a:t>workers</a:t>
            </a:r>
            <a:r>
              <a:rPr lang="en-US" dirty="0" smtClean="0"/>
              <a:t>. </a:t>
            </a:r>
          </a:p>
          <a:p>
            <a:pPr marL="514350" indent="-514350">
              <a:buFont typeface="+mj-lt"/>
              <a:buAutoNum type="arabicPeriod"/>
            </a:pPr>
            <a:endParaRPr lang="en-US" dirty="0" smtClean="0"/>
          </a:p>
          <a:p>
            <a:pPr marL="514350" indent="-514350">
              <a:buFont typeface="+mj-lt"/>
              <a:buAutoNum type="arabicPeriod"/>
            </a:pPr>
            <a:endParaRPr lang="en-US" dirty="0"/>
          </a:p>
        </p:txBody>
      </p:sp>
      <p:cxnSp>
        <p:nvCxnSpPr>
          <p:cNvPr id="5" name="Straight Connector 4"/>
          <p:cNvCxnSpPr/>
          <p:nvPr/>
        </p:nvCxnSpPr>
        <p:spPr>
          <a:xfrm>
            <a:off x="304800" y="2209800"/>
            <a:ext cx="8382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17391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6600" dirty="0" smtClean="0">
                <a:solidFill>
                  <a:srgbClr val="FF0000"/>
                </a:solidFill>
                <a:latin typeface="Franklin Gothic Demi Cond" panose="020B0706030402020204" pitchFamily="34" charset="0"/>
              </a:rPr>
              <a:t>Duma</a:t>
            </a:r>
            <a:endParaRPr lang="en-US" sz="6600" dirty="0">
              <a:solidFill>
                <a:srgbClr val="FF0000"/>
              </a:solidFill>
              <a:latin typeface="Franklin Gothic Demi Cond" panose="020B0706030402020204" pitchFamily="34" charset="0"/>
            </a:endParaRPr>
          </a:p>
        </p:txBody>
      </p:sp>
      <p:sp>
        <p:nvSpPr>
          <p:cNvPr id="3" name="Content Placeholder 2"/>
          <p:cNvSpPr>
            <a:spLocks noGrp="1"/>
          </p:cNvSpPr>
          <p:nvPr>
            <p:ph idx="1"/>
          </p:nvPr>
        </p:nvSpPr>
        <p:spPr/>
        <p:txBody>
          <a:bodyPr/>
          <a:lstStyle/>
          <a:p>
            <a:r>
              <a:rPr lang="en-US" dirty="0" smtClean="0">
                <a:solidFill>
                  <a:srgbClr val="FF0000"/>
                </a:solidFill>
              </a:rPr>
              <a:t>After several false starts, the Duma will eventually  be allowed to exist but with pretty limited power </a:t>
            </a:r>
            <a:endParaRPr lang="en-US" dirty="0">
              <a:solidFill>
                <a:srgbClr val="FF0000"/>
              </a:solidFill>
            </a:endParaRPr>
          </a:p>
        </p:txBody>
      </p:sp>
      <p:pic>
        <p:nvPicPr>
          <p:cNvPr id="1026" name="Picture 2" descr="Russian D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5791200" cy="335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2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l" eaLnBrk="1" hangingPunct="1"/>
            <a:r>
              <a:rPr lang="en-US" dirty="0" smtClean="0">
                <a:solidFill>
                  <a:srgbClr val="FF0000"/>
                </a:solidFill>
              </a:rPr>
              <a:t>The country is moving along until… </a:t>
            </a:r>
          </a:p>
        </p:txBody>
      </p:sp>
      <p:sp>
        <p:nvSpPr>
          <p:cNvPr id="3" name="Content Placeholder 2"/>
          <p:cNvSpPr>
            <a:spLocks noGrp="1"/>
          </p:cNvSpPr>
          <p:nvPr>
            <p:ph idx="1"/>
          </p:nvPr>
        </p:nvSpPr>
        <p:spPr>
          <a:xfrm>
            <a:off x="457200" y="1371600"/>
            <a:ext cx="5105400" cy="4525963"/>
          </a:xfrm>
        </p:spPr>
        <p:txBody>
          <a:bodyPr>
            <a:normAutofit lnSpcReduction="10000"/>
          </a:bodyPr>
          <a:lstStyle/>
          <a:p>
            <a:pPr eaLnBrk="1" hangingPunct="1">
              <a:buFont typeface="Arial" charset="0"/>
              <a:buNone/>
            </a:pPr>
            <a:r>
              <a:rPr lang="en-US" dirty="0" smtClean="0"/>
              <a:t>3. </a:t>
            </a:r>
            <a:r>
              <a:rPr lang="en-US" sz="3400" dirty="0" smtClean="0"/>
              <a:t>World War One</a:t>
            </a:r>
          </a:p>
          <a:p>
            <a:pPr lvl="1" eaLnBrk="1" hangingPunct="1"/>
            <a:r>
              <a:rPr lang="en-US" sz="3400" dirty="0" smtClean="0"/>
              <a:t>Russia wasn’t ready – had no supplies, millions die</a:t>
            </a:r>
            <a:r>
              <a:rPr lang="en-US" sz="3400" dirty="0" smtClean="0">
                <a:solidFill>
                  <a:srgbClr val="0000FF"/>
                </a:solidFill>
              </a:rPr>
              <a:t> </a:t>
            </a:r>
          </a:p>
          <a:p>
            <a:pPr lvl="1" eaLnBrk="1" hangingPunct="1"/>
            <a:r>
              <a:rPr lang="en-US" sz="3400" dirty="0" smtClean="0"/>
              <a:t>Nick goes </a:t>
            </a:r>
            <a:r>
              <a:rPr lang="en-US" sz="3400" dirty="0" smtClean="0"/>
              <a:t>to front for support </a:t>
            </a:r>
          </a:p>
          <a:p>
            <a:pPr lvl="1" eaLnBrk="1" hangingPunct="1"/>
            <a:r>
              <a:rPr lang="en-US" sz="3400" b="1" u="sng" dirty="0" smtClean="0"/>
              <a:t>Czarina Alexandra</a:t>
            </a:r>
            <a:r>
              <a:rPr lang="en-US" sz="3400" dirty="0" smtClean="0"/>
              <a:t> is left behind </a:t>
            </a:r>
          </a:p>
        </p:txBody>
      </p:sp>
      <p:pic>
        <p:nvPicPr>
          <p:cNvPr id="15363" name="Picture 4" descr="http://www.lordprice.co.uk/mm5/graphics/00000001/PERY1049,-Czarina-Alexandra.jpg"/>
          <p:cNvPicPr>
            <a:picLocks noChangeAspect="1" noChangeArrowheads="1"/>
          </p:cNvPicPr>
          <p:nvPr/>
        </p:nvPicPr>
        <p:blipFill>
          <a:blip r:embed="rId2" cstate="print"/>
          <a:srcRect/>
          <a:stretch>
            <a:fillRect/>
          </a:stretch>
        </p:blipFill>
        <p:spPr bwMode="auto">
          <a:xfrm>
            <a:off x="5410200" y="1295400"/>
            <a:ext cx="3352800" cy="462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p:cNvSpPr>
          <p:nvPr>
            <p:ph type="ctrTitle"/>
          </p:nvPr>
        </p:nvSpPr>
        <p:spPr>
          <a:xfrm>
            <a:off x="762000" y="533400"/>
            <a:ext cx="7772400" cy="2000250"/>
          </a:xfrm>
        </p:spPr>
        <p:txBody>
          <a:bodyPr/>
          <a:lstStyle/>
          <a:p>
            <a:r>
              <a:rPr lang="en-US" sz="5500" smtClean="0">
                <a:solidFill>
                  <a:srgbClr val="0000FF"/>
                </a:solidFill>
                <a:latin typeface="Franklin Gothic Heavy" pitchFamily="34" charset="0"/>
              </a:rPr>
              <a:t>Czar had only one son – and he was very sick.</a:t>
            </a:r>
            <a:r>
              <a:rPr lang="en-US" smtClean="0"/>
              <a:t> </a:t>
            </a:r>
          </a:p>
        </p:txBody>
      </p:sp>
      <p:sp>
        <p:nvSpPr>
          <p:cNvPr id="21509" name="Rectangle 5"/>
          <p:cNvSpPr>
            <a:spLocks noGrp="1"/>
          </p:cNvSpPr>
          <p:nvPr>
            <p:ph type="subTitle" idx="1"/>
          </p:nvPr>
        </p:nvSpPr>
        <p:spPr/>
        <p:txBody>
          <a:bodyPr/>
          <a:lstStyle/>
          <a:p>
            <a:endParaRPr lang="en-US" smtClean="0">
              <a:solidFill>
                <a:schemeClr val="tx1"/>
              </a:solidFill>
            </a:endParaRPr>
          </a:p>
        </p:txBody>
      </p:sp>
      <p:pic>
        <p:nvPicPr>
          <p:cNvPr id="21511" name="Picture 7" descr="83421_f520"/>
          <p:cNvPicPr>
            <a:picLocks noChangeAspect="1" noChangeArrowheads="1"/>
          </p:cNvPicPr>
          <p:nvPr/>
        </p:nvPicPr>
        <p:blipFill>
          <a:blip r:embed="rId2" cstate="print"/>
          <a:srcRect/>
          <a:stretch>
            <a:fillRect/>
          </a:stretch>
        </p:blipFill>
        <p:spPr bwMode="auto">
          <a:xfrm>
            <a:off x="1752600" y="2590800"/>
            <a:ext cx="5867400" cy="36560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304800"/>
            <a:ext cx="5181600" cy="5287963"/>
          </a:xfrm>
        </p:spPr>
        <p:txBody>
          <a:bodyPr/>
          <a:lstStyle/>
          <a:p>
            <a:pPr eaLnBrk="1" hangingPunct="1"/>
            <a:r>
              <a:rPr lang="en-US" sz="3600" dirty="0" smtClean="0"/>
              <a:t>Czarina turns to </a:t>
            </a:r>
            <a:r>
              <a:rPr lang="en-US" sz="3600" b="1" u="sng" dirty="0" smtClean="0"/>
              <a:t>Rasputin</a:t>
            </a:r>
            <a:r>
              <a:rPr lang="en-US" sz="3600" dirty="0" smtClean="0"/>
              <a:t>: magical healer, “Mad Monk” </a:t>
            </a:r>
          </a:p>
          <a:p>
            <a:pPr lvl="1" eaLnBrk="1" hangingPunct="1"/>
            <a:r>
              <a:rPr lang="en-US" sz="3600" dirty="0" smtClean="0"/>
              <a:t>Helped their sick son &amp; so Czarina trusted him &amp; let him advise her </a:t>
            </a:r>
          </a:p>
          <a:p>
            <a:pPr lvl="1" eaLnBrk="1" hangingPunct="1"/>
            <a:r>
              <a:rPr lang="en-US" sz="3600" dirty="0" smtClean="0"/>
              <a:t>He seemed to be running the country</a:t>
            </a:r>
          </a:p>
          <a:p>
            <a:pPr lvl="2" eaLnBrk="1" hangingPunct="1">
              <a:buFont typeface="Arial" charset="0"/>
              <a:buNone/>
            </a:pPr>
            <a:endParaRPr lang="en-US" dirty="0" smtClean="0">
              <a:solidFill>
                <a:schemeClr val="tx2"/>
              </a:solidFill>
            </a:endParaRPr>
          </a:p>
        </p:txBody>
      </p:sp>
      <p:pic>
        <p:nvPicPr>
          <p:cNvPr id="16387" name="Picture 2" descr="http://upload.wikimedia.org/wikipedia/commons/thumb/f/f8/%D0%93%D1%80%D0%B8%D0%B3%D0%BE%D1%80%D0%B8%D0%B9_%D0%A0%D0%B0%D1%81%D0%BF%D1%83%D1%82%D0%B8%D0%BD_(1914-1916)b.jpg/220px-%D0%93%D1%80%D0%B8%D0%B3%D0%BE%D1%80%D0%B8%D0%B9_%D0%A0%D0%B0%D1%81%D0%BF%D1%83%D1%82%D0%B8%D0%BD_(1914-1916)b.jpg"/>
          <p:cNvPicPr>
            <a:picLocks noChangeAspect="1" noChangeArrowheads="1"/>
          </p:cNvPicPr>
          <p:nvPr/>
        </p:nvPicPr>
        <p:blipFill>
          <a:blip r:embed="rId2" cstate="print"/>
          <a:srcRect/>
          <a:stretch>
            <a:fillRect/>
          </a:stretch>
        </p:blipFill>
        <p:spPr bwMode="auto">
          <a:xfrm>
            <a:off x="5181600" y="533399"/>
            <a:ext cx="3581400" cy="4753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Rasputin</a:t>
            </a:r>
            <a:endParaRPr lang="en-US" dirty="0">
              <a:solidFill>
                <a:srgbClr val="00B050"/>
              </a:solidFill>
            </a:endParaRPr>
          </a:p>
        </p:txBody>
      </p:sp>
      <p:sp>
        <p:nvSpPr>
          <p:cNvPr id="3" name="Content Placeholder 2"/>
          <p:cNvSpPr>
            <a:spLocks noGrp="1"/>
          </p:cNvSpPr>
          <p:nvPr>
            <p:ph idx="1"/>
          </p:nvPr>
        </p:nvSpPr>
        <p:spPr/>
        <p:txBody>
          <a:bodyPr/>
          <a:lstStyle/>
          <a:p>
            <a:pPr eaLnBrk="1" hangingPunct="1"/>
            <a:r>
              <a:rPr lang="en-US" sz="4000" dirty="0"/>
              <a:t>Her other advisors </a:t>
            </a:r>
            <a:r>
              <a:rPr lang="en-US" sz="4000" i="1" dirty="0"/>
              <a:t>assassinate</a:t>
            </a:r>
            <a:r>
              <a:rPr lang="en-US" sz="4000" dirty="0"/>
              <a:t> him </a:t>
            </a:r>
          </a:p>
          <a:p>
            <a:pPr eaLnBrk="1" hangingPunct="1"/>
            <a:r>
              <a:rPr lang="en-US" sz="4000" dirty="0">
                <a:solidFill>
                  <a:srgbClr val="0000FF"/>
                </a:solidFill>
              </a:rPr>
              <a:t>Legend says: </a:t>
            </a:r>
          </a:p>
          <a:p>
            <a:pPr lvl="1" eaLnBrk="1" hangingPunct="1"/>
            <a:r>
              <a:rPr lang="en-US" sz="4000" dirty="0">
                <a:solidFill>
                  <a:srgbClr val="0000FF"/>
                </a:solidFill>
              </a:rPr>
              <a:t>Poison, shoot, &amp; drown </a:t>
            </a:r>
            <a:r>
              <a:rPr lang="en-US" sz="4000" dirty="0" smtClean="0">
                <a:solidFill>
                  <a:srgbClr val="0000FF"/>
                </a:solidFill>
              </a:rPr>
              <a:t>him</a:t>
            </a:r>
          </a:p>
          <a:p>
            <a:pPr lvl="1" eaLnBrk="1" hangingPunct="1"/>
            <a:r>
              <a:rPr lang="en-US" sz="4000" b="1" dirty="0">
                <a:solidFill>
                  <a:srgbClr val="FF0000"/>
                </a:solidFill>
                <a:latin typeface="Calibri" pitchFamily="34" charset="0"/>
              </a:rPr>
              <a:t>Rasputin said, “If I die or you desert me, in 6 months you will lose your son &amp; your throne.” </a:t>
            </a:r>
          </a:p>
          <a:p>
            <a:pPr lvl="2" eaLnBrk="1" hangingPunct="1"/>
            <a:endParaRPr lang="en-US" dirty="0">
              <a:solidFill>
                <a:schemeClr val="tx2"/>
              </a:solidFill>
            </a:endParaRPr>
          </a:p>
          <a:p>
            <a:endParaRPr lang="en-US" dirty="0"/>
          </a:p>
        </p:txBody>
      </p:sp>
    </p:spTree>
    <p:extLst>
      <p:ext uri="{BB962C8B-B14F-4D97-AF65-F5344CB8AC3E}">
        <p14:creationId xmlns:p14="http://schemas.microsoft.com/office/powerpoint/2010/main" val="593013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l" eaLnBrk="1" hangingPunct="1"/>
            <a:r>
              <a:rPr lang="en-US" b="1" u="sng" dirty="0" smtClean="0"/>
              <a:t>February Revolution </a:t>
            </a:r>
            <a:r>
              <a:rPr lang="en-US" dirty="0" smtClean="0"/>
              <a:t>(1917)</a:t>
            </a:r>
          </a:p>
        </p:txBody>
      </p:sp>
      <p:sp>
        <p:nvSpPr>
          <p:cNvPr id="17410" name="Content Placeholder 2"/>
          <p:cNvSpPr>
            <a:spLocks noGrp="1"/>
          </p:cNvSpPr>
          <p:nvPr>
            <p:ph idx="1"/>
          </p:nvPr>
        </p:nvSpPr>
        <p:spPr>
          <a:xfrm>
            <a:off x="533400" y="1219200"/>
            <a:ext cx="8229600" cy="4525963"/>
          </a:xfrm>
        </p:spPr>
        <p:txBody>
          <a:bodyPr/>
          <a:lstStyle/>
          <a:p>
            <a:pPr eaLnBrk="1" hangingPunct="1"/>
            <a:r>
              <a:rPr lang="en-US" dirty="0" smtClean="0"/>
              <a:t>Women workers go on </a:t>
            </a:r>
            <a:r>
              <a:rPr lang="en-US" b="1" u="sng" dirty="0" smtClean="0"/>
              <a:t>strike </a:t>
            </a:r>
            <a:r>
              <a:rPr lang="en-US" dirty="0" smtClean="0"/>
              <a:t>– want bread &amp; fuel for heat </a:t>
            </a:r>
            <a:endParaRPr lang="en-US" dirty="0"/>
          </a:p>
          <a:p>
            <a:pPr eaLnBrk="1" hangingPunct="1"/>
            <a:r>
              <a:rPr lang="en-US" dirty="0" smtClean="0"/>
              <a:t>Grows!</a:t>
            </a:r>
          </a:p>
          <a:p>
            <a:pPr eaLnBrk="1" hangingPunct="1"/>
            <a:endParaRPr lang="en-US" b="1" u="sng" dirty="0" smtClean="0"/>
          </a:p>
        </p:txBody>
      </p:sp>
      <p:pic>
        <p:nvPicPr>
          <p:cNvPr id="17411" name="Picture 2" descr="http://www.history.co.uk/this-day-in-history/March-08/mainPhoto/russian-revolution-copy.jpg"/>
          <p:cNvPicPr>
            <a:picLocks noChangeAspect="1" noChangeArrowheads="1"/>
          </p:cNvPicPr>
          <p:nvPr/>
        </p:nvPicPr>
        <p:blipFill>
          <a:blip r:embed="rId2" cstate="print"/>
          <a:srcRect/>
          <a:stretch>
            <a:fillRect/>
          </a:stretch>
        </p:blipFill>
        <p:spPr bwMode="auto">
          <a:xfrm>
            <a:off x="1371600" y="3124200"/>
            <a:ext cx="5867400" cy="33008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4294967295"/>
          </p:nvPr>
        </p:nvSpPr>
        <p:spPr>
          <a:xfrm>
            <a:off x="533400" y="1600200"/>
            <a:ext cx="8229600" cy="4525963"/>
          </a:xfrm>
        </p:spPr>
        <p:txBody>
          <a:bodyPr/>
          <a:lstStyle/>
          <a:p>
            <a:pPr eaLnBrk="1" hangingPunct="1"/>
            <a:endParaRPr lang="en-US" altLang="en-US" smtClean="0"/>
          </a:p>
        </p:txBody>
      </p:sp>
      <p:pic>
        <p:nvPicPr>
          <p:cNvPr id="39939" name="Picture 2" descr="http://voices.washingtonpost.com/blog-post/mubaraktahrir.JPG"/>
          <p:cNvPicPr>
            <a:picLocks noChangeAspect="1" noChangeArrowheads="1"/>
          </p:cNvPicPr>
          <p:nvPr/>
        </p:nvPicPr>
        <p:blipFill>
          <a:blip r:embed="rId3" cstate="print"/>
          <a:srcRect/>
          <a:stretch>
            <a:fillRect/>
          </a:stretch>
        </p:blipFill>
        <p:spPr bwMode="auto">
          <a:xfrm>
            <a:off x="-3276600" y="-18135600"/>
            <a:ext cx="7848600" cy="5232400"/>
          </a:xfrm>
          <a:prstGeom prst="rect">
            <a:avLst/>
          </a:prstGeom>
          <a:noFill/>
          <a:ln w="9525">
            <a:noFill/>
            <a:miter lim="800000"/>
            <a:headEnd/>
            <a:tailEnd/>
          </a:ln>
        </p:spPr>
      </p:pic>
      <p:pic>
        <p:nvPicPr>
          <p:cNvPr id="39940" name="Picture 6" descr="http://dalweyn.com/wp-content/uploads/2011/11/egypt_protest_101.jpg"/>
          <p:cNvPicPr>
            <a:picLocks noChangeAspect="1" noChangeArrowheads="1"/>
          </p:cNvPicPr>
          <p:nvPr/>
        </p:nvPicPr>
        <p:blipFill>
          <a:blip r:embed="rId4" cstate="print"/>
          <a:srcRect/>
          <a:stretch>
            <a:fillRect/>
          </a:stretch>
        </p:blipFill>
        <p:spPr bwMode="auto">
          <a:xfrm>
            <a:off x="304800" y="3124200"/>
            <a:ext cx="4956175" cy="3276600"/>
          </a:xfrm>
          <a:prstGeom prst="rect">
            <a:avLst/>
          </a:prstGeom>
          <a:noFill/>
          <a:ln w="9525">
            <a:noFill/>
            <a:miter lim="800000"/>
            <a:headEnd/>
            <a:tailEnd/>
          </a:ln>
        </p:spPr>
      </p:pic>
      <p:pic>
        <p:nvPicPr>
          <p:cNvPr id="39941" name="Picture 8" descr="http://totallycoolpix.com/wp-content/uploads/2011/28012011_egypte_riots/egypte_71.jpg"/>
          <p:cNvPicPr>
            <a:picLocks noChangeAspect="1" noChangeArrowheads="1"/>
          </p:cNvPicPr>
          <p:nvPr/>
        </p:nvPicPr>
        <p:blipFill>
          <a:blip r:embed="rId5" cstate="print"/>
          <a:srcRect/>
          <a:stretch>
            <a:fillRect/>
          </a:stretch>
        </p:blipFill>
        <p:spPr bwMode="auto">
          <a:xfrm>
            <a:off x="4276725" y="3352800"/>
            <a:ext cx="4867275" cy="2955925"/>
          </a:xfrm>
          <a:prstGeom prst="rect">
            <a:avLst/>
          </a:prstGeom>
          <a:noFill/>
          <a:ln w="9525">
            <a:noFill/>
            <a:miter lim="800000"/>
            <a:headEnd/>
            <a:tailEnd/>
          </a:ln>
        </p:spPr>
      </p:pic>
      <p:pic>
        <p:nvPicPr>
          <p:cNvPr id="39942" name="Picture 8" descr="Syrian-Protest"/>
          <p:cNvPicPr>
            <a:picLocks noChangeAspect="1" noChangeArrowheads="1"/>
          </p:cNvPicPr>
          <p:nvPr/>
        </p:nvPicPr>
        <p:blipFill>
          <a:blip r:embed="rId6" cstate="print"/>
          <a:srcRect/>
          <a:stretch>
            <a:fillRect/>
          </a:stretch>
        </p:blipFill>
        <p:spPr bwMode="auto">
          <a:xfrm>
            <a:off x="381000" y="228600"/>
            <a:ext cx="4286250" cy="2867025"/>
          </a:xfrm>
          <a:prstGeom prst="rect">
            <a:avLst/>
          </a:prstGeom>
          <a:noFill/>
          <a:ln w="9525">
            <a:noFill/>
            <a:miter lim="800000"/>
            <a:headEnd/>
            <a:tailEnd/>
          </a:ln>
        </p:spPr>
      </p:pic>
      <p:pic>
        <p:nvPicPr>
          <p:cNvPr id="39943" name="Picture 3" descr="Protesters chant anti-government slogans during a protest condemning the death of soccer fans at Port Said stadium, near the Interior Ministry in Cairo, February 2, 2012. REUTERS/Asmaa Waguih"/>
          <p:cNvPicPr>
            <a:picLocks noChangeAspect="1" noChangeArrowheads="1"/>
          </p:cNvPicPr>
          <p:nvPr/>
        </p:nvPicPr>
        <p:blipFill>
          <a:blip r:embed="rId7" cstate="print"/>
          <a:srcRect/>
          <a:stretch>
            <a:fillRect/>
          </a:stretch>
        </p:blipFill>
        <p:spPr bwMode="auto">
          <a:xfrm>
            <a:off x="4648200" y="228600"/>
            <a:ext cx="4291013" cy="2860675"/>
          </a:xfrm>
          <a:prstGeom prst="rect">
            <a:avLst/>
          </a:prstGeom>
          <a:noFill/>
          <a:ln w="9525">
            <a:noFill/>
            <a:miter lim="800000"/>
            <a:headEnd/>
            <a:tailEnd/>
          </a:ln>
        </p:spPr>
      </p:pic>
      <p:sp>
        <p:nvSpPr>
          <p:cNvPr id="39944" name="Title 1"/>
          <p:cNvSpPr>
            <a:spLocks noGrp="1"/>
          </p:cNvSpPr>
          <p:nvPr>
            <p:ph type="title" idx="4294967295"/>
          </p:nvPr>
        </p:nvSpPr>
        <p:spPr>
          <a:xfrm>
            <a:off x="5943600" y="457200"/>
            <a:ext cx="3733800" cy="1143000"/>
          </a:xfrm>
        </p:spPr>
        <p:txBody>
          <a:bodyPr/>
          <a:lstStyle/>
          <a:p>
            <a:pPr algn="l" eaLnBrk="1" hangingPunct="1"/>
            <a:r>
              <a:rPr lang="en-US" altLang="en-US" sz="6600" b="1" smtClean="0">
                <a:solidFill>
                  <a:schemeClr val="bg1"/>
                </a:solidFill>
              </a:rPr>
              <a:t>Egypt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algn="l"/>
            <a:r>
              <a:rPr lang="en-US" dirty="0" smtClean="0">
                <a:solidFill>
                  <a:srgbClr val="FF0000"/>
                </a:solidFill>
                <a:latin typeface="AR DELANEY" panose="02000000000000000000" pitchFamily="2" charset="0"/>
              </a:rPr>
              <a:t>Feb Rev </a:t>
            </a:r>
            <a:endParaRPr lang="en-US" dirty="0">
              <a:solidFill>
                <a:srgbClr val="FF0000"/>
              </a:solidFill>
              <a:latin typeface="AR DELANEY" panose="02000000000000000000" pitchFamily="2" charset="0"/>
            </a:endParaRPr>
          </a:p>
        </p:txBody>
      </p:sp>
      <p:sp>
        <p:nvSpPr>
          <p:cNvPr id="3" name="Content Placeholder 2"/>
          <p:cNvSpPr>
            <a:spLocks noGrp="1"/>
          </p:cNvSpPr>
          <p:nvPr>
            <p:ph idx="1"/>
          </p:nvPr>
        </p:nvSpPr>
        <p:spPr>
          <a:xfrm>
            <a:off x="304800" y="914400"/>
            <a:ext cx="8229600" cy="4525963"/>
          </a:xfrm>
        </p:spPr>
        <p:txBody>
          <a:bodyPr/>
          <a:lstStyle/>
          <a:p>
            <a:pPr eaLnBrk="1" hangingPunct="1"/>
            <a:r>
              <a:rPr lang="en-US" sz="3600" dirty="0"/>
              <a:t>Soldiers are ordered to shoot – but soon side with the crowd </a:t>
            </a:r>
            <a:r>
              <a:rPr lang="en-US" sz="3600" dirty="0">
                <a:solidFill>
                  <a:srgbClr val="FF0000"/>
                </a:solidFill>
              </a:rPr>
              <a:t>who shouted: </a:t>
            </a:r>
          </a:p>
          <a:p>
            <a:pPr lvl="1" eaLnBrk="1" hangingPunct="1"/>
            <a:r>
              <a:rPr lang="en-US" sz="3600" dirty="0">
                <a:solidFill>
                  <a:srgbClr val="FF0000"/>
                </a:solidFill>
              </a:rPr>
              <a:t>“Down with the autocracy” </a:t>
            </a:r>
          </a:p>
          <a:p>
            <a:pPr lvl="1" eaLnBrk="1" hangingPunct="1"/>
            <a:r>
              <a:rPr lang="en-US" sz="3600" dirty="0">
                <a:solidFill>
                  <a:srgbClr val="FF0000"/>
                </a:solidFill>
              </a:rPr>
              <a:t>“Down with the war” </a:t>
            </a:r>
          </a:p>
          <a:p>
            <a:pPr eaLnBrk="1" hangingPunct="1"/>
            <a:r>
              <a:rPr lang="en-US" sz="3600" dirty="0"/>
              <a:t>Near </a:t>
            </a:r>
            <a:r>
              <a:rPr lang="en-US" sz="3600" i="1" dirty="0"/>
              <a:t>anarchy</a:t>
            </a:r>
            <a:r>
              <a:rPr lang="en-US" sz="3600" dirty="0"/>
              <a:t> in Russia</a:t>
            </a:r>
          </a:p>
          <a:p>
            <a:endParaRPr lang="en-US" dirty="0"/>
          </a:p>
        </p:txBody>
      </p:sp>
      <p:pic>
        <p:nvPicPr>
          <p:cNvPr id="1026" name="Picture 2" descr="http://www.encyclopediaofukraine.com/pic%5CF%5CE%5CFebruary%20Revolution%20of%201917%20demonstration%20in%20Petrogr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4211638"/>
            <a:ext cx="35433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udiolum.com/wang/russian/february/putilo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276600"/>
            <a:ext cx="3810000" cy="241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598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rj_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73125"/>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algn="l" eaLnBrk="1" hangingPunct="1"/>
            <a:r>
              <a:rPr lang="en-US" altLang="en-US" sz="3200" b="1" u="sng" dirty="0" smtClean="0"/>
              <a:t>B/W Wars #2: Causes of the Rev.</a:t>
            </a:r>
            <a:r>
              <a:rPr lang="en-US" altLang="en-US" sz="3200" dirty="0" smtClean="0"/>
              <a:t/>
            </a:r>
            <a:br>
              <a:rPr lang="en-US" altLang="en-US" sz="3200" dirty="0" smtClean="0"/>
            </a:br>
            <a:r>
              <a:rPr lang="en-US" altLang="en-US" sz="3200" dirty="0" smtClean="0"/>
              <a:t>Immediate </a:t>
            </a:r>
            <a:r>
              <a:rPr lang="en-US" altLang="en-US" sz="3200" dirty="0" smtClean="0"/>
              <a:t>Causes</a:t>
            </a:r>
            <a:endParaRPr lang="en-US" altLang="en-US" sz="3200" dirty="0" smtClean="0"/>
          </a:p>
        </p:txBody>
      </p:sp>
      <p:sp>
        <p:nvSpPr>
          <p:cNvPr id="29700" name="Rectangle 3"/>
          <p:cNvSpPr>
            <a:spLocks noGrp="1" noChangeArrowheads="1"/>
          </p:cNvSpPr>
          <p:nvPr>
            <p:ph type="body" idx="1"/>
          </p:nvPr>
        </p:nvSpPr>
        <p:spPr>
          <a:xfrm>
            <a:off x="381000" y="1524000"/>
            <a:ext cx="3810000" cy="4525963"/>
          </a:xfrm>
        </p:spPr>
        <p:txBody>
          <a:bodyPr/>
          <a:lstStyle/>
          <a:p>
            <a:pPr marL="609600" indent="-609600" eaLnBrk="1" hangingPunct="1">
              <a:lnSpc>
                <a:spcPct val="90000"/>
              </a:lnSpc>
              <a:buFontTx/>
              <a:buAutoNum type="arabicPeriod"/>
            </a:pPr>
            <a:r>
              <a:rPr lang="en-US" altLang="en-US" b="1" u="sng" dirty="0" smtClean="0"/>
              <a:t>Russo-Japanese War:</a:t>
            </a:r>
            <a:r>
              <a:rPr lang="en-US" altLang="en-US" dirty="0" smtClean="0"/>
              <a:t> both wanted to control </a:t>
            </a:r>
            <a:r>
              <a:rPr lang="en-US" altLang="en-US" b="1" u="sng" dirty="0" smtClean="0"/>
              <a:t>Manchuria</a:t>
            </a:r>
            <a:r>
              <a:rPr lang="en-US" altLang="en-US" dirty="0" smtClean="0"/>
              <a:t> (part of China) – Russia loses! PPL = MAD! </a:t>
            </a:r>
            <a:endParaRPr lang="en-US" altLang="en-US" dirty="0" smtClean="0">
              <a:solidFill>
                <a:srgbClr val="FF0000"/>
              </a:solidFill>
            </a:endParaRPr>
          </a:p>
        </p:txBody>
      </p:sp>
      <p:pic>
        <p:nvPicPr>
          <p:cNvPr id="29701" name="Picture 5" descr="image?id=84517&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76600"/>
            <a:ext cx="291941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28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152400"/>
            <a:ext cx="8229600" cy="1143000"/>
          </a:xfrm>
        </p:spPr>
        <p:txBody>
          <a:bodyPr/>
          <a:lstStyle/>
          <a:p>
            <a:pPr algn="l" eaLnBrk="1" hangingPunct="1"/>
            <a:r>
              <a:rPr lang="en-US" smtClean="0"/>
              <a:t>Czar Responds </a:t>
            </a:r>
          </a:p>
        </p:txBody>
      </p:sp>
      <p:sp>
        <p:nvSpPr>
          <p:cNvPr id="18434" name="Content Placeholder 2"/>
          <p:cNvSpPr>
            <a:spLocks noGrp="1"/>
          </p:cNvSpPr>
          <p:nvPr>
            <p:ph idx="1"/>
          </p:nvPr>
        </p:nvSpPr>
        <p:spPr>
          <a:xfrm>
            <a:off x="381000" y="990600"/>
            <a:ext cx="8458200" cy="4525963"/>
          </a:xfrm>
        </p:spPr>
        <p:txBody>
          <a:bodyPr/>
          <a:lstStyle/>
          <a:p>
            <a:pPr eaLnBrk="1" hangingPunct="1"/>
            <a:r>
              <a:rPr lang="en-US" dirty="0" smtClean="0"/>
              <a:t>1917 - He </a:t>
            </a:r>
            <a:r>
              <a:rPr lang="en-US" b="1" u="sng" dirty="0" smtClean="0"/>
              <a:t>abdicates</a:t>
            </a:r>
            <a:r>
              <a:rPr lang="en-US" dirty="0" smtClean="0"/>
              <a:t>: steps down</a:t>
            </a:r>
          </a:p>
          <a:p>
            <a:pPr eaLnBrk="1" hangingPunct="1"/>
            <a:r>
              <a:rPr lang="en-US" dirty="0" smtClean="0"/>
              <a:t>Exiled</a:t>
            </a:r>
          </a:p>
          <a:p>
            <a:pPr eaLnBrk="1" hangingPunct="1"/>
            <a:r>
              <a:rPr lang="en-US" dirty="0" smtClean="0"/>
              <a:t>1918 – his entire family shot &amp; killed</a:t>
            </a:r>
          </a:p>
          <a:p>
            <a:pPr eaLnBrk="1" hangingPunct="1"/>
            <a:r>
              <a:rPr lang="en-US" dirty="0" smtClean="0">
                <a:solidFill>
                  <a:srgbClr val="00B0F0"/>
                </a:solidFill>
              </a:rPr>
              <a:t>Legend says: Anastasia survived – a woman will claim she is the surviving daughter </a:t>
            </a:r>
          </a:p>
          <a:p>
            <a:pPr eaLnBrk="1" hangingPunct="1"/>
            <a:endParaRPr lang="en-US" dirty="0" smtClean="0"/>
          </a:p>
          <a:p>
            <a:pPr eaLnBrk="1" hangingPunct="1"/>
            <a:endParaRPr lang="en-US" dirty="0" smtClean="0"/>
          </a:p>
        </p:txBody>
      </p:sp>
      <p:pic>
        <p:nvPicPr>
          <p:cNvPr id="18435" name="Picture 4" descr="http://www.deviantart.com/download/161514348/The_Romanovs_in_1914_by_iWorshipPatKaleta.jpg"/>
          <p:cNvPicPr>
            <a:picLocks noChangeAspect="1" noChangeArrowheads="1"/>
          </p:cNvPicPr>
          <p:nvPr/>
        </p:nvPicPr>
        <p:blipFill>
          <a:blip r:embed="rId2" cstate="print"/>
          <a:srcRect/>
          <a:stretch>
            <a:fillRect/>
          </a:stretch>
        </p:blipFill>
        <p:spPr bwMode="auto">
          <a:xfrm>
            <a:off x="990600" y="3810000"/>
            <a:ext cx="4572000" cy="2600325"/>
          </a:xfrm>
          <a:prstGeom prst="rect">
            <a:avLst/>
          </a:prstGeom>
          <a:noFill/>
          <a:ln w="9525">
            <a:noFill/>
            <a:miter lim="800000"/>
            <a:headEnd/>
            <a:tailEnd/>
          </a:ln>
        </p:spPr>
      </p:pic>
      <p:sp>
        <p:nvSpPr>
          <p:cNvPr id="18436" name="TextBox 5"/>
          <p:cNvSpPr txBox="1">
            <a:spLocks noChangeArrowheads="1"/>
          </p:cNvSpPr>
          <p:nvPr/>
        </p:nvSpPr>
        <p:spPr bwMode="auto">
          <a:xfrm>
            <a:off x="5715000" y="3962400"/>
            <a:ext cx="2971800" cy="2162175"/>
          </a:xfrm>
          <a:prstGeom prst="rect">
            <a:avLst/>
          </a:prstGeom>
          <a:noFill/>
          <a:ln w="9525">
            <a:noFill/>
            <a:miter lim="800000"/>
            <a:headEnd/>
            <a:tailEnd/>
          </a:ln>
        </p:spPr>
        <p:txBody>
          <a:bodyPr>
            <a:spAutoFit/>
          </a:bodyPr>
          <a:lstStyle/>
          <a:p>
            <a:pPr algn="ctr"/>
            <a:r>
              <a:rPr lang="en-US" sz="3400">
                <a:solidFill>
                  <a:srgbClr val="FF0000"/>
                </a:solidFill>
                <a:latin typeface="Calibri" pitchFamily="34" charset="0"/>
              </a:rPr>
              <a:t>The Russian monarchy is over </a:t>
            </a:r>
            <a:r>
              <a:rPr lang="en-US" sz="3400">
                <a:solidFill>
                  <a:srgbClr val="FF0000"/>
                </a:solidFill>
                <a:latin typeface="Gill Sans Ultra Bold" pitchFamily="34" charset="0"/>
              </a:rPr>
              <a:t>forever</a:t>
            </a:r>
            <a:r>
              <a:rPr lang="en-US" sz="3400">
                <a:solidFill>
                  <a:srgbClr val="FF0000"/>
                </a:solidFill>
                <a:latin typeface="Calibri"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Level 1 Questions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1224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t>Final Thoughts</a:t>
            </a:r>
            <a:r>
              <a:rPr lang="en-US" dirty="0" smtClean="0"/>
              <a:t>:</a:t>
            </a:r>
            <a:endParaRPr lang="en-US" dirty="0"/>
          </a:p>
        </p:txBody>
      </p:sp>
      <p:sp>
        <p:nvSpPr>
          <p:cNvPr id="3" name="Content Placeholder 2"/>
          <p:cNvSpPr>
            <a:spLocks noGrp="1"/>
          </p:cNvSpPr>
          <p:nvPr>
            <p:ph idx="1"/>
          </p:nvPr>
        </p:nvSpPr>
        <p:spPr>
          <a:xfrm>
            <a:off x="294132" y="1417638"/>
            <a:ext cx="8555736" cy="4830763"/>
          </a:xfrm>
        </p:spPr>
        <p:txBody>
          <a:bodyPr/>
          <a:lstStyle/>
          <a:p>
            <a:pPr marL="0" indent="0">
              <a:buNone/>
            </a:pPr>
            <a:r>
              <a:rPr lang="en-US" dirty="0" smtClean="0">
                <a:latin typeface="Franklin Gothic Demi Cond" panose="020B0706030402020204" pitchFamily="34" charset="0"/>
              </a:rPr>
              <a:t>Who </a:t>
            </a:r>
            <a:r>
              <a:rPr lang="en-US" dirty="0" smtClean="0">
                <a:latin typeface="Franklin Gothic Demi Cond" panose="020B0706030402020204" pitchFamily="34" charset="0"/>
              </a:rPr>
              <a:t>should be blamed for the Russian Revolution? </a:t>
            </a:r>
          </a:p>
          <a:p>
            <a:pPr marL="914400" lvl="1" indent="-514350"/>
            <a:r>
              <a:rPr lang="en-US" i="1" dirty="0" smtClean="0"/>
              <a:t>Czar Nicholas II</a:t>
            </a:r>
          </a:p>
          <a:p>
            <a:pPr marL="914400" lvl="1" indent="-514350"/>
            <a:r>
              <a:rPr lang="en-US" i="1" dirty="0" smtClean="0"/>
              <a:t>Czarina Alexandra</a:t>
            </a:r>
          </a:p>
          <a:p>
            <a:pPr marL="914400" lvl="1" indent="-514350"/>
            <a:r>
              <a:rPr lang="en-US" i="1" dirty="0" smtClean="0"/>
              <a:t>Rasputin </a:t>
            </a:r>
          </a:p>
          <a:p>
            <a:pPr marL="914400" lvl="1" indent="-514350"/>
            <a:r>
              <a:rPr lang="en-US" i="1" dirty="0" smtClean="0"/>
              <a:t>World War One </a:t>
            </a:r>
          </a:p>
          <a:p>
            <a:pPr marL="914400" lvl="1" indent="-514350"/>
            <a:r>
              <a:rPr lang="en-US" i="1" dirty="0" smtClean="0"/>
              <a:t>These events were beyond any one person’s control. </a:t>
            </a:r>
          </a:p>
          <a:p>
            <a:pPr marL="400050" lvl="1" indent="0">
              <a:buNone/>
            </a:pPr>
            <a:r>
              <a:rPr lang="en-US" i="1" dirty="0" smtClean="0"/>
              <a:t>Answer the question with </a:t>
            </a:r>
            <a:r>
              <a:rPr lang="en-US" i="1" dirty="0" smtClean="0"/>
              <a:t> </a:t>
            </a:r>
            <a:r>
              <a:rPr lang="en-US" i="1" dirty="0" smtClean="0"/>
              <a:t>2 specific reasons.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US" altLang="en-US" smtClean="0"/>
              <a:t>Industry leads to problems</a:t>
            </a:r>
          </a:p>
        </p:txBody>
      </p:sp>
      <p:sp>
        <p:nvSpPr>
          <p:cNvPr id="22531" name="Content Placeholder 2"/>
          <p:cNvSpPr>
            <a:spLocks noGrp="1"/>
          </p:cNvSpPr>
          <p:nvPr>
            <p:ph idx="1"/>
          </p:nvPr>
        </p:nvSpPr>
        <p:spPr>
          <a:xfrm>
            <a:off x="457200" y="1600200"/>
            <a:ext cx="8229600" cy="1524000"/>
          </a:xfrm>
        </p:spPr>
        <p:txBody>
          <a:bodyPr/>
          <a:lstStyle/>
          <a:p>
            <a:r>
              <a:rPr lang="en-US" altLang="en-US" smtClean="0"/>
              <a:t>Unions were outlawed </a:t>
            </a:r>
          </a:p>
          <a:p>
            <a:r>
              <a:rPr lang="en-US" altLang="en-US" smtClean="0"/>
              <a:t>Leads to rise of </a:t>
            </a:r>
            <a:r>
              <a:rPr lang="en-US" altLang="en-US" sz="4400" u="sng" smtClean="0">
                <a:latin typeface="Impact" panose="020B0806030902050204" pitchFamily="34" charset="0"/>
              </a:rPr>
              <a:t>Marxists</a:t>
            </a:r>
            <a:r>
              <a:rPr lang="en-US" altLang="en-US" smtClean="0"/>
              <a:t> (communists) </a:t>
            </a:r>
          </a:p>
          <a:p>
            <a:pPr>
              <a:buFontTx/>
              <a:buNone/>
            </a:pPr>
            <a:endParaRPr lang="en-US" altLang="en-US" smtClean="0"/>
          </a:p>
          <a:p>
            <a:pPr>
              <a:buFontTx/>
              <a:buNone/>
            </a:pPr>
            <a:endParaRPr lang="en-US" altLang="en-US" smtClean="0"/>
          </a:p>
        </p:txBody>
      </p:sp>
      <p:sp>
        <p:nvSpPr>
          <p:cNvPr id="22532" name="TextBox 3"/>
          <p:cNvSpPr txBox="1">
            <a:spLocks noChangeArrowheads="1"/>
          </p:cNvSpPr>
          <p:nvPr/>
        </p:nvSpPr>
        <p:spPr bwMode="auto">
          <a:xfrm>
            <a:off x="1066800" y="3429000"/>
            <a:ext cx="6324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400">
                <a:solidFill>
                  <a:srgbClr val="FF0000"/>
                </a:solidFill>
                <a:latin typeface="Kristen ITC" panose="03050502040202030202" pitchFamily="66" charset="0"/>
              </a:rPr>
              <a:t>What do you remember about communism? </a:t>
            </a:r>
          </a:p>
        </p:txBody>
      </p:sp>
    </p:spTree>
    <p:extLst>
      <p:ext uri="{BB962C8B-B14F-4D97-AF65-F5344CB8AC3E}">
        <p14:creationId xmlns:p14="http://schemas.microsoft.com/office/powerpoint/2010/main" val="522288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altLang="en-US" u="sng" smtClean="0">
                <a:latin typeface="Impact" panose="020B0806030902050204" pitchFamily="34" charset="0"/>
              </a:rPr>
              <a:t>Vladimir Lenin</a:t>
            </a:r>
          </a:p>
        </p:txBody>
      </p:sp>
      <p:sp>
        <p:nvSpPr>
          <p:cNvPr id="23555" name="Content Placeholder 2"/>
          <p:cNvSpPr>
            <a:spLocks noGrp="1"/>
          </p:cNvSpPr>
          <p:nvPr>
            <p:ph idx="1"/>
          </p:nvPr>
        </p:nvSpPr>
        <p:spPr>
          <a:xfrm>
            <a:off x="533400" y="1447800"/>
            <a:ext cx="4648200" cy="4525963"/>
          </a:xfrm>
        </p:spPr>
        <p:txBody>
          <a:bodyPr/>
          <a:lstStyle/>
          <a:p>
            <a:r>
              <a:rPr lang="en-US" altLang="en-US" smtClean="0"/>
              <a:t>Leader of </a:t>
            </a:r>
            <a:r>
              <a:rPr lang="en-US" altLang="en-US" b="1" u="sng" smtClean="0"/>
              <a:t>Bolsheviks</a:t>
            </a:r>
            <a:r>
              <a:rPr lang="en-US" altLang="en-US" smtClean="0"/>
              <a:t>: radical revolutionaries </a:t>
            </a:r>
          </a:p>
        </p:txBody>
      </p:sp>
      <p:pic>
        <p:nvPicPr>
          <p:cNvPr id="23556" name="Picture 4" descr="http://img.timeinc.net/time/photoessays/2011/iconic_leaders/icon00000000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38200"/>
            <a:ext cx="29241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https://philosophyofshaving.files.wordpress.com/2015/05/vladimir-lenin-crowd-communism-1718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49006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63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smtClean="0"/>
              <a:t>2. </a:t>
            </a:r>
            <a:r>
              <a:rPr lang="en-US" altLang="en-US" b="1" u="sng" smtClean="0"/>
              <a:t>Bloody Sunday: </a:t>
            </a:r>
            <a:r>
              <a:rPr lang="en-US" altLang="en-US" smtClean="0"/>
              <a:t>1/22/1905</a:t>
            </a:r>
          </a:p>
        </p:txBody>
      </p:sp>
      <p:sp>
        <p:nvSpPr>
          <p:cNvPr id="30723" name="Rectangle 3"/>
          <p:cNvSpPr>
            <a:spLocks noGrp="1" noChangeArrowheads="1"/>
          </p:cNvSpPr>
          <p:nvPr>
            <p:ph type="body" idx="1"/>
          </p:nvPr>
        </p:nvSpPr>
        <p:spPr>
          <a:xfrm>
            <a:off x="457200" y="1295400"/>
            <a:ext cx="8229600" cy="4525963"/>
          </a:xfrm>
        </p:spPr>
        <p:txBody>
          <a:bodyPr/>
          <a:lstStyle/>
          <a:p>
            <a:pPr eaLnBrk="1" hangingPunct="1"/>
            <a:r>
              <a:rPr lang="en-US" altLang="en-US" smtClean="0"/>
              <a:t>200,000 workers protest at </a:t>
            </a:r>
            <a:r>
              <a:rPr lang="en-US" altLang="en-US" u="sng" smtClean="0">
                <a:latin typeface="Impact" panose="020B0806030902050204" pitchFamily="34" charset="0"/>
              </a:rPr>
              <a:t>Winter Palace</a:t>
            </a:r>
            <a:r>
              <a:rPr lang="en-US" altLang="en-US" smtClean="0"/>
              <a:t> (Czar’s home)  demanding </a:t>
            </a:r>
            <a:r>
              <a:rPr lang="en-US" altLang="en-US" smtClean="0">
                <a:latin typeface="Impact" panose="020B0806030902050204" pitchFamily="34" charset="0"/>
              </a:rPr>
              <a:t>better</a:t>
            </a:r>
            <a:r>
              <a:rPr lang="en-US" altLang="en-US" smtClean="0"/>
              <a:t> working conditions, more </a:t>
            </a:r>
            <a:r>
              <a:rPr lang="en-US" altLang="en-US" smtClean="0">
                <a:latin typeface="Impact" panose="020B0806030902050204" pitchFamily="34" charset="0"/>
              </a:rPr>
              <a:t>freedom</a:t>
            </a:r>
            <a:r>
              <a:rPr lang="en-US" altLang="en-US" smtClean="0"/>
              <a:t> &amp; </a:t>
            </a:r>
            <a:r>
              <a:rPr lang="en-US" altLang="en-US" smtClean="0">
                <a:latin typeface="Impact" panose="020B0806030902050204" pitchFamily="34" charset="0"/>
              </a:rPr>
              <a:t>elected</a:t>
            </a:r>
            <a:r>
              <a:rPr lang="en-US" altLang="en-US" smtClean="0"/>
              <a:t> government </a:t>
            </a:r>
          </a:p>
          <a:p>
            <a:pPr eaLnBrk="1" hangingPunct="1"/>
            <a:r>
              <a:rPr lang="en-US" altLang="en-US" smtClean="0"/>
              <a:t>Led by </a:t>
            </a:r>
            <a:r>
              <a:rPr lang="en-US" altLang="en-US" b="1" u="sng" smtClean="0"/>
              <a:t>Father George</a:t>
            </a:r>
          </a:p>
          <a:p>
            <a:pPr eaLnBrk="1" hangingPunct="1">
              <a:buFontTx/>
              <a:buNone/>
            </a:pPr>
            <a:r>
              <a:rPr lang="en-US" altLang="en-US" b="1" smtClean="0"/>
              <a:t>	</a:t>
            </a:r>
            <a:r>
              <a:rPr lang="en-US" altLang="en-US" b="1" u="sng" smtClean="0"/>
              <a:t>Gapon </a:t>
            </a:r>
            <a:r>
              <a:rPr lang="en-US" altLang="en-US" smtClean="0"/>
              <a:t>– socialist </a:t>
            </a:r>
          </a:p>
          <a:p>
            <a:pPr eaLnBrk="1" hangingPunct="1">
              <a:buFontTx/>
              <a:buNone/>
            </a:pPr>
            <a:r>
              <a:rPr lang="en-US" altLang="en-US" smtClean="0"/>
              <a:t>	leaning priest </a:t>
            </a:r>
          </a:p>
          <a:p>
            <a:pPr eaLnBrk="1" hangingPunct="1">
              <a:buFontTx/>
              <a:buNone/>
            </a:pPr>
            <a:endParaRPr lang="en-US" altLang="en-US" smtClean="0"/>
          </a:p>
        </p:txBody>
      </p:sp>
      <p:pic>
        <p:nvPicPr>
          <p:cNvPr id="30724" name="Picture 9" descr="03-st-petersburg-gallery-the-winter-palace_57245_600x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64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953000" y="304800"/>
            <a:ext cx="3581400" cy="2087563"/>
          </a:xfrm>
        </p:spPr>
        <p:txBody>
          <a:bodyPr/>
          <a:lstStyle/>
          <a:p>
            <a:pPr eaLnBrk="1" hangingPunct="1"/>
            <a:r>
              <a:rPr lang="en-US" altLang="en-US" sz="4900" smtClean="0">
                <a:solidFill>
                  <a:schemeClr val="accent2"/>
                </a:solidFill>
              </a:rPr>
              <a:t>Winter Palace, St. Petersburg</a:t>
            </a:r>
          </a:p>
        </p:txBody>
      </p:sp>
      <p:sp>
        <p:nvSpPr>
          <p:cNvPr id="31747" name="Rectangle 3"/>
          <p:cNvSpPr>
            <a:spLocks noGrp="1" noChangeArrowheads="1"/>
          </p:cNvSpPr>
          <p:nvPr>
            <p:ph type="body" idx="1"/>
          </p:nvPr>
        </p:nvSpPr>
        <p:spPr/>
        <p:txBody>
          <a:bodyPr/>
          <a:lstStyle/>
          <a:p>
            <a:pPr eaLnBrk="1" hangingPunct="1"/>
            <a:endParaRPr lang="en-US" altLang="en-US" smtClean="0"/>
          </a:p>
        </p:txBody>
      </p:sp>
      <p:pic>
        <p:nvPicPr>
          <p:cNvPr id="31748" name="Picture 5" descr="TS16-2_WINTER_PALACE_ST_PETERSBURG_RUS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main_staicase_winter_palace_st_petersburg_russia_photo_g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95600"/>
            <a:ext cx="43815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stock-photo-ceiling-in-art-gallery-raphael-winter-palace-russia-64449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9000"/>
            <a:ext cx="33528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0"/>
          <p:cNvSpPr txBox="1">
            <a:spLocks noChangeArrowheads="1"/>
          </p:cNvSpPr>
          <p:nvPr/>
        </p:nvSpPr>
        <p:spPr bwMode="auto">
          <a:xfrm>
            <a:off x="4038600" y="5791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a:solidFill>
                  <a:schemeClr val="accent2"/>
                </a:solidFill>
              </a:rPr>
              <a:t>Does this look familiar?</a:t>
            </a:r>
          </a:p>
        </p:txBody>
      </p:sp>
    </p:spTree>
    <p:extLst>
      <p:ext uri="{BB962C8B-B14F-4D97-AF65-F5344CB8AC3E}">
        <p14:creationId xmlns:p14="http://schemas.microsoft.com/office/powerpoint/2010/main" val="39161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152400" y="152400"/>
            <a:ext cx="8686800" cy="4525963"/>
          </a:xfrm>
        </p:spPr>
        <p:txBody>
          <a:bodyPr/>
          <a:lstStyle/>
          <a:p>
            <a:r>
              <a:rPr lang="en-US" altLang="en-US" sz="3100" dirty="0" err="1" smtClean="0"/>
              <a:t>Gapon</a:t>
            </a:r>
            <a:r>
              <a:rPr lang="en-US" altLang="en-US" sz="3100" dirty="0" smtClean="0"/>
              <a:t> and his legion of demonstrators were </a:t>
            </a:r>
            <a:r>
              <a:rPr lang="en-US" altLang="en-US" sz="3100" dirty="0" smtClean="0">
                <a:solidFill>
                  <a:srgbClr val="FF0000"/>
                </a:solidFill>
                <a:latin typeface="Franklin Gothic Demi Cond" panose="020B0706030402020204" pitchFamily="34" charset="0"/>
              </a:rPr>
              <a:t>not anti-tsar </a:t>
            </a:r>
            <a:r>
              <a:rPr lang="en-US" altLang="en-US" sz="3100" dirty="0" smtClean="0"/>
              <a:t>– indeed, dressed in their Sunday best, they bore banners and portraits of the tsar, carried icons, and sung hymns and songs proclaiming their support for him, whom they affectionately called their </a:t>
            </a:r>
            <a:r>
              <a:rPr lang="en-US" altLang="en-US" sz="3100" dirty="0" smtClean="0">
                <a:solidFill>
                  <a:srgbClr val="FF0000"/>
                </a:solidFill>
                <a:latin typeface="Franklin Gothic Demi Cond" panose="020B0706030402020204" pitchFamily="34" charset="0"/>
              </a:rPr>
              <a:t>‘little father’. </a:t>
            </a:r>
            <a:r>
              <a:rPr lang="en-US" altLang="en-US" sz="3100" dirty="0" smtClean="0"/>
              <a:t>They believed that essentially, Nicholas II was a good man who had their best interests at heart and that once he knew the extent of the workers’ discontent, he would put in place the means to address their grievances. The march was </a:t>
            </a:r>
            <a:r>
              <a:rPr lang="en-US" altLang="en-US" sz="3100" dirty="0" smtClean="0">
                <a:solidFill>
                  <a:srgbClr val="FF0000"/>
                </a:solidFill>
                <a:latin typeface="Franklin Gothic Demi Cond" panose="020B0706030402020204" pitchFamily="34" charset="0"/>
              </a:rPr>
              <a:t>good-natured</a:t>
            </a:r>
            <a:r>
              <a:rPr lang="en-US" altLang="en-US" sz="3100" dirty="0" smtClean="0"/>
              <a:t>, with women and children leading the way. </a:t>
            </a:r>
          </a:p>
        </p:txBody>
      </p:sp>
      <p:sp>
        <p:nvSpPr>
          <p:cNvPr id="32772" name="TextBox 1"/>
          <p:cNvSpPr txBox="1">
            <a:spLocks noChangeArrowheads="1"/>
          </p:cNvSpPr>
          <p:nvPr/>
        </p:nvSpPr>
        <p:spPr bwMode="auto">
          <a:xfrm>
            <a:off x="3705225" y="5903913"/>
            <a:ext cx="4953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a:solidFill>
                  <a:srgbClr val="FF0000"/>
                </a:solidFill>
                <a:latin typeface="Franklin Gothic Demi Cond" panose="020B0706030402020204" pitchFamily="34" charset="0"/>
              </a:rPr>
              <a:t>Summarize the march in 10 words or less in your notes (right side). </a:t>
            </a:r>
          </a:p>
        </p:txBody>
      </p:sp>
    </p:spTree>
    <p:extLst>
      <p:ext uri="{BB962C8B-B14F-4D97-AF65-F5344CB8AC3E}">
        <p14:creationId xmlns:p14="http://schemas.microsoft.com/office/powerpoint/2010/main" val="324216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7700" b="1" smtClean="0">
                <a:solidFill>
                  <a:srgbClr val="FF0000"/>
                </a:solidFill>
                <a:latin typeface="Chiller" panose="04020404031007020602" pitchFamily="82" charset="0"/>
              </a:rPr>
              <a:t>Bloody Sunday</a:t>
            </a:r>
          </a:p>
        </p:txBody>
      </p:sp>
      <p:sp>
        <p:nvSpPr>
          <p:cNvPr id="33795" name="Rectangle 3"/>
          <p:cNvSpPr>
            <a:spLocks noGrp="1" noChangeArrowheads="1"/>
          </p:cNvSpPr>
          <p:nvPr>
            <p:ph type="body" idx="1"/>
          </p:nvPr>
        </p:nvSpPr>
        <p:spPr>
          <a:xfrm>
            <a:off x="381000" y="1447800"/>
            <a:ext cx="8229600" cy="4525963"/>
          </a:xfrm>
        </p:spPr>
        <p:txBody>
          <a:bodyPr/>
          <a:lstStyle/>
          <a:p>
            <a:pPr eaLnBrk="1" hangingPunct="1"/>
            <a:r>
              <a:rPr lang="en-US" altLang="en-US" smtClean="0"/>
              <a:t>Czar isn’t home, BUT his army is – they fire on the crowd killing approx 200 ppl</a:t>
            </a:r>
          </a:p>
        </p:txBody>
      </p:sp>
      <p:pic>
        <p:nvPicPr>
          <p:cNvPr id="33796" name="Picture 4" descr="1887BloodySun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8991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1600200" y="56388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000">
                <a:solidFill>
                  <a:srgbClr val="FF0000"/>
                </a:solidFill>
                <a:latin typeface="Aharoni" panose="02010803020104030203" pitchFamily="2" charset="-79"/>
                <a:cs typeface="Aharoni" panose="02010803020104030203" pitchFamily="2" charset="-79"/>
              </a:rPr>
              <a:t>Who ordered the shot? </a:t>
            </a:r>
          </a:p>
        </p:txBody>
      </p:sp>
    </p:spTree>
    <p:extLst>
      <p:ext uri="{BB962C8B-B14F-4D97-AF65-F5344CB8AC3E}">
        <p14:creationId xmlns:p14="http://schemas.microsoft.com/office/powerpoint/2010/main" val="408651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solidFill>
                  <a:srgbClr val="FF0000"/>
                </a:solidFill>
                <a:latin typeface="Franklin Gothic Demi Cond" panose="020B0706030402020204" pitchFamily="34" charset="0"/>
              </a:rPr>
              <a:t>In his diary that night, Nicolas II wrote:</a:t>
            </a:r>
          </a:p>
        </p:txBody>
      </p:sp>
      <p:sp>
        <p:nvSpPr>
          <p:cNvPr id="34819" name="Content Placeholder 2"/>
          <p:cNvSpPr>
            <a:spLocks noGrp="1"/>
          </p:cNvSpPr>
          <p:nvPr>
            <p:ph idx="1"/>
          </p:nvPr>
        </p:nvSpPr>
        <p:spPr/>
        <p:txBody>
          <a:bodyPr/>
          <a:lstStyle/>
          <a:p>
            <a:r>
              <a:rPr lang="en-US" altLang="en-US" sz="4000" smtClean="0">
                <a:solidFill>
                  <a:srgbClr val="FF0000"/>
                </a:solidFill>
                <a:latin typeface="Rod" panose="02030509050101010101" pitchFamily="49" charset="-79"/>
                <a:cs typeface="Rod" panose="02030509050101010101" pitchFamily="49" charset="-79"/>
              </a:rPr>
              <a:t>the ‘serious disorders in St Petersburg’ concluding with the words, ‘God, how painful and sad’. </a:t>
            </a:r>
          </a:p>
        </p:txBody>
      </p:sp>
      <p:sp>
        <p:nvSpPr>
          <p:cNvPr id="34820" name="TextBox 1"/>
          <p:cNvSpPr txBox="1">
            <a:spLocks noChangeArrowheads="1"/>
          </p:cNvSpPr>
          <p:nvPr/>
        </p:nvSpPr>
        <p:spPr bwMode="auto">
          <a:xfrm>
            <a:off x="1676400" y="50292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a:solidFill>
                  <a:srgbClr val="0070C0"/>
                </a:solidFill>
              </a:rPr>
              <a:t>What kind of a leader is he? </a:t>
            </a:r>
          </a:p>
        </p:txBody>
      </p:sp>
    </p:spTree>
    <p:extLst>
      <p:ext uri="{BB962C8B-B14F-4D97-AF65-F5344CB8AC3E}">
        <p14:creationId xmlns:p14="http://schemas.microsoft.com/office/powerpoint/2010/main" val="529916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381000" y="228600"/>
            <a:ext cx="8229600" cy="5592763"/>
          </a:xfrm>
        </p:spPr>
        <p:txBody>
          <a:bodyPr/>
          <a:lstStyle/>
          <a:p>
            <a:pPr eaLnBrk="1" hangingPunct="1"/>
            <a:r>
              <a:rPr lang="en-US" altLang="en-US" smtClean="0"/>
              <a:t>More strikes begin as act of protest</a:t>
            </a:r>
          </a:p>
          <a:p>
            <a:pPr eaLnBrk="1" hangingPunct="1"/>
            <a:r>
              <a:rPr lang="en-US" altLang="en-US" smtClean="0"/>
              <a:t>To calm the ppl, Czar calls for an elected legislature called the </a:t>
            </a:r>
            <a:r>
              <a:rPr lang="en-US" altLang="en-US" b="1" u="sng" smtClean="0"/>
              <a:t>Duma</a:t>
            </a:r>
          </a:p>
          <a:p>
            <a:pPr algn="ctr" eaLnBrk="1" hangingPunct="1">
              <a:buFontTx/>
              <a:buNone/>
            </a:pPr>
            <a:r>
              <a:rPr lang="en-US" altLang="en-US" smtClean="0">
                <a:solidFill>
                  <a:srgbClr val="3366FF"/>
                </a:solidFill>
                <a:latin typeface="Gill Sans Ultra Bold" panose="020B0A02020104020203" pitchFamily="34" charset="0"/>
              </a:rPr>
              <a:t>That should help, right?</a:t>
            </a:r>
          </a:p>
          <a:p>
            <a:pPr eaLnBrk="1" hangingPunct="1"/>
            <a:endParaRPr lang="en-US" altLang="en-US" smtClean="0">
              <a:solidFill>
                <a:srgbClr val="3366FF"/>
              </a:solidFill>
              <a:latin typeface="Gill Sans Ultra Bold" panose="020B0A02020104020203" pitchFamily="34" charset="0"/>
            </a:endParaRPr>
          </a:p>
        </p:txBody>
      </p:sp>
      <p:pic>
        <p:nvPicPr>
          <p:cNvPr id="35843" name="Picture 4" descr="BloodySun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4235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Cong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29000"/>
            <a:ext cx="4267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1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533400" y="1066800"/>
            <a:ext cx="8229600" cy="4525963"/>
          </a:xfrm>
        </p:spPr>
        <p:txBody>
          <a:bodyPr/>
          <a:lstStyle/>
          <a:p>
            <a:pPr eaLnBrk="1" hangingPunct="1"/>
            <a:r>
              <a:rPr lang="en-US" altLang="en-US" sz="4400" smtClean="0"/>
              <a:t>Czar </a:t>
            </a:r>
            <a:r>
              <a:rPr lang="en-US" altLang="en-US" sz="4400" smtClean="0">
                <a:latin typeface="Impact" panose="020B0806030902050204" pitchFamily="34" charset="0"/>
              </a:rPr>
              <a:t>dissolved</a:t>
            </a:r>
            <a:r>
              <a:rPr lang="en-US" altLang="en-US" sz="4400" smtClean="0"/>
              <a:t> (ended) it w/in a few weeks</a:t>
            </a:r>
          </a:p>
          <a:p>
            <a:pPr eaLnBrk="1" hangingPunct="1">
              <a:buFontTx/>
              <a:buNone/>
            </a:pPr>
            <a:endParaRPr lang="en-US" altLang="en-US" smtClean="0">
              <a:solidFill>
                <a:srgbClr val="CC3399"/>
              </a:solidFill>
              <a:latin typeface="Aharoni" panose="02010803020104030203" pitchFamily="2" charset="-79"/>
            </a:endParaRPr>
          </a:p>
          <a:p>
            <a:pPr eaLnBrk="1" hangingPunct="1">
              <a:buFontTx/>
              <a:buNone/>
            </a:pPr>
            <a:r>
              <a:rPr lang="en-US" altLang="en-US" smtClean="0">
                <a:solidFill>
                  <a:srgbClr val="CC3399"/>
                </a:solidFill>
                <a:latin typeface="Aharoni" panose="02010803020104030203" pitchFamily="2" charset="-79"/>
              </a:rPr>
              <a:t>Why would this </a:t>
            </a:r>
          </a:p>
          <a:p>
            <a:pPr eaLnBrk="1" hangingPunct="1">
              <a:buFontTx/>
              <a:buNone/>
            </a:pPr>
            <a:r>
              <a:rPr lang="en-US" altLang="en-US" smtClean="0">
                <a:solidFill>
                  <a:srgbClr val="CC3399"/>
                </a:solidFill>
                <a:latin typeface="Aharoni" panose="02010803020104030203" pitchFamily="2" charset="-79"/>
              </a:rPr>
              <a:t>upset the people?</a:t>
            </a:r>
            <a:r>
              <a:rPr lang="en-US" altLang="en-US" sz="4400" smtClean="0"/>
              <a:t> </a:t>
            </a:r>
          </a:p>
        </p:txBody>
      </p:sp>
      <p:pic>
        <p:nvPicPr>
          <p:cNvPr id="36867" name="Picture 4" descr="MP90044868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981200"/>
            <a:ext cx="4652963"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712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5305</TotalTime>
  <Words>668</Words>
  <Application>Microsoft Office PowerPoint</Application>
  <PresentationFormat>On-screen Show (4:3)</PresentationFormat>
  <Paragraphs>91</Paragraphs>
  <Slides>24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Aharoni</vt:lpstr>
      <vt:lpstr>AR DELANEY</vt:lpstr>
      <vt:lpstr>Arial</vt:lpstr>
      <vt:lpstr>Calibri</vt:lpstr>
      <vt:lpstr>Chiller</vt:lpstr>
      <vt:lpstr>Franklin Gothic Demi Cond</vt:lpstr>
      <vt:lpstr>Franklin Gothic Heavy</vt:lpstr>
      <vt:lpstr>Gill Sans Ultra Bold</vt:lpstr>
      <vt:lpstr>Impact</vt:lpstr>
      <vt:lpstr>Kristen ITC</vt:lpstr>
      <vt:lpstr>Rod</vt:lpstr>
      <vt:lpstr>Office Theme</vt:lpstr>
      <vt:lpstr>B/W Wars #2: Causes of the Russ Rev</vt:lpstr>
      <vt:lpstr>B/W Wars #2: Causes of the Rev. Immediate Causes</vt:lpstr>
      <vt:lpstr>2. Bloody Sunday: 1/22/1905</vt:lpstr>
      <vt:lpstr>Winter Palace, St. Petersburg</vt:lpstr>
      <vt:lpstr>PowerPoint Presentation</vt:lpstr>
      <vt:lpstr>Bloody Sunday</vt:lpstr>
      <vt:lpstr>In his diary that night, Nicolas II wrote:</vt:lpstr>
      <vt:lpstr>PowerPoint Presentation</vt:lpstr>
      <vt:lpstr>PowerPoint Presentation</vt:lpstr>
      <vt:lpstr>Change at least 10 things in your essay: MLA, grammar, capitalization, thesis, etc.  </vt:lpstr>
      <vt:lpstr>Communism Check – Up True/False: If false, change the underlined word to the correct one. EX: Czar Alexander III was the last czar of Russia. F, Nicholas II</vt:lpstr>
      <vt:lpstr>Duma</vt:lpstr>
      <vt:lpstr>The country is moving along until… </vt:lpstr>
      <vt:lpstr>Czar had only one son – and he was very sick. </vt:lpstr>
      <vt:lpstr>PowerPoint Presentation</vt:lpstr>
      <vt:lpstr>Rasputin</vt:lpstr>
      <vt:lpstr>February Revolution (1917)</vt:lpstr>
      <vt:lpstr>Egypt</vt:lpstr>
      <vt:lpstr>Feb Rev </vt:lpstr>
      <vt:lpstr>Czar Responds </vt:lpstr>
      <vt:lpstr>5 Level 1 Questions </vt:lpstr>
      <vt:lpstr>Final Thoughts:</vt:lpstr>
      <vt:lpstr>Industry leads to problems</vt:lpstr>
      <vt:lpstr>Vladimir Lenin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Rev #3: Russian Revolution</dc:title>
  <dc:creator>RayBen</dc:creator>
  <cp:lastModifiedBy>Gunter, Rachel E.</cp:lastModifiedBy>
  <cp:revision>83</cp:revision>
  <dcterms:created xsi:type="dcterms:W3CDTF">2012-02-07T03:46:49Z</dcterms:created>
  <dcterms:modified xsi:type="dcterms:W3CDTF">2018-02-23T21:49:05Z</dcterms:modified>
</cp:coreProperties>
</file>