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8" r:id="rId3"/>
    <p:sldId id="286" r:id="rId4"/>
    <p:sldId id="287" r:id="rId5"/>
    <p:sldId id="294" r:id="rId6"/>
    <p:sldId id="264" r:id="rId7"/>
    <p:sldId id="279" r:id="rId8"/>
    <p:sldId id="282" r:id="rId9"/>
    <p:sldId id="284" r:id="rId10"/>
    <p:sldId id="283" r:id="rId11"/>
    <p:sldId id="267" r:id="rId12"/>
    <p:sldId id="258" r:id="rId13"/>
    <p:sldId id="257" r:id="rId14"/>
    <p:sldId id="281" r:id="rId15"/>
    <p:sldId id="285" r:id="rId16"/>
    <p:sldId id="288" r:id="rId17"/>
    <p:sldId id="289" r:id="rId18"/>
    <p:sldId id="290" r:id="rId19"/>
    <p:sldId id="293" r:id="rId20"/>
    <p:sldId id="291" r:id="rId21"/>
    <p:sldId id="292" r:id="rId22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6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9F1069E-8402-49F3-9DC3-83C9015C613A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21ED99C3-A0CB-422C-AF9F-1D352555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19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966260A4-D305-48FD-9F4A-FAFE2DC4EA5A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174547FE-7812-4B75-B288-07D4B461F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27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547FE-7812-4B75-B288-07D4B461FA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4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1332-246D-4385-8987-0663B8EA8AF6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659B-2C03-4C88-9543-551F7A392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6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1332-246D-4385-8987-0663B8EA8AF6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659B-2C03-4C88-9543-551F7A392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4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1332-246D-4385-8987-0663B8EA8AF6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659B-2C03-4C88-9543-551F7A392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7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1332-246D-4385-8987-0663B8EA8AF6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659B-2C03-4C88-9543-551F7A392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6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1332-246D-4385-8987-0663B8EA8AF6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659B-2C03-4C88-9543-551F7A392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1332-246D-4385-8987-0663B8EA8AF6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659B-2C03-4C88-9543-551F7A392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6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1332-246D-4385-8987-0663B8EA8AF6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659B-2C03-4C88-9543-551F7A392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1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1332-246D-4385-8987-0663B8EA8AF6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659B-2C03-4C88-9543-551F7A392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2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1332-246D-4385-8987-0663B8EA8AF6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659B-2C03-4C88-9543-551F7A392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5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1332-246D-4385-8987-0663B8EA8AF6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659B-2C03-4C88-9543-551F7A392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1332-246D-4385-8987-0663B8EA8AF6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659B-2C03-4C88-9543-551F7A392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1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01332-246D-4385-8987-0663B8EA8AF6}" type="datetimeFigureOut">
              <a:rPr lang="en-US" smtClean="0"/>
              <a:pPr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3659B-2C03-4C88-9543-551F7A3927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9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en\AppData\Local\Microsoft\Windows\INetCache\IE\GL8T3QH1\2651393238_54f7a13568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203965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Imagine you have just graduated from college and have been offered your dream job – but it’s in </a:t>
            </a:r>
            <a:r>
              <a:rPr lang="en-U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Brazil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 List some advantages to moving and some disadvantages. Would you take the job? 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98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Enlightenment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88330"/>
            <a:ext cx="8229600" cy="4525963"/>
          </a:xfrm>
        </p:spPr>
        <p:txBody>
          <a:bodyPr/>
          <a:lstStyle/>
          <a:p>
            <a:r>
              <a:rPr lang="en-US" dirty="0" smtClean="0"/>
              <a:t>Questions ideas about power</a:t>
            </a:r>
          </a:p>
          <a:p>
            <a:pPr lvl="1"/>
            <a:r>
              <a:rPr lang="en-US" b="1" u="sng" dirty="0" smtClean="0"/>
              <a:t>John Locke</a:t>
            </a:r>
            <a:r>
              <a:rPr lang="en-US" dirty="0" smtClean="0"/>
              <a:t>: king must respect people’s natural rights:  - , - , - </a:t>
            </a:r>
          </a:p>
          <a:p>
            <a:pPr lvl="1"/>
            <a:r>
              <a:rPr lang="en-US" dirty="0" smtClean="0"/>
              <a:t>If king does NOT – people can --</a:t>
            </a:r>
            <a:endParaRPr lang="en-US" dirty="0"/>
          </a:p>
        </p:txBody>
      </p:sp>
      <p:pic>
        <p:nvPicPr>
          <p:cNvPr id="1026" name="Picture 2" descr="Image result for john locke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651311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1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Gov’t in Britain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3800" b="1" u="sng" dirty="0"/>
              <a:t>Limited Monarch</a:t>
            </a:r>
            <a:r>
              <a:rPr lang="en-US" sz="3800" dirty="0"/>
              <a:t>: </a:t>
            </a:r>
          </a:p>
          <a:p>
            <a:pPr lvl="1"/>
            <a:r>
              <a:rPr lang="en-US" sz="3800" dirty="0" smtClean="0"/>
              <a:t>King’s power is </a:t>
            </a:r>
            <a:r>
              <a:rPr lang="en-US" sz="3800" dirty="0" smtClean="0"/>
              <a:t>limited</a:t>
            </a:r>
          </a:p>
          <a:p>
            <a:pPr lvl="2"/>
            <a:r>
              <a:rPr lang="en-US" sz="3400" b="1" u="sng" dirty="0" smtClean="0"/>
              <a:t>Parliament</a:t>
            </a:r>
            <a:r>
              <a:rPr lang="en-US" sz="3400" dirty="0" smtClean="0"/>
              <a:t> (law makers) have power</a:t>
            </a:r>
            <a:endParaRPr lang="en-US" sz="3400" dirty="0" smtClean="0"/>
          </a:p>
          <a:p>
            <a:pPr lvl="2"/>
            <a:r>
              <a:rPr lang="en-US" sz="3400" dirty="0" err="1" smtClean="0"/>
              <a:t>Ppl</a:t>
            </a:r>
            <a:r>
              <a:rPr lang="en-US" sz="3400" dirty="0" smtClean="0"/>
              <a:t> have rights </a:t>
            </a:r>
          </a:p>
          <a:p>
            <a:pPr lvl="1"/>
            <a:r>
              <a:rPr lang="en-US" sz="3800" dirty="0" smtClean="0">
                <a:solidFill>
                  <a:srgbClr val="FF0000"/>
                </a:solidFill>
              </a:rPr>
              <a:t>What limited the power of the British king? </a:t>
            </a:r>
            <a:endParaRPr lang="en-US" sz="3800" dirty="0">
              <a:solidFill>
                <a:srgbClr val="FF0000"/>
              </a:solidFill>
            </a:endParaRPr>
          </a:p>
          <a:p>
            <a:endParaRPr lang="en-US" sz="3400" dirty="0"/>
          </a:p>
        </p:txBody>
      </p:sp>
      <p:pic>
        <p:nvPicPr>
          <p:cNvPr id="4" name="Picture 3" descr="C:\Users\Ben\AppData\Local\Microsoft\Windows\INetCache\IE\XLN4YVLM\education_clip_ar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85567"/>
            <a:ext cx="224155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1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Great Britain in 1700s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>
                <a:solidFill>
                  <a:srgbClr val="FF0066"/>
                </a:solidFill>
              </a:rPr>
              <a:t>Most powerful nation</a:t>
            </a:r>
          </a:p>
          <a:p>
            <a:pPr lvl="1"/>
            <a:r>
              <a:rPr lang="en-US" sz="3200" dirty="0" smtClean="0">
                <a:solidFill>
                  <a:srgbClr val="FF0066"/>
                </a:solidFill>
              </a:rPr>
              <a:t>Controlled empire: US </a:t>
            </a:r>
          </a:p>
        </p:txBody>
      </p:sp>
      <p:pic>
        <p:nvPicPr>
          <p:cNvPr id="1028" name="Picture 4" descr="http://www.ccis.edu/courses/HIST359mtmcinneshin1/week01/images/British_Empire_Anachronous_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593515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Ben\AppData\Local\Microsoft\Windows\INetCache\IE\05G4DF1A\13colonies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3171815" cy="566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8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76" y="38493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People </a:t>
            </a:r>
            <a:r>
              <a:rPr lang="en-US" dirty="0" smtClean="0"/>
              <a:t>moved to American colonies for: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3875"/>
            <a:ext cx="8229600" cy="433228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Religious </a:t>
            </a:r>
            <a:r>
              <a:rPr lang="en-US" sz="3600" dirty="0" smtClean="0"/>
              <a:t>freedom</a:t>
            </a:r>
          </a:p>
          <a:p>
            <a:r>
              <a:rPr lang="en-US" sz="3600" dirty="0" smtClean="0"/>
              <a:t>Economic freedom</a:t>
            </a:r>
          </a:p>
          <a:p>
            <a:pPr lvl="1"/>
            <a:r>
              <a:rPr lang="en-US" dirty="0" smtClean="0"/>
              <a:t>Landless nobles </a:t>
            </a:r>
          </a:p>
        </p:txBody>
      </p:sp>
      <p:pic>
        <p:nvPicPr>
          <p:cNvPr id="4098" name="Picture 2" descr="C:\Users\Ben\AppData\Local\Microsoft\Windows\INetCache\IE\1Y9N5N7G\pilgrim-151977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93875"/>
            <a:ext cx="2079356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880" y="3965881"/>
            <a:ext cx="88341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00B050"/>
                </a:solidFill>
              </a:rPr>
              <a:t>Would you move? </a:t>
            </a:r>
            <a:r>
              <a:rPr lang="en-US" sz="3000" b="1" dirty="0" smtClean="0">
                <a:solidFill>
                  <a:srgbClr val="00B050"/>
                </a:solidFill>
              </a:rPr>
              <a:t>What kind of person would? </a:t>
            </a:r>
            <a:endParaRPr lang="en-US" sz="3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5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15" y="771207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But, colonies </a:t>
            </a:r>
            <a:r>
              <a:rPr lang="en-US" dirty="0"/>
              <a:t>were still under king’s </a:t>
            </a:r>
            <a:r>
              <a:rPr lang="en-US" dirty="0" smtClean="0"/>
              <a:t>control: 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3997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Mercantilism</a:t>
            </a:r>
            <a:endParaRPr lang="en-US" dirty="0" smtClean="0"/>
          </a:p>
          <a:p>
            <a:r>
              <a:rPr lang="en-US" dirty="0" smtClean="0"/>
              <a:t>Am </a:t>
            </a:r>
            <a:r>
              <a:rPr lang="en-US" dirty="0" smtClean="0"/>
              <a:t>provided </a:t>
            </a:r>
            <a:r>
              <a:rPr lang="en-US" dirty="0" smtClean="0"/>
              <a:t>raw materials to Br &amp; Br creates manufactured goods</a:t>
            </a:r>
            <a:endParaRPr lang="en-US" dirty="0" smtClean="0"/>
          </a:p>
          <a:p>
            <a:pPr lvl="1"/>
            <a:r>
              <a:rPr lang="en-US" dirty="0" smtClean="0"/>
              <a:t>Am </a:t>
            </a:r>
            <a:r>
              <a:rPr lang="en-US" dirty="0" smtClean="0"/>
              <a:t>grows cotton</a:t>
            </a:r>
          </a:p>
          <a:p>
            <a:pPr lvl="1"/>
            <a:r>
              <a:rPr lang="en-US" dirty="0" smtClean="0"/>
              <a:t>Br turns into textiles </a:t>
            </a:r>
            <a:endParaRPr lang="en-US" dirty="0"/>
          </a:p>
        </p:txBody>
      </p:sp>
      <p:pic>
        <p:nvPicPr>
          <p:cNvPr id="1026" name="Picture 2" descr="http://mrspencer.info/wp-content/uploads/2014/05/mercantili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7000"/>
            <a:ext cx="3200400" cy="302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28" y="4799781"/>
            <a:ext cx="2165305" cy="1752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7" y="4747478"/>
            <a:ext cx="2090737" cy="191790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828800" y="5334000"/>
            <a:ext cx="2209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Colonists also find many ways around this control </a:t>
            </a:r>
          </a:p>
          <a:p>
            <a:pPr lvl="1"/>
            <a:r>
              <a:rPr lang="en-US" dirty="0" smtClean="0"/>
              <a:t>Create local </a:t>
            </a:r>
            <a:r>
              <a:rPr lang="en-US" dirty="0" err="1" smtClean="0"/>
              <a:t>govt’s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Men with property can vote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590800"/>
            <a:ext cx="30480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916363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left or back of notes: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5 Level 1 Questions </a:t>
            </a:r>
          </a:p>
          <a:p>
            <a:pPr lvl="1"/>
            <a:r>
              <a:rPr lang="en-US" dirty="0" smtClean="0"/>
              <a:t>Questions your teacher might just ask on a quiz</a:t>
            </a:r>
          </a:p>
          <a:p>
            <a:pPr lvl="1"/>
            <a:r>
              <a:rPr lang="en-US" dirty="0" smtClean="0"/>
              <a:t>Do NOT answer them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88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Draw the U.S.</a:t>
            </a:r>
            <a:br>
              <a:rPr lang="en-US" dirty="0" smtClean="0"/>
            </a:br>
            <a:r>
              <a:rPr lang="en-US" dirty="0" smtClean="0"/>
              <a:t>Label each state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4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6430962"/>
          </a:xfrm>
        </p:spPr>
        <p:txBody>
          <a:bodyPr>
            <a:normAutofit fontScale="77500" lnSpcReduction="20000"/>
          </a:bodyPr>
          <a:lstStyle/>
          <a:p>
            <a:r>
              <a:rPr lang="en-US" sz="3800" dirty="0"/>
              <a:t>Alabama</a:t>
            </a:r>
          </a:p>
          <a:p>
            <a:r>
              <a:rPr lang="en-US" sz="3800" dirty="0"/>
              <a:t>Alaska</a:t>
            </a:r>
          </a:p>
          <a:p>
            <a:r>
              <a:rPr lang="en-US" sz="3800" dirty="0"/>
              <a:t>Arizona</a:t>
            </a:r>
          </a:p>
          <a:p>
            <a:r>
              <a:rPr lang="en-US" sz="3800" dirty="0"/>
              <a:t>Arkansas</a:t>
            </a:r>
          </a:p>
          <a:p>
            <a:r>
              <a:rPr lang="en-US" sz="3800" dirty="0"/>
              <a:t>California</a:t>
            </a:r>
          </a:p>
          <a:p>
            <a:r>
              <a:rPr lang="en-US" sz="3800" dirty="0"/>
              <a:t>Colorado</a:t>
            </a:r>
          </a:p>
          <a:p>
            <a:r>
              <a:rPr lang="en-US" sz="3800" dirty="0"/>
              <a:t>Connecticut</a:t>
            </a:r>
          </a:p>
          <a:p>
            <a:r>
              <a:rPr lang="en-US" sz="3800" dirty="0"/>
              <a:t>Delaware</a:t>
            </a:r>
          </a:p>
          <a:p>
            <a:r>
              <a:rPr lang="en-US" sz="3800" dirty="0"/>
              <a:t>Florida</a:t>
            </a:r>
          </a:p>
          <a:p>
            <a:r>
              <a:rPr lang="en-US" sz="3800" dirty="0"/>
              <a:t>Georgia</a:t>
            </a:r>
          </a:p>
          <a:p>
            <a:r>
              <a:rPr lang="en-US" sz="3800" dirty="0"/>
              <a:t>Hawaii</a:t>
            </a:r>
          </a:p>
          <a:p>
            <a:r>
              <a:rPr lang="en-US" sz="3800" dirty="0"/>
              <a:t>Idaho</a:t>
            </a:r>
          </a:p>
          <a:p>
            <a:r>
              <a:rPr lang="en-US" sz="3800" dirty="0"/>
              <a:t>Illinois</a:t>
            </a:r>
          </a:p>
          <a:p>
            <a:r>
              <a:rPr lang="en-US" sz="3800" dirty="0"/>
              <a:t>Indiana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235576"/>
            <a:ext cx="187729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Iowa</a:t>
            </a:r>
          </a:p>
          <a:p>
            <a:r>
              <a:rPr lang="en-US" sz="2800" dirty="0"/>
              <a:t>Kansas</a:t>
            </a:r>
          </a:p>
          <a:p>
            <a:r>
              <a:rPr lang="en-US" sz="2800" dirty="0"/>
              <a:t>Kentucky</a:t>
            </a:r>
          </a:p>
          <a:p>
            <a:r>
              <a:rPr lang="en-US" sz="2800" dirty="0"/>
              <a:t>Louisiana</a:t>
            </a:r>
          </a:p>
          <a:p>
            <a:r>
              <a:rPr lang="en-US" sz="2800" dirty="0"/>
              <a:t>Maine</a:t>
            </a:r>
          </a:p>
          <a:p>
            <a:r>
              <a:rPr lang="en-US" sz="2800" dirty="0"/>
              <a:t>Maryland</a:t>
            </a:r>
          </a:p>
          <a:p>
            <a:r>
              <a:rPr lang="en-US" sz="2200" dirty="0"/>
              <a:t>Massachusetts</a:t>
            </a:r>
          </a:p>
          <a:p>
            <a:r>
              <a:rPr lang="en-US" sz="2800" dirty="0"/>
              <a:t>Michigan</a:t>
            </a:r>
          </a:p>
          <a:p>
            <a:r>
              <a:rPr lang="en-US" sz="2800" dirty="0"/>
              <a:t>Minnesota</a:t>
            </a:r>
          </a:p>
          <a:p>
            <a:r>
              <a:rPr lang="en-US" sz="2800" dirty="0"/>
              <a:t>Mississippi</a:t>
            </a:r>
          </a:p>
          <a:p>
            <a:r>
              <a:rPr lang="en-US" sz="2800" dirty="0"/>
              <a:t>Missouri</a:t>
            </a:r>
          </a:p>
          <a:p>
            <a:r>
              <a:rPr lang="en-US" sz="2800" dirty="0"/>
              <a:t>Montana</a:t>
            </a:r>
          </a:p>
          <a:p>
            <a:r>
              <a:rPr lang="en-US" sz="2800" dirty="0"/>
              <a:t>Nebraska</a:t>
            </a:r>
          </a:p>
          <a:p>
            <a:r>
              <a:rPr lang="en-US" sz="2800" dirty="0"/>
              <a:t>Nevada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16765" y="235576"/>
            <a:ext cx="230216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New Hampshire</a:t>
            </a:r>
          </a:p>
          <a:p>
            <a:r>
              <a:rPr lang="en-US" sz="2800" dirty="0"/>
              <a:t>New Jersey</a:t>
            </a:r>
          </a:p>
          <a:p>
            <a:r>
              <a:rPr lang="en-US" sz="2800" dirty="0"/>
              <a:t>New Mexico</a:t>
            </a:r>
          </a:p>
          <a:p>
            <a:r>
              <a:rPr lang="en-US" sz="2800" dirty="0"/>
              <a:t>New York</a:t>
            </a:r>
          </a:p>
          <a:p>
            <a:r>
              <a:rPr lang="en-US" sz="2800" dirty="0"/>
              <a:t>North Carolina</a:t>
            </a:r>
          </a:p>
          <a:p>
            <a:r>
              <a:rPr lang="en-US" sz="2800" dirty="0"/>
              <a:t>North Dakota</a:t>
            </a:r>
          </a:p>
          <a:p>
            <a:r>
              <a:rPr lang="en-US" sz="2800" dirty="0"/>
              <a:t>Ohio</a:t>
            </a:r>
          </a:p>
          <a:p>
            <a:r>
              <a:rPr lang="en-US" sz="2800" dirty="0"/>
              <a:t>Oklahoma</a:t>
            </a:r>
          </a:p>
          <a:p>
            <a:r>
              <a:rPr lang="en-US" sz="2800" dirty="0"/>
              <a:t>Oregon</a:t>
            </a:r>
          </a:p>
          <a:p>
            <a:r>
              <a:rPr lang="en-US" sz="2800" dirty="0"/>
              <a:t>Pennsylvania</a:t>
            </a:r>
          </a:p>
          <a:p>
            <a:r>
              <a:rPr lang="en-US" sz="2800" dirty="0"/>
              <a:t>Rhode Island</a:t>
            </a:r>
          </a:p>
          <a:p>
            <a:r>
              <a:rPr lang="en-US" sz="2800" dirty="0"/>
              <a:t>South Carolina</a:t>
            </a:r>
          </a:p>
          <a:p>
            <a:r>
              <a:rPr lang="en-US" sz="2800" dirty="0"/>
              <a:t>South Dakota</a:t>
            </a:r>
          </a:p>
          <a:p>
            <a:r>
              <a:rPr lang="en-US" sz="2800" dirty="0"/>
              <a:t>Tennessee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92462" y="274638"/>
            <a:ext cx="1981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Texas</a:t>
            </a:r>
          </a:p>
          <a:p>
            <a:r>
              <a:rPr lang="en-US" sz="2800" dirty="0"/>
              <a:t>Utah</a:t>
            </a:r>
          </a:p>
          <a:p>
            <a:r>
              <a:rPr lang="en-US" sz="2800" dirty="0"/>
              <a:t>Vermont</a:t>
            </a:r>
          </a:p>
          <a:p>
            <a:r>
              <a:rPr lang="en-US" sz="2800" dirty="0"/>
              <a:t>Virginia</a:t>
            </a:r>
          </a:p>
          <a:p>
            <a:r>
              <a:rPr lang="en-US" sz="2800" dirty="0"/>
              <a:t>Washington</a:t>
            </a:r>
          </a:p>
          <a:p>
            <a:r>
              <a:rPr lang="en-US" sz="2800" dirty="0"/>
              <a:t>West Virginia</a:t>
            </a:r>
          </a:p>
          <a:p>
            <a:r>
              <a:rPr lang="en-US" sz="2800" dirty="0"/>
              <a:t>Wisconsin</a:t>
            </a:r>
          </a:p>
          <a:p>
            <a:r>
              <a:rPr lang="en-US" sz="2800" dirty="0"/>
              <a:t>Wyoming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</p:txBody>
      </p:sp>
      <p:pic>
        <p:nvPicPr>
          <p:cNvPr id="3074" name="Picture 2" descr="https://lh3.googleusercontent.com/UVKia3TicmVxMgnMQM-uba2AI-cKNybnZG9LNfVl3lJ0Biof47crKnttp_jdT89gWmOKV7Bhtj0UkgstQ9mswVYqcjKybqjek_Yd0croIcEbbzd8r8KfOTfaHW266x10MuGS1tORe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3" y="533400"/>
            <a:ext cx="8793273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8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Immigrating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Advantages </a:t>
            </a:r>
            <a:r>
              <a:rPr lang="en-US" dirty="0" smtClean="0">
                <a:sym typeface="Wingdings" pitchFamily="2" charset="2"/>
              </a:rPr>
              <a:t> 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Disadvantages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one L1, one L2, one L3 question based on the map of the US</a:t>
            </a:r>
          </a:p>
          <a:p>
            <a:pPr lvl="1"/>
            <a:r>
              <a:rPr lang="en-US" dirty="0" smtClean="0"/>
              <a:t>Write each question on a separate post it note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124200"/>
            <a:ext cx="30480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Quizzes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Western US: </a:t>
            </a:r>
            <a:r>
              <a:rPr lang="en-US" dirty="0" err="1" smtClean="0"/>
              <a:t>Th</a:t>
            </a:r>
            <a:r>
              <a:rPr lang="en-US" dirty="0" smtClean="0"/>
              <a:t>/Fr 8/24-25</a:t>
            </a:r>
          </a:p>
          <a:p>
            <a:r>
              <a:rPr lang="en-US" dirty="0" smtClean="0"/>
              <a:t>Eastern US: </a:t>
            </a:r>
            <a:r>
              <a:rPr lang="en-US" dirty="0" err="1" smtClean="0"/>
              <a:t>Th</a:t>
            </a:r>
            <a:r>
              <a:rPr lang="en-US" dirty="0" smtClean="0"/>
              <a:t>/Fr 8/31, 9/1 </a:t>
            </a:r>
          </a:p>
          <a:p>
            <a:r>
              <a:rPr lang="en-US" dirty="0" smtClean="0"/>
              <a:t>Use website to study!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5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20980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u="sng" dirty="0" smtClean="0"/>
              <a:t>Get out: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Article (stapled) </a:t>
            </a:r>
            <a:br>
              <a:rPr lang="en-US" dirty="0" smtClean="0"/>
            </a:br>
            <a:r>
              <a:rPr lang="en-US" dirty="0" smtClean="0"/>
              <a:t>Notebook</a:t>
            </a:r>
            <a:br>
              <a:rPr lang="en-US" dirty="0" smtClean="0"/>
            </a:br>
            <a:r>
              <a:rPr lang="en-US" dirty="0" smtClean="0"/>
              <a:t>Signed Info/Syllabus Sheet </a:t>
            </a:r>
            <a:br>
              <a:rPr lang="en-US" dirty="0" smtClean="0"/>
            </a:br>
            <a:r>
              <a:rPr lang="en-US" dirty="0" smtClean="0"/>
              <a:t>Name tent </a:t>
            </a:r>
            <a:br>
              <a:rPr lang="en-US" dirty="0" smtClean="0"/>
            </a:br>
            <a:r>
              <a:rPr lang="en-US" dirty="0" smtClean="0"/>
              <a:t>Levels of questions handout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*Add 1 L3 question about your article to your Revolution paper**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9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 smtClean="0">
                <a:latin typeface="Ravie" panose="04040805050809020602" pitchFamily="82" charset="0"/>
              </a:rPr>
              <a:t>Grab Bag </a:t>
            </a:r>
            <a:endParaRPr lang="en-US" sz="5500" dirty="0">
              <a:latin typeface="Ravie" panose="04040805050809020602" pitchFamily="8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Object: </a:t>
            </a:r>
            <a:endParaRPr lang="en-US" sz="4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does it look? What it contains? What is it used for? Key details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3.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4.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5.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Meaning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we will be studying based on the object / Our prediction about why this object is significant to this unit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497388" y="1676400"/>
            <a:ext cx="0" cy="37338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" y="2174875"/>
            <a:ext cx="807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51966" y="5659605"/>
            <a:ext cx="5867400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Summary: How do all these objects fit together? Explain.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738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Groups of 4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Youngest person goes first – go clockwise from there:</a:t>
            </a:r>
          </a:p>
          <a:p>
            <a:pPr lvl="1"/>
            <a:r>
              <a:rPr lang="en-US" dirty="0" smtClean="0"/>
              <a:t>Hi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Your Name (Turn name tent to face group)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Which is better: block schedule or all periods?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lip 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72030"/>
            <a:ext cx="4857750" cy="273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28600" y="152400"/>
            <a:ext cx="8915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In-Class Note-Taking Tips!</a:t>
            </a:r>
            <a:br>
              <a:rPr lang="en-US" altLang="en-US" sz="4000">
                <a:solidFill>
                  <a:schemeClr val="accent2"/>
                </a:solidFill>
              </a:rPr>
            </a:br>
            <a:r>
              <a:rPr lang="en-US" altLang="en-US" sz="4000">
                <a:solidFill>
                  <a:schemeClr val="accent2"/>
                </a:solidFill>
              </a:rPr>
              <a:t>	</a:t>
            </a:r>
            <a:r>
              <a:rPr lang="en-US" altLang="en-US" sz="5500" b="1" i="1" u="sng">
                <a:solidFill>
                  <a:schemeClr val="accent2"/>
                </a:solidFill>
              </a:rPr>
              <a:t>In</a:t>
            </a:r>
            <a:r>
              <a:rPr lang="en-US" altLang="en-US" sz="4000">
                <a:solidFill>
                  <a:schemeClr val="accent2"/>
                </a:solidFill>
              </a:rPr>
              <a:t>formal language</a:t>
            </a:r>
            <a:r>
              <a:rPr lang="en-US" altLang="en-US" sz="40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53890" y="19050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600" dirty="0">
                <a:solidFill>
                  <a:schemeClr val="accent2"/>
                </a:solidFill>
              </a:rPr>
              <a:t>Don’t write every word!!!! Summarize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600" dirty="0" smtClean="0">
                <a:solidFill>
                  <a:schemeClr val="accent2"/>
                </a:solidFill>
              </a:rPr>
              <a:t>But, </a:t>
            </a:r>
            <a:r>
              <a:rPr lang="en-US" altLang="en-US" sz="3600" dirty="0">
                <a:solidFill>
                  <a:schemeClr val="accent2"/>
                </a:solidFill>
              </a:rPr>
              <a:t>don’t just write what’s on the board. </a:t>
            </a:r>
            <a:r>
              <a:rPr lang="en-US" altLang="en-US" sz="3600" b="1" dirty="0">
                <a:solidFill>
                  <a:schemeClr val="accent2"/>
                </a:solidFill>
              </a:rPr>
              <a:t>Add in teacher examples &amp; explanations.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600" dirty="0">
                <a:solidFill>
                  <a:schemeClr val="accent2"/>
                </a:solidFill>
              </a:rPr>
              <a:t>A</a:t>
            </a:r>
            <a:r>
              <a:rPr lang="en-US" altLang="en-US" sz="3600" dirty="0" smtClean="0">
                <a:solidFill>
                  <a:schemeClr val="accent2"/>
                </a:solidFill>
              </a:rPr>
              <a:t>bbrev</a:t>
            </a:r>
            <a:r>
              <a:rPr lang="en-US" altLang="en-US" sz="3600" dirty="0">
                <a:solidFill>
                  <a:schemeClr val="accent2"/>
                </a:solidFill>
              </a:rPr>
              <a:t>. everything! </a:t>
            </a:r>
            <a:r>
              <a:rPr lang="en-US" altLang="en-US" sz="3600" dirty="0" err="1">
                <a:solidFill>
                  <a:schemeClr val="accent2"/>
                </a:solidFill>
              </a:rPr>
              <a:t>Ppl</a:t>
            </a:r>
            <a:r>
              <a:rPr lang="en-US" altLang="en-US" sz="3600" dirty="0">
                <a:solidFill>
                  <a:schemeClr val="accent2"/>
                </a:solidFill>
              </a:rPr>
              <a:t>, </a:t>
            </a:r>
            <a:r>
              <a:rPr lang="en-US" altLang="en-US" sz="3600" dirty="0" err="1">
                <a:solidFill>
                  <a:schemeClr val="accent2"/>
                </a:solidFill>
              </a:rPr>
              <a:t>enuf</a:t>
            </a:r>
            <a:r>
              <a:rPr lang="en-US" altLang="en-US" sz="3600" dirty="0">
                <a:solidFill>
                  <a:schemeClr val="accent2"/>
                </a:solidFill>
              </a:rPr>
              <a:t>, &amp;, thot,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600" dirty="0">
                <a:solidFill>
                  <a:schemeClr val="accent2"/>
                </a:solidFill>
              </a:rPr>
              <a:t>C</a:t>
            </a:r>
            <a:r>
              <a:rPr lang="en-US" altLang="en-US" sz="3600" dirty="0" smtClean="0">
                <a:solidFill>
                  <a:schemeClr val="accent2"/>
                </a:solidFill>
              </a:rPr>
              <a:t>opy </a:t>
            </a:r>
            <a:r>
              <a:rPr lang="en-US" altLang="en-US" sz="3600" dirty="0">
                <a:solidFill>
                  <a:schemeClr val="accent2"/>
                </a:solidFill>
              </a:rPr>
              <a:t>what’s in a </a:t>
            </a:r>
            <a:r>
              <a:rPr lang="en-US" altLang="en-US" sz="3600" dirty="0">
                <a:latin typeface="Aharoni" pitchFamily="2" charset="-79"/>
                <a:cs typeface="Aharoni" pitchFamily="2" charset="-79"/>
              </a:rPr>
              <a:t>black</a:t>
            </a:r>
            <a:r>
              <a:rPr lang="en-US" altLang="en-US" sz="3600" dirty="0">
                <a:solidFill>
                  <a:schemeClr val="accent2"/>
                </a:solidFill>
              </a:rPr>
              <a:t> font. </a:t>
            </a:r>
          </a:p>
        </p:txBody>
      </p:sp>
    </p:spTree>
    <p:extLst>
      <p:ext uri="{BB962C8B-B14F-4D97-AF65-F5344CB8AC3E}">
        <p14:creationId xmlns:p14="http://schemas.microsoft.com/office/powerpoint/2010/main" val="13561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9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Foundations #1: </a:t>
            </a:r>
            <a:br>
              <a:rPr lang="en-US" dirty="0" smtClean="0"/>
            </a:br>
            <a:r>
              <a:rPr lang="en-US" dirty="0" smtClean="0"/>
              <a:t>Who </a:t>
            </a:r>
            <a:r>
              <a:rPr lang="en-US" dirty="0" smtClean="0"/>
              <a:t>should have power?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993"/>
            <a:ext cx="8229600" cy="4525963"/>
          </a:xfrm>
        </p:spPr>
        <p:txBody>
          <a:bodyPr/>
          <a:lstStyle/>
          <a:p>
            <a:r>
              <a:rPr lang="en-US" dirty="0" smtClean="0"/>
              <a:t>King / </a:t>
            </a:r>
            <a:r>
              <a:rPr lang="en-US" b="1" u="sng" dirty="0" smtClean="0"/>
              <a:t>Monarch</a:t>
            </a:r>
          </a:p>
          <a:p>
            <a:pPr lvl="1"/>
            <a:r>
              <a:rPr lang="en-US" b="1" u="sng" dirty="0" smtClean="0"/>
              <a:t>Established religion</a:t>
            </a:r>
            <a:r>
              <a:rPr lang="en-US" dirty="0" smtClean="0"/>
              <a:t>: Controlled religion </a:t>
            </a:r>
          </a:p>
          <a:p>
            <a:pPr lvl="1"/>
            <a:r>
              <a:rPr lang="en-US" b="1" u="sng" dirty="0" smtClean="0"/>
              <a:t>Hierarchy</a:t>
            </a:r>
            <a:r>
              <a:rPr lang="en-US" dirty="0" smtClean="0"/>
              <a:t>: Society divided into strict categories (born into)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Very little ability to “move up” </a:t>
            </a:r>
          </a:p>
          <a:p>
            <a:pPr marL="1371600" lvl="3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1026" name="Picture 2" descr="Image result for holy roman emper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810000"/>
            <a:ext cx="4152900" cy="27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5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So, the king should have all the power, right?</a:t>
            </a:r>
            <a:endParaRPr lang="en-US" sz="4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58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Enlightenment (1600s)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Would Enlightenment Philosophers agree with the following? </a:t>
            </a:r>
            <a:r>
              <a:rPr lang="en-US" dirty="0" smtClean="0">
                <a:solidFill>
                  <a:srgbClr val="FF0000"/>
                </a:solidFill>
              </a:rPr>
              <a:t>Yes / No / Bonus </a:t>
            </a:r>
            <a:r>
              <a:rPr lang="en-US" dirty="0" smtClean="0">
                <a:solidFill>
                  <a:srgbClr val="0070C0"/>
                </a:solidFill>
              </a:rPr>
              <a:t>– add name of original philosopher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People are born with certain rights.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The king is given power by God and cannot be questioned.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If the gov’t doesn’t protect people’s rights, the people should get rid of it.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All people are equal.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Women should be included in statement #4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6894</TotalTime>
  <Words>576</Words>
  <Application>Microsoft Office PowerPoint</Application>
  <PresentationFormat>On-screen Show (4:3)</PresentationFormat>
  <Paragraphs>129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Aharoni</vt:lpstr>
      <vt:lpstr>Arial</vt:lpstr>
      <vt:lpstr>Arial Black</vt:lpstr>
      <vt:lpstr>Calibri</vt:lpstr>
      <vt:lpstr>Ravie</vt:lpstr>
      <vt:lpstr>Wingdings</vt:lpstr>
      <vt:lpstr>Office Theme</vt:lpstr>
      <vt:lpstr>PowerPoint Presentation</vt:lpstr>
      <vt:lpstr>Immigrating </vt:lpstr>
      <vt:lpstr>Get out: Article (stapled)  Notebook Signed Info/Syllabus Sheet  Name tent  Levels of questions handout  *Add 1 L3 question about your article to your Revolution paper** </vt:lpstr>
      <vt:lpstr>Grab Bag </vt:lpstr>
      <vt:lpstr>Groups of 4</vt:lpstr>
      <vt:lpstr>PowerPoint Presentation</vt:lpstr>
      <vt:lpstr>Foundations #1:  Who should have power? </vt:lpstr>
      <vt:lpstr>PowerPoint Presentation</vt:lpstr>
      <vt:lpstr>Enlightenment (1600s) </vt:lpstr>
      <vt:lpstr>Enlightenment</vt:lpstr>
      <vt:lpstr>Gov’t in Britain </vt:lpstr>
      <vt:lpstr>Great Britain in 1700s</vt:lpstr>
      <vt:lpstr>People moved to American colonies for:</vt:lpstr>
      <vt:lpstr>But, colonies were still under king’s control:    </vt:lpstr>
      <vt:lpstr>PowerPoint Presentation</vt:lpstr>
      <vt:lpstr>ON the left or back of notes: </vt:lpstr>
      <vt:lpstr>Draw the U.S. Label each state </vt:lpstr>
      <vt:lpstr>PowerPoint Presentation</vt:lpstr>
      <vt:lpstr>PowerPoint Presentation</vt:lpstr>
      <vt:lpstr>Questioning </vt:lpstr>
      <vt:lpstr>Map Quizzes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 #1: The Beginnings</dc:title>
  <dc:creator>benjaminlgunter@hotmail.com</dc:creator>
  <cp:lastModifiedBy>Gunter, Rachel E.</cp:lastModifiedBy>
  <cp:revision>78</cp:revision>
  <cp:lastPrinted>2017-08-14T21:57:39Z</cp:lastPrinted>
  <dcterms:created xsi:type="dcterms:W3CDTF">2015-08-07T02:56:01Z</dcterms:created>
  <dcterms:modified xsi:type="dcterms:W3CDTF">2017-08-18T17:52:17Z</dcterms:modified>
</cp:coreProperties>
</file>