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74" r:id="rId3"/>
    <p:sldId id="275" r:id="rId4"/>
    <p:sldId id="257" r:id="rId5"/>
    <p:sldId id="263" r:id="rId6"/>
    <p:sldId id="260" r:id="rId7"/>
    <p:sldId id="262" r:id="rId8"/>
    <p:sldId id="264" r:id="rId9"/>
    <p:sldId id="261" r:id="rId10"/>
    <p:sldId id="270" r:id="rId11"/>
    <p:sldId id="271" r:id="rId12"/>
    <p:sldId id="265" r:id="rId13"/>
    <p:sldId id="276" r:id="rId14"/>
    <p:sldId id="277" r:id="rId15"/>
    <p:sldId id="278" r:id="rId16"/>
    <p:sldId id="279" r:id="rId17"/>
    <p:sldId id="280" r:id="rId18"/>
    <p:sldId id="266" r:id="rId19"/>
    <p:sldId id="268" r:id="rId20"/>
    <p:sldId id="272" r:id="rId21"/>
    <p:sldId id="273" r:id="rId2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29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7C8527B3-B47C-4D05-9A46-D669723008EC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C776E513-FB6C-43FE-A1C0-0A60EE700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59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C405-CEF6-47EF-9B14-5DC8C55CFE1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9024-EFC3-40C9-B436-5421B3B79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C405-CEF6-47EF-9B14-5DC8C55CFE1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9024-EFC3-40C9-B436-5421B3B79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C405-CEF6-47EF-9B14-5DC8C55CFE1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9024-EFC3-40C9-B436-5421B3B79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C405-CEF6-47EF-9B14-5DC8C55CFE1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9024-EFC3-40C9-B436-5421B3B79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C405-CEF6-47EF-9B14-5DC8C55CFE1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9024-EFC3-40C9-B436-5421B3B79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C405-CEF6-47EF-9B14-5DC8C55CFE1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9024-EFC3-40C9-B436-5421B3B79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C405-CEF6-47EF-9B14-5DC8C55CFE1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9024-EFC3-40C9-B436-5421B3B79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C405-CEF6-47EF-9B14-5DC8C55CFE1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9024-EFC3-40C9-B436-5421B3B79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C405-CEF6-47EF-9B14-5DC8C55CFE1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9024-EFC3-40C9-B436-5421B3B79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C405-CEF6-47EF-9B14-5DC8C55CFE1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9024-EFC3-40C9-B436-5421B3B79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C405-CEF6-47EF-9B14-5DC8C55CFE1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9024-EFC3-40C9-B436-5421B3B79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1C405-CEF6-47EF-9B14-5DC8C55CFE11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99024-EFC3-40C9-B436-5421B3B79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dirty="0" smtClean="0"/>
              <a:t>IR #6: </a:t>
            </a:r>
            <a:br>
              <a:rPr lang="en-US" dirty="0" smtClean="0"/>
            </a:br>
            <a:r>
              <a:rPr lang="en-US" dirty="0" smtClean="0"/>
              <a:t>Political Machines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185" y="2209800"/>
            <a:ext cx="8153400" cy="17526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Comic Sans MS" pitchFamily="66" charset="0"/>
              </a:rPr>
              <a:t>Think About</a:t>
            </a:r>
            <a:r>
              <a:rPr lang="en-US" sz="3600" dirty="0" smtClean="0">
                <a:solidFill>
                  <a:srgbClr val="00B0F0"/>
                </a:solidFill>
                <a:latin typeface="Comic Sans MS" pitchFamily="66" charset="0"/>
              </a:rPr>
              <a:t>: Have you ever asked for a favor? What did you ask for? Did you have to pay it back somehow? </a:t>
            </a:r>
            <a:endParaRPr lang="en-US" sz="36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B0F0"/>
                </a:solidFill>
              </a:rPr>
              <a:t>Political Machines = Helpful or Harmful? Did they help society or make it worse?  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3400" dirty="0" smtClean="0"/>
              <a:t>Helpful</a:t>
            </a:r>
            <a:r>
              <a:rPr lang="en-US" dirty="0" smtClean="0"/>
              <a:t> for society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3400" dirty="0" smtClean="0"/>
              <a:t>Harmful to society </a:t>
            </a:r>
            <a:endParaRPr lang="en-US" sz="3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22860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95800" y="160020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Use the info below to fill in chart </a:t>
            </a:r>
            <a:endParaRPr lang="en-US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jobs, homes, etc. </a:t>
            </a:r>
          </a:p>
          <a:p>
            <a:r>
              <a:rPr lang="en-US" dirty="0" smtClean="0"/>
              <a:t>Voter fraud – buying votes, etc. </a:t>
            </a:r>
          </a:p>
          <a:p>
            <a:r>
              <a:rPr lang="en-US" dirty="0" smtClean="0"/>
              <a:t>Graft</a:t>
            </a:r>
          </a:p>
          <a:p>
            <a:r>
              <a:rPr lang="en-US" dirty="0" smtClean="0"/>
              <a:t>Organize elections </a:t>
            </a:r>
          </a:p>
          <a:p>
            <a:r>
              <a:rPr lang="en-US" dirty="0" smtClean="0"/>
              <a:t>Overcharging for construction projects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dirty="0" smtClean="0"/>
              <a:t>On left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66"/>
                </a:solidFill>
              </a:rPr>
              <a:t>Define a political machine and explain what it does to stay in power. Why would politicians go along with this system? (Or what do politicians gain from it?) </a:t>
            </a:r>
            <a:endParaRPr lang="en-US" sz="44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2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Rich are Good Natured”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his thesis.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all the evidence he uses to support his thesis.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of his arguments are the most convincing? Why?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of his arguments are the least convincing?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54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Level 2 / 3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sz="4400" b="1" dirty="0" smtClean="0">
                <a:latin typeface="Arial Black" panose="020B0A04020102020204" pitchFamily="34" charset="0"/>
              </a:rPr>
              <a:t>5</a:t>
            </a:r>
            <a:r>
              <a:rPr lang="en-US" dirty="0" smtClean="0"/>
              <a:t> Level 2 or 3 questions. </a:t>
            </a:r>
          </a:p>
          <a:p>
            <a:pPr lvl="1"/>
            <a:r>
              <a:rPr lang="en-US" dirty="0" smtClean="0"/>
              <a:t>Must be open ended. </a:t>
            </a:r>
          </a:p>
          <a:p>
            <a:pPr lvl="1"/>
            <a:r>
              <a:rPr lang="en-US" dirty="0" smtClean="0"/>
              <a:t>No “yes or no” answers. Add word “why” if you happen to write a yes/no question.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3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 Socratic Seminar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First, </a:t>
            </a:r>
            <a:r>
              <a:rPr lang="en-US" dirty="0" smtClean="0"/>
              <a:t>as a group, decide </a:t>
            </a:r>
            <a:r>
              <a:rPr lang="en-US" dirty="0" smtClean="0"/>
              <a:t>on his thesis.</a:t>
            </a:r>
          </a:p>
          <a:p>
            <a:r>
              <a:rPr lang="en-US" dirty="0" smtClean="0"/>
              <a:t>Second, ask the questions you have developed and answer them as a group. </a:t>
            </a:r>
          </a:p>
          <a:p>
            <a:pPr lvl="1"/>
            <a:r>
              <a:rPr lang="en-US" dirty="0" smtClean="0"/>
              <a:t>Stuck? Ask my questions: best/worst arguments and why? </a:t>
            </a:r>
          </a:p>
          <a:p>
            <a:r>
              <a:rPr lang="en-US" dirty="0" smtClean="0"/>
              <a:t>Each person has been given </a:t>
            </a:r>
            <a:r>
              <a:rPr lang="en-US" dirty="0" smtClean="0"/>
              <a:t>5 </a:t>
            </a:r>
            <a:r>
              <a:rPr lang="en-US" dirty="0" smtClean="0"/>
              <a:t>tokens. Each time you talk, put the token in the middle. </a:t>
            </a:r>
          </a:p>
          <a:p>
            <a:pPr lvl="1"/>
            <a:r>
              <a:rPr lang="en-US" dirty="0" smtClean="0"/>
              <a:t>If you run out, no more talking until everyone has used up 3 tokens. When all tokens are in middle, redistribute </a:t>
            </a:r>
            <a:r>
              <a:rPr lang="en-US" dirty="0" smtClean="0"/>
              <a:t>so that each person has 5 and start over.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163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end,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Summarize his argument.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if you agree or disagree and explain your answer.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8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top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Robber Barons: Vanderbilt, Rockefeller, Carnegie, Stanford, Morgan</a:t>
            </a:r>
          </a:p>
          <a:p>
            <a:r>
              <a:rPr lang="en-US" dirty="0" smtClean="0"/>
              <a:t>Union Leaders: Samuel Gompers, Eugene V Debs, Mother Jones, Terence Powderly</a:t>
            </a:r>
          </a:p>
          <a:p>
            <a:r>
              <a:rPr lang="en-US" dirty="0" smtClean="0"/>
              <a:t>Social activists/commentators: Jane Addams, Horace Mann, Horatio Alger</a:t>
            </a:r>
          </a:p>
          <a:p>
            <a:r>
              <a:rPr lang="en-US" dirty="0" smtClean="0"/>
              <a:t>Economists: Karl Marx, Adam </a:t>
            </a:r>
            <a:r>
              <a:rPr lang="en-US" dirty="0" smtClean="0"/>
              <a:t>Smith</a:t>
            </a:r>
          </a:p>
          <a:p>
            <a:r>
              <a:rPr lang="en-US" dirty="0" smtClean="0"/>
              <a:t>Boss Tweed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 descr="http://img.timeinc.net/time/cartoons/20101210/cartoons_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38200"/>
            <a:ext cx="8458200" cy="5592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olitical Cartoons by Robert Ari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351406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Immigration Reaction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Impact" panose="020B0806030902050204" pitchFamily="34" charset="0"/>
              </a:rPr>
              <a:t>Nativism</a:t>
            </a:r>
            <a:r>
              <a:rPr lang="en-US" dirty="0" smtClean="0"/>
              <a:t>: discourage immigration &amp; give preferences to native born Americans</a:t>
            </a:r>
          </a:p>
          <a:p>
            <a:r>
              <a:rPr lang="en-US" dirty="0" smtClean="0">
                <a:solidFill>
                  <a:srgbClr val="FF0000"/>
                </a:solidFill>
                <a:latin typeface="Impact" panose="020B0806030902050204" pitchFamily="34" charset="0"/>
              </a:rPr>
              <a:t>Does this attitude still exist today?  </a:t>
            </a:r>
            <a:endParaRPr lang="en-US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pic>
        <p:nvPicPr>
          <p:cNvPr id="9218" name="Picture 2" descr="http://www.noirishneedapply.net/wp-content/uploads/2015/03/ninasong1-600x4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05200"/>
            <a:ext cx="4419600" cy="29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22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successful were unions in organizing labor to make changes in the workplace?</a:t>
            </a:r>
          </a:p>
          <a:p>
            <a:r>
              <a:rPr lang="en-US" dirty="0" smtClean="0"/>
              <a:t>What role should the U.S. government play in regulating industry in the 1800s?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09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176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Hook: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Background: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Thesis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Body #1: Topic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Supporting info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Supporting info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Body #2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Body #3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2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Asian </a:t>
            </a:r>
            <a:r>
              <a:rPr lang="en-US" dirty="0" err="1" smtClean="0"/>
              <a:t>Immig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r>
              <a:rPr lang="en-US" b="1" u="sng" dirty="0" smtClean="0"/>
              <a:t>Chinese Exclusion Act 1882</a:t>
            </a:r>
            <a:r>
              <a:rPr lang="en-US" dirty="0" smtClean="0"/>
              <a:t>: ended most Chinese immigration for 60 years </a:t>
            </a:r>
          </a:p>
          <a:p>
            <a:r>
              <a:rPr lang="en-US" b="1" u="sng" dirty="0" smtClean="0"/>
              <a:t>Gentlemen’s Agreement</a:t>
            </a:r>
            <a:r>
              <a:rPr lang="en-US" dirty="0" smtClean="0"/>
              <a:t>: to end  segregation of Japanese in CA schools, Japan agreed to limit immigration to US to skilled workers </a:t>
            </a:r>
          </a:p>
        </p:txBody>
      </p:sp>
      <p:pic>
        <p:nvPicPr>
          <p:cNvPr id="10242" name="Picture 2" descr="http://www.digitaldocsinabox.org/images/Imperialism/SouthernSubSaharanEastAfrica/SouthernAfrica/Gold%20Miners%20in%20South%20AFric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038600"/>
            <a:ext cx="3519055" cy="2721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Gunter\AppData\Local\Microsoft\Windows\INetCache\IE\AN37X9UY\red-no-signal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532" y="4062017"/>
            <a:ext cx="2308236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99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Urbanization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B/C of urbanization </a:t>
            </a:r>
            <a:r>
              <a:rPr lang="en-US" dirty="0" smtClean="0"/>
              <a:t>– lot of people needed help! </a:t>
            </a:r>
          </a:p>
          <a:p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Where do you turn if you a new immigrant or a small farm boy from Iowa who now finds themselves in New York City? You need a job, a place to live, you might not speak the language…..</a:t>
            </a:r>
          </a:p>
          <a:p>
            <a:endParaRPr lang="en-US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rgunter\AppData\Local\Microsoft\Windows\Temporary Internet Files\Content.IE5\BM673JHY\380px-Help_me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752600"/>
            <a:ext cx="3257550" cy="37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585" y="3938905"/>
            <a:ext cx="3048000" cy="23698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Political Machines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Non-politicians offer </a:t>
            </a:r>
            <a:r>
              <a:rPr lang="en-US" sz="3600" dirty="0"/>
              <a:t>services (jobs, housing, food, </a:t>
            </a:r>
            <a:r>
              <a:rPr lang="en-US" sz="3600" dirty="0" err="1"/>
              <a:t>etc</a:t>
            </a:r>
            <a:r>
              <a:rPr lang="en-US" sz="3600" dirty="0"/>
              <a:t>) to </a:t>
            </a:r>
            <a:r>
              <a:rPr lang="en-US" sz="3600" dirty="0" err="1"/>
              <a:t>ppl</a:t>
            </a:r>
            <a:r>
              <a:rPr lang="en-US" sz="3600" dirty="0"/>
              <a:t> </a:t>
            </a:r>
            <a:r>
              <a:rPr lang="en-US" sz="4800" dirty="0">
                <a:latin typeface="AR DARLING" pitchFamily="2" charset="0"/>
              </a:rPr>
              <a:t>AND</a:t>
            </a:r>
            <a:r>
              <a:rPr lang="en-US" sz="3600" dirty="0"/>
              <a:t> in return they want </a:t>
            </a:r>
            <a:r>
              <a:rPr lang="en-US" sz="3600" dirty="0" smtClean="0"/>
              <a:t>you to vote for candidate they support</a:t>
            </a:r>
            <a:endParaRPr lang="en-US" sz="3600" dirty="0"/>
          </a:p>
          <a:p>
            <a:pPr lvl="2"/>
            <a:r>
              <a:rPr lang="en-US" sz="3200" dirty="0"/>
              <a:t>Exchange of favors! </a:t>
            </a:r>
          </a:p>
          <a:p>
            <a:pPr lvl="2"/>
            <a:r>
              <a:rPr lang="en-US" sz="3200" dirty="0">
                <a:solidFill>
                  <a:srgbClr val="00B0F0"/>
                </a:solidFill>
                <a:latin typeface="Comic Sans MS" pitchFamily="66" charset="0"/>
              </a:rPr>
              <a:t>Would you take the deal</a:t>
            </a:r>
            <a:r>
              <a:rPr lang="en-US" sz="3200" dirty="0" smtClean="0">
                <a:solidFill>
                  <a:srgbClr val="00B0F0"/>
                </a:solidFill>
                <a:latin typeface="Comic Sans MS" pitchFamily="66" charset="0"/>
              </a:rPr>
              <a:t>?</a:t>
            </a:r>
          </a:p>
          <a:p>
            <a:pPr lvl="2"/>
            <a:r>
              <a:rPr lang="en-US" sz="3200" dirty="0" smtClean="0">
                <a:solidFill>
                  <a:srgbClr val="00B0F0"/>
                </a:solidFill>
                <a:latin typeface="Comic Sans MS" pitchFamily="66" charset="0"/>
              </a:rPr>
              <a:t>Is it legal to sell your vote?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5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66"/>
                </a:solidFill>
              </a:rPr>
              <a:t>How to get the votes cont’d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Pyramid of power / hierarchy </a:t>
            </a:r>
          </a:p>
          <a:p>
            <a:r>
              <a:rPr lang="en-US" dirty="0" smtClean="0"/>
              <a:t>Local workers for Pol Mach (bottom level) ensure that </a:t>
            </a:r>
            <a:r>
              <a:rPr lang="en-US" i="1" dirty="0" smtClean="0"/>
              <a:t>everyone votes</a:t>
            </a:r>
          </a:p>
          <a:p>
            <a:pPr lvl="1"/>
            <a:r>
              <a:rPr lang="en-US" sz="3800" dirty="0" smtClean="0">
                <a:latin typeface="Comic Sans MS" panose="030F0702030302020204" pitchFamily="66" charset="0"/>
              </a:rPr>
              <a:t>“Vote early and vote often” </a:t>
            </a:r>
            <a:r>
              <a:rPr lang="en-US" dirty="0" smtClean="0"/>
              <a:t>– vote more than once </a:t>
            </a:r>
            <a:r>
              <a:rPr lang="en-US" dirty="0" smtClean="0">
                <a:solidFill>
                  <a:srgbClr val="00B0F0"/>
                </a:solidFill>
              </a:rPr>
              <a:t>/ vote under dead </a:t>
            </a:r>
            <a:r>
              <a:rPr lang="en-US" dirty="0" err="1" smtClean="0">
                <a:solidFill>
                  <a:srgbClr val="00B0F0"/>
                </a:solidFill>
              </a:rPr>
              <a:t>ppl’s</a:t>
            </a:r>
            <a:r>
              <a:rPr lang="en-US" dirty="0" smtClean="0">
                <a:solidFill>
                  <a:srgbClr val="00B0F0"/>
                </a:solidFill>
              </a:rPr>
              <a:t> names </a:t>
            </a:r>
          </a:p>
          <a:p>
            <a:pPr lvl="1"/>
            <a:r>
              <a:rPr lang="en-US" dirty="0" smtClean="0"/>
              <a:t>Know how you vote b/c ballots were </a:t>
            </a:r>
            <a:r>
              <a:rPr lang="en-US" b="1" dirty="0" smtClean="0">
                <a:solidFill>
                  <a:srgbClr val="002060"/>
                </a:solidFill>
              </a:rPr>
              <a:t>color coded </a:t>
            </a:r>
          </a:p>
          <a:p>
            <a:pPr marL="0" indent="0">
              <a:buNone/>
            </a:pPr>
            <a:endParaRPr lang="en-US" sz="4400" b="1" u="sng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029200"/>
            <a:ext cx="1967356" cy="1618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Boss: </a:t>
            </a:r>
            <a:r>
              <a:rPr lang="en-US" dirty="0" smtClean="0"/>
              <a:t>leader of the pol.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Get politicians elected &amp; get </a:t>
            </a:r>
            <a:r>
              <a:rPr lang="en-US" dirty="0" smtClean="0">
                <a:latin typeface="Impact" panose="020B0806030902050204" pitchFamily="34" charset="0"/>
              </a:rPr>
              <a:t>from</a:t>
            </a:r>
            <a:r>
              <a:rPr lang="en-US" dirty="0" smtClean="0"/>
              <a:t> politicians:</a:t>
            </a:r>
          </a:p>
          <a:p>
            <a:pPr lvl="1"/>
            <a:r>
              <a:rPr lang="en-US" dirty="0" smtClean="0"/>
              <a:t> Construction projects: build a bridge </a:t>
            </a:r>
          </a:p>
          <a:p>
            <a:pPr lvl="2"/>
            <a:r>
              <a:rPr lang="en-US" sz="2800" dirty="0" smtClean="0"/>
              <a:t>Boss would charge $2 million, it would cost $1 million</a:t>
            </a:r>
          </a:p>
          <a:p>
            <a:pPr lvl="3"/>
            <a:r>
              <a:rPr lang="en-US" sz="2800" dirty="0" smtClean="0">
                <a:solidFill>
                  <a:srgbClr val="FF0066"/>
                </a:solidFill>
              </a:rPr>
              <a:t>He kept profits</a:t>
            </a:r>
          </a:p>
          <a:p>
            <a:pPr lvl="3"/>
            <a:r>
              <a:rPr lang="en-US" sz="2800" dirty="0" smtClean="0">
                <a:solidFill>
                  <a:srgbClr val="FF0066"/>
                </a:solidFill>
              </a:rPr>
              <a:t>Used this jobs as a way to buy votes </a:t>
            </a:r>
          </a:p>
          <a:p>
            <a:r>
              <a:rPr lang="en-US" sz="4000" dirty="0"/>
              <a:t>Pol Machines even hired police  </a:t>
            </a:r>
            <a:endParaRPr lang="en-US" sz="4000" b="1" u="sng" dirty="0" smtClean="0"/>
          </a:p>
          <a:p>
            <a:r>
              <a:rPr lang="en-US" sz="4000" b="1" u="sng" dirty="0" smtClean="0"/>
              <a:t>Graft</a:t>
            </a:r>
            <a:r>
              <a:rPr lang="en-US" sz="5000" b="1" dirty="0" smtClean="0"/>
              <a:t>: </a:t>
            </a:r>
            <a:r>
              <a:rPr lang="en-US" dirty="0" smtClean="0"/>
              <a:t>gain an advantage through illegal ways </a:t>
            </a:r>
          </a:p>
          <a:p>
            <a:pPr lvl="1"/>
            <a:r>
              <a:rPr lang="en-US" sz="4600" b="1" dirty="0" smtClean="0">
                <a:solidFill>
                  <a:srgbClr val="FF0066"/>
                </a:solidFill>
              </a:rPr>
              <a:t>Is this graft? Is this corrupt? </a:t>
            </a:r>
            <a:endParaRPr lang="en-US" sz="46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77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How bad  was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610" y="1398358"/>
            <a:ext cx="8229600" cy="5154842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A carpenter was paid $360,751 (roughly $4.9 million today) for one month's labor in a building with very little woodwork. </a:t>
            </a:r>
            <a:endParaRPr lang="en-US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 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furniture contractor received $179,729 ($2.5 million) for three tables and 40 chairs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sz="2200" dirty="0" smtClean="0">
                <a:solidFill>
                  <a:srgbClr val="FF0066"/>
                </a:solidFill>
              </a:rPr>
              <a:t>Source: Digital History</a:t>
            </a:r>
          </a:p>
          <a:p>
            <a:r>
              <a:rPr lang="en-US" sz="3000" u="sng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Answer the question</a:t>
            </a:r>
            <a:r>
              <a:rPr lang="en-US" sz="3000" dirty="0" smtClean="0">
                <a:solidFill>
                  <a:srgbClr val="FF0066"/>
                </a:solidFill>
              </a:rPr>
              <a:t>: how bad was it? In one sentence on your paper.  It was so bad people were 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3542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Boss Tweed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93" y="1420392"/>
            <a:ext cx="4648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Leader of New York City political machine that controlled the Democrats</a:t>
            </a:r>
          </a:p>
          <a:p>
            <a:r>
              <a:rPr lang="en-US" b="1" u="sng" dirty="0" smtClean="0"/>
              <a:t>Tammany Hall </a:t>
            </a:r>
            <a:r>
              <a:rPr lang="en-US" dirty="0" smtClean="0"/>
              <a:t>– name of its headquarters </a:t>
            </a:r>
          </a:p>
          <a:p>
            <a:r>
              <a:rPr lang="en-US" b="1" u="sng" dirty="0" smtClean="0"/>
              <a:t>Boss Tweed Ring </a:t>
            </a:r>
            <a:r>
              <a:rPr lang="en-US" dirty="0" smtClean="0"/>
              <a:t>– Tweed charged w/crimes </a:t>
            </a:r>
            <a:r>
              <a:rPr lang="en-US" dirty="0" smtClean="0">
                <a:solidFill>
                  <a:srgbClr val="FF0000"/>
                </a:solidFill>
              </a:rPr>
              <a:t>(escape, caught, die in prison)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boweryboyshistory.com/wp-content/uploads/2009/07/boss-tobac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76200"/>
            <a:ext cx="3044332" cy="307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tc.usf.edu/clipart/67400/67425/67425_twee_dem_sm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222" y="3505200"/>
            <a:ext cx="3230688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4784</TotalTime>
  <Words>803</Words>
  <Application>Microsoft Office PowerPoint</Application>
  <PresentationFormat>On-screen Show (4:3)</PresentationFormat>
  <Paragraphs>89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Aharoni</vt:lpstr>
      <vt:lpstr>AR DARLING</vt:lpstr>
      <vt:lpstr>Arial</vt:lpstr>
      <vt:lpstr>Arial Black</vt:lpstr>
      <vt:lpstr>Calibri</vt:lpstr>
      <vt:lpstr>Comic Sans MS</vt:lpstr>
      <vt:lpstr>Impact</vt:lpstr>
      <vt:lpstr>Office Theme</vt:lpstr>
      <vt:lpstr>IR #6:  Political Machines</vt:lpstr>
      <vt:lpstr>Immigration Reaction </vt:lpstr>
      <vt:lpstr>Asian Immig.</vt:lpstr>
      <vt:lpstr>Urbanization</vt:lpstr>
      <vt:lpstr>Political Machines</vt:lpstr>
      <vt:lpstr>How to get the votes cont’d</vt:lpstr>
      <vt:lpstr>Boss: leader of the pol. machine</vt:lpstr>
      <vt:lpstr>How bad  was it?</vt:lpstr>
      <vt:lpstr>Boss Tweed </vt:lpstr>
      <vt:lpstr>Political Machines = Helpful or Harmful? Did they help society or make it worse?  </vt:lpstr>
      <vt:lpstr>Use the info below to fill in chart </vt:lpstr>
      <vt:lpstr>On left</vt:lpstr>
      <vt:lpstr>“The Rich are Good Natured” </vt:lpstr>
      <vt:lpstr>Develop Level 2 / 3 Questions</vt:lpstr>
      <vt:lpstr>Mini Socratic Seminar</vt:lpstr>
      <vt:lpstr>In the end, </vt:lpstr>
      <vt:lpstr>Pick top 3</vt:lpstr>
      <vt:lpstr>PowerPoint Presentation</vt:lpstr>
      <vt:lpstr>PowerPoint Presentation</vt:lpstr>
      <vt:lpstr>Essay </vt:lpstr>
      <vt:lpstr>Outline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Progressives #2: Political Machines</dc:title>
  <dc:creator>rgunter</dc:creator>
  <cp:lastModifiedBy>Gunter, Rachel E.</cp:lastModifiedBy>
  <cp:revision>85</cp:revision>
  <cp:lastPrinted>2016-10-12T16:00:59Z</cp:lastPrinted>
  <dcterms:created xsi:type="dcterms:W3CDTF">2015-10-09T23:48:20Z</dcterms:created>
  <dcterms:modified xsi:type="dcterms:W3CDTF">2017-10-04T14:47:59Z</dcterms:modified>
</cp:coreProperties>
</file>