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303" r:id="rId2"/>
    <p:sldId id="290" r:id="rId3"/>
    <p:sldId id="291" r:id="rId4"/>
    <p:sldId id="292" r:id="rId5"/>
    <p:sldId id="256" r:id="rId6"/>
    <p:sldId id="269" r:id="rId7"/>
    <p:sldId id="271" r:id="rId8"/>
    <p:sldId id="283" r:id="rId9"/>
    <p:sldId id="266" r:id="rId10"/>
    <p:sldId id="284" r:id="rId11"/>
    <p:sldId id="268" r:id="rId12"/>
    <p:sldId id="275" r:id="rId13"/>
    <p:sldId id="294" r:id="rId14"/>
    <p:sldId id="293" r:id="rId15"/>
    <p:sldId id="295" r:id="rId16"/>
    <p:sldId id="297" r:id="rId17"/>
    <p:sldId id="299" r:id="rId18"/>
    <p:sldId id="276" r:id="rId19"/>
    <p:sldId id="277" r:id="rId20"/>
    <p:sldId id="278" r:id="rId21"/>
    <p:sldId id="287" r:id="rId22"/>
    <p:sldId id="286" r:id="rId23"/>
    <p:sldId id="300" r:id="rId24"/>
    <p:sldId id="301" r:id="rId25"/>
    <p:sldId id="288" r:id="rId26"/>
    <p:sldId id="302" r:id="rId27"/>
    <p:sldId id="265" r:id="rId28"/>
  </p:sldIdLst>
  <p:sldSz cx="9144000" cy="6858000" type="screen4x3"/>
  <p:notesSz cx="7053263"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94660"/>
  </p:normalViewPr>
  <p:slideViewPr>
    <p:cSldViewPr>
      <p:cViewPr varScale="1">
        <p:scale>
          <a:sx n="60" d="100"/>
          <a:sy n="60" d="100"/>
        </p:scale>
        <p:origin x="1430"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44AB7-CF50-446A-A52A-9058512EC6DA}" type="doc">
      <dgm:prSet loTypeId="urn:microsoft.com/office/officeart/2011/layout/Picture Frame" loCatId="picture" qsTypeId="urn:microsoft.com/office/officeart/2005/8/quickstyle/simple1" qsCatId="simple" csTypeId="urn:microsoft.com/office/officeart/2005/8/colors/accent1_2" csCatId="accent1" phldr="1"/>
      <dgm:spPr/>
      <dgm:t>
        <a:bodyPr/>
        <a:lstStyle/>
        <a:p>
          <a:endParaRPr lang="en-US"/>
        </a:p>
      </dgm:t>
    </dgm:pt>
    <dgm:pt modelId="{F67A0E12-75A9-4A42-ADF6-E871525DA48C}">
      <dgm:prSet phldrT="[Text]"/>
      <dgm:spPr/>
      <dgm:t>
        <a:bodyPr/>
        <a:lstStyle/>
        <a:p>
          <a:r>
            <a:rPr lang="en-US" dirty="0" smtClean="0"/>
            <a:t>Reason 1	</a:t>
          </a:r>
          <a:endParaRPr lang="en-US" dirty="0"/>
        </a:p>
      </dgm:t>
    </dgm:pt>
    <dgm:pt modelId="{C6FCC177-DAF6-4D2A-8B47-7D993051BD05}" type="parTrans" cxnId="{A3080D6D-0476-41FC-9186-D0B5F831F741}">
      <dgm:prSet/>
      <dgm:spPr/>
      <dgm:t>
        <a:bodyPr/>
        <a:lstStyle/>
        <a:p>
          <a:endParaRPr lang="en-US"/>
        </a:p>
      </dgm:t>
    </dgm:pt>
    <dgm:pt modelId="{FA8DBFF6-497A-4276-9CD5-459AFCF817C4}" type="sibTrans" cxnId="{A3080D6D-0476-41FC-9186-D0B5F831F741}">
      <dgm:prSet/>
      <dgm:spPr/>
      <dgm:t>
        <a:bodyPr/>
        <a:lstStyle/>
        <a:p>
          <a:endParaRPr lang="en-US"/>
        </a:p>
      </dgm:t>
    </dgm:pt>
    <dgm:pt modelId="{4B2E4B34-BFA0-4147-9565-E657553D66D1}">
      <dgm:prSet phldrT="[Text]"/>
      <dgm:spPr/>
      <dgm:t>
        <a:bodyPr/>
        <a:lstStyle/>
        <a:p>
          <a:r>
            <a:rPr lang="en-US" dirty="0" smtClean="0"/>
            <a:t>Reason 2</a:t>
          </a:r>
          <a:endParaRPr lang="en-US" dirty="0"/>
        </a:p>
      </dgm:t>
    </dgm:pt>
    <dgm:pt modelId="{11D8DA8D-8976-4F22-8A78-1EE50EE4938C}" type="parTrans" cxnId="{7B91DC8B-CE78-46F7-ADC8-7F88A6356F9B}">
      <dgm:prSet/>
      <dgm:spPr/>
      <dgm:t>
        <a:bodyPr/>
        <a:lstStyle/>
        <a:p>
          <a:endParaRPr lang="en-US"/>
        </a:p>
      </dgm:t>
    </dgm:pt>
    <dgm:pt modelId="{32DD9B61-54D2-4D14-86C8-89418D9594CC}" type="sibTrans" cxnId="{7B91DC8B-CE78-46F7-ADC8-7F88A6356F9B}">
      <dgm:prSet/>
      <dgm:spPr/>
      <dgm:t>
        <a:bodyPr/>
        <a:lstStyle/>
        <a:p>
          <a:endParaRPr lang="en-US"/>
        </a:p>
      </dgm:t>
    </dgm:pt>
    <dgm:pt modelId="{FAB03A55-3DD9-49BC-819D-C6536D5130B3}">
      <dgm:prSet phldrT="[Text]"/>
      <dgm:spPr/>
      <dgm:t>
        <a:bodyPr/>
        <a:lstStyle/>
        <a:p>
          <a:r>
            <a:rPr lang="en-US" dirty="0" smtClean="0"/>
            <a:t>Reason 3</a:t>
          </a:r>
          <a:endParaRPr lang="en-US" dirty="0"/>
        </a:p>
      </dgm:t>
    </dgm:pt>
    <dgm:pt modelId="{C79DB662-206E-4A3B-9AE0-90EA76F8418F}" type="parTrans" cxnId="{CE630220-2583-4376-90FA-B7F83ECE9DB6}">
      <dgm:prSet/>
      <dgm:spPr/>
      <dgm:t>
        <a:bodyPr/>
        <a:lstStyle/>
        <a:p>
          <a:endParaRPr lang="en-US"/>
        </a:p>
      </dgm:t>
    </dgm:pt>
    <dgm:pt modelId="{9AFEAB04-2420-474F-B4B8-C42CB0781BE6}" type="sibTrans" cxnId="{CE630220-2583-4376-90FA-B7F83ECE9DB6}">
      <dgm:prSet/>
      <dgm:spPr/>
      <dgm:t>
        <a:bodyPr/>
        <a:lstStyle/>
        <a:p>
          <a:endParaRPr lang="en-US"/>
        </a:p>
      </dgm:t>
    </dgm:pt>
    <dgm:pt modelId="{FC9C6B75-CDEC-4DF1-BF3A-3AA8AE00DAC8}" type="pres">
      <dgm:prSet presAssocID="{23644AB7-CF50-446A-A52A-9058512EC6DA}" presName="Name0" presStyleCnt="0">
        <dgm:presLayoutVars>
          <dgm:chMax/>
          <dgm:chPref/>
          <dgm:dir/>
        </dgm:presLayoutVars>
      </dgm:prSet>
      <dgm:spPr/>
      <dgm:t>
        <a:bodyPr/>
        <a:lstStyle/>
        <a:p>
          <a:endParaRPr lang="en-US"/>
        </a:p>
      </dgm:t>
    </dgm:pt>
    <dgm:pt modelId="{20EC1ECD-36E1-4014-88C0-EE621294D561}" type="pres">
      <dgm:prSet presAssocID="{F67A0E12-75A9-4A42-ADF6-E871525DA48C}" presName="composite" presStyleCnt="0"/>
      <dgm:spPr/>
    </dgm:pt>
    <dgm:pt modelId="{B29A4207-3CCA-4885-A1AA-FDE62DE79271}" type="pres">
      <dgm:prSet presAssocID="{F67A0E12-75A9-4A42-ADF6-E871525DA48C}" presName="ParentText" presStyleLbl="revTx" presStyleIdx="0" presStyleCnt="3">
        <dgm:presLayoutVars>
          <dgm:chMax val="0"/>
          <dgm:chPref val="0"/>
          <dgm:bulletEnabled val="1"/>
        </dgm:presLayoutVars>
      </dgm:prSet>
      <dgm:spPr/>
      <dgm:t>
        <a:bodyPr/>
        <a:lstStyle/>
        <a:p>
          <a:endParaRPr lang="en-US"/>
        </a:p>
      </dgm:t>
    </dgm:pt>
    <dgm:pt modelId="{86CE07D3-E3F2-4539-98F1-A7FF55F89C7D}" type="pres">
      <dgm:prSet presAssocID="{F67A0E12-75A9-4A42-ADF6-E871525DA48C}" presName="Accent1" presStyleLbl="parChTrans1D1" presStyleIdx="0" presStyleCnt="3"/>
      <dgm:spPr/>
    </dgm:pt>
    <dgm:pt modelId="{ED74055F-56D5-4E6C-84BA-1DFE89EB5BB1}" type="pres">
      <dgm:prSet presAssocID="{F67A0E12-75A9-4A42-ADF6-E871525DA48C}" presName="Image" presStyleLbl="alignImgPlace1" presStyleIdx="0" presStyleCnt="3"/>
      <dgm:spPr/>
    </dgm:pt>
    <dgm:pt modelId="{ABEB495D-12B0-4B01-8A7C-A6B62D811275}" type="pres">
      <dgm:prSet presAssocID="{FA8DBFF6-497A-4276-9CD5-459AFCF817C4}" presName="sibTrans" presStyleCnt="0"/>
      <dgm:spPr/>
    </dgm:pt>
    <dgm:pt modelId="{80D33F23-7587-4DDF-91C9-74A6E4820865}" type="pres">
      <dgm:prSet presAssocID="{4B2E4B34-BFA0-4147-9565-E657553D66D1}" presName="composite" presStyleCnt="0"/>
      <dgm:spPr/>
    </dgm:pt>
    <dgm:pt modelId="{708E4A56-56C9-4EF2-A6E0-4C670ED5F74D}" type="pres">
      <dgm:prSet presAssocID="{4B2E4B34-BFA0-4147-9565-E657553D66D1}" presName="ParentText" presStyleLbl="revTx" presStyleIdx="1" presStyleCnt="3">
        <dgm:presLayoutVars>
          <dgm:chMax val="0"/>
          <dgm:chPref val="0"/>
          <dgm:bulletEnabled val="1"/>
        </dgm:presLayoutVars>
      </dgm:prSet>
      <dgm:spPr/>
      <dgm:t>
        <a:bodyPr/>
        <a:lstStyle/>
        <a:p>
          <a:endParaRPr lang="en-US"/>
        </a:p>
      </dgm:t>
    </dgm:pt>
    <dgm:pt modelId="{AFECD5FC-4675-49E9-B305-3C6319709055}" type="pres">
      <dgm:prSet presAssocID="{4B2E4B34-BFA0-4147-9565-E657553D66D1}" presName="Accent1" presStyleLbl="parChTrans1D1" presStyleIdx="1" presStyleCnt="3"/>
      <dgm:spPr/>
    </dgm:pt>
    <dgm:pt modelId="{77CF5F59-0EA6-4A98-AAFF-006DF69A8E84}" type="pres">
      <dgm:prSet presAssocID="{4B2E4B34-BFA0-4147-9565-E657553D66D1}" presName="Image" presStyleLbl="alignImgPlace1" presStyleIdx="1" presStyleCnt="3"/>
      <dgm:spPr/>
    </dgm:pt>
    <dgm:pt modelId="{83E4ED3C-E04B-42A1-AB4C-3888194115F9}" type="pres">
      <dgm:prSet presAssocID="{32DD9B61-54D2-4D14-86C8-89418D9594CC}" presName="sibTrans" presStyleCnt="0"/>
      <dgm:spPr/>
    </dgm:pt>
    <dgm:pt modelId="{A4F69B25-E9F3-4230-9EB0-5A657848155E}" type="pres">
      <dgm:prSet presAssocID="{FAB03A55-3DD9-49BC-819D-C6536D5130B3}" presName="composite" presStyleCnt="0"/>
      <dgm:spPr/>
    </dgm:pt>
    <dgm:pt modelId="{B1713055-AE00-4DFE-97A5-64DCE0327B7D}" type="pres">
      <dgm:prSet presAssocID="{FAB03A55-3DD9-49BC-819D-C6536D5130B3}" presName="ParentText" presStyleLbl="revTx" presStyleIdx="2" presStyleCnt="3">
        <dgm:presLayoutVars>
          <dgm:chMax val="0"/>
          <dgm:chPref val="0"/>
          <dgm:bulletEnabled val="1"/>
        </dgm:presLayoutVars>
      </dgm:prSet>
      <dgm:spPr/>
      <dgm:t>
        <a:bodyPr/>
        <a:lstStyle/>
        <a:p>
          <a:endParaRPr lang="en-US"/>
        </a:p>
      </dgm:t>
    </dgm:pt>
    <dgm:pt modelId="{D758C9DB-96E8-4E9E-874C-8F8E75CEE9B7}" type="pres">
      <dgm:prSet presAssocID="{FAB03A55-3DD9-49BC-819D-C6536D5130B3}" presName="Accent1" presStyleLbl="parChTrans1D1" presStyleIdx="2" presStyleCnt="3"/>
      <dgm:spPr/>
    </dgm:pt>
    <dgm:pt modelId="{DF9607CE-B702-46C3-BB85-5ED357E9873D}" type="pres">
      <dgm:prSet presAssocID="{FAB03A55-3DD9-49BC-819D-C6536D5130B3}" presName="Image" presStyleLbl="alignImgPlace1" presStyleIdx="2" presStyleCnt="3"/>
      <dgm:spPr/>
    </dgm:pt>
  </dgm:ptLst>
  <dgm:cxnLst>
    <dgm:cxn modelId="{FE17D5DC-B88D-4745-ADEC-933089847B6D}" type="presOf" srcId="{F67A0E12-75A9-4A42-ADF6-E871525DA48C}" destId="{B29A4207-3CCA-4885-A1AA-FDE62DE79271}" srcOrd="0" destOrd="0" presId="urn:microsoft.com/office/officeart/2011/layout/Picture Frame"/>
    <dgm:cxn modelId="{6733F22A-23A0-498A-877E-B944B2DE1E0D}" type="presOf" srcId="{23644AB7-CF50-446A-A52A-9058512EC6DA}" destId="{FC9C6B75-CDEC-4DF1-BF3A-3AA8AE00DAC8}" srcOrd="0" destOrd="0" presId="urn:microsoft.com/office/officeart/2011/layout/Picture Frame"/>
    <dgm:cxn modelId="{A3080D6D-0476-41FC-9186-D0B5F831F741}" srcId="{23644AB7-CF50-446A-A52A-9058512EC6DA}" destId="{F67A0E12-75A9-4A42-ADF6-E871525DA48C}" srcOrd="0" destOrd="0" parTransId="{C6FCC177-DAF6-4D2A-8B47-7D993051BD05}" sibTransId="{FA8DBFF6-497A-4276-9CD5-459AFCF817C4}"/>
    <dgm:cxn modelId="{C2BD12F7-B0B6-4631-A1E0-EFEA9FF4A808}" type="presOf" srcId="{4B2E4B34-BFA0-4147-9565-E657553D66D1}" destId="{708E4A56-56C9-4EF2-A6E0-4C670ED5F74D}" srcOrd="0" destOrd="0" presId="urn:microsoft.com/office/officeart/2011/layout/Picture Frame"/>
    <dgm:cxn modelId="{CE630220-2583-4376-90FA-B7F83ECE9DB6}" srcId="{23644AB7-CF50-446A-A52A-9058512EC6DA}" destId="{FAB03A55-3DD9-49BC-819D-C6536D5130B3}" srcOrd="2" destOrd="0" parTransId="{C79DB662-206E-4A3B-9AE0-90EA76F8418F}" sibTransId="{9AFEAB04-2420-474F-B4B8-C42CB0781BE6}"/>
    <dgm:cxn modelId="{43B58088-9A76-4EC8-B0A8-1B8D20D34FA5}" type="presOf" srcId="{FAB03A55-3DD9-49BC-819D-C6536D5130B3}" destId="{B1713055-AE00-4DFE-97A5-64DCE0327B7D}" srcOrd="0" destOrd="0" presId="urn:microsoft.com/office/officeart/2011/layout/Picture Frame"/>
    <dgm:cxn modelId="{7B91DC8B-CE78-46F7-ADC8-7F88A6356F9B}" srcId="{23644AB7-CF50-446A-A52A-9058512EC6DA}" destId="{4B2E4B34-BFA0-4147-9565-E657553D66D1}" srcOrd="1" destOrd="0" parTransId="{11D8DA8D-8976-4F22-8A78-1EE50EE4938C}" sibTransId="{32DD9B61-54D2-4D14-86C8-89418D9594CC}"/>
    <dgm:cxn modelId="{0973F174-39DA-452E-8D94-82C6BB49547E}" type="presParOf" srcId="{FC9C6B75-CDEC-4DF1-BF3A-3AA8AE00DAC8}" destId="{20EC1ECD-36E1-4014-88C0-EE621294D561}" srcOrd="0" destOrd="0" presId="urn:microsoft.com/office/officeart/2011/layout/Picture Frame"/>
    <dgm:cxn modelId="{F5223521-FC6C-4EE1-9404-16267C670A08}" type="presParOf" srcId="{20EC1ECD-36E1-4014-88C0-EE621294D561}" destId="{B29A4207-3CCA-4885-A1AA-FDE62DE79271}" srcOrd="0" destOrd="0" presId="urn:microsoft.com/office/officeart/2011/layout/Picture Frame"/>
    <dgm:cxn modelId="{020E95BC-FD0C-49B3-953E-5136473CAA5D}" type="presParOf" srcId="{20EC1ECD-36E1-4014-88C0-EE621294D561}" destId="{86CE07D3-E3F2-4539-98F1-A7FF55F89C7D}" srcOrd="1" destOrd="0" presId="urn:microsoft.com/office/officeart/2011/layout/Picture Frame"/>
    <dgm:cxn modelId="{49A06B89-B675-4FB6-B6DB-2DACFCAA15E0}" type="presParOf" srcId="{20EC1ECD-36E1-4014-88C0-EE621294D561}" destId="{ED74055F-56D5-4E6C-84BA-1DFE89EB5BB1}" srcOrd="2" destOrd="0" presId="urn:microsoft.com/office/officeart/2011/layout/Picture Frame"/>
    <dgm:cxn modelId="{1BC0CAF4-FDFE-497E-8726-B306B4222C15}" type="presParOf" srcId="{FC9C6B75-CDEC-4DF1-BF3A-3AA8AE00DAC8}" destId="{ABEB495D-12B0-4B01-8A7C-A6B62D811275}" srcOrd="1" destOrd="0" presId="urn:microsoft.com/office/officeart/2011/layout/Picture Frame"/>
    <dgm:cxn modelId="{FB4A21E4-70AC-4C17-B5AC-84153F404932}" type="presParOf" srcId="{FC9C6B75-CDEC-4DF1-BF3A-3AA8AE00DAC8}" destId="{80D33F23-7587-4DDF-91C9-74A6E4820865}" srcOrd="2" destOrd="0" presId="urn:microsoft.com/office/officeart/2011/layout/Picture Frame"/>
    <dgm:cxn modelId="{CFF45E44-83DB-49BF-BF0B-6D9EC0EDB0D7}" type="presParOf" srcId="{80D33F23-7587-4DDF-91C9-74A6E4820865}" destId="{708E4A56-56C9-4EF2-A6E0-4C670ED5F74D}" srcOrd="0" destOrd="0" presId="urn:microsoft.com/office/officeart/2011/layout/Picture Frame"/>
    <dgm:cxn modelId="{497F0F4D-3976-4F0E-A3EC-863F6D6E0E2A}" type="presParOf" srcId="{80D33F23-7587-4DDF-91C9-74A6E4820865}" destId="{AFECD5FC-4675-49E9-B305-3C6319709055}" srcOrd="1" destOrd="0" presId="urn:microsoft.com/office/officeart/2011/layout/Picture Frame"/>
    <dgm:cxn modelId="{416C493B-07A4-47C4-9D98-1E8361852026}" type="presParOf" srcId="{80D33F23-7587-4DDF-91C9-74A6E4820865}" destId="{77CF5F59-0EA6-4A98-AAFF-006DF69A8E84}" srcOrd="2" destOrd="0" presId="urn:microsoft.com/office/officeart/2011/layout/Picture Frame"/>
    <dgm:cxn modelId="{33E9F3CE-3981-400B-B039-8EF4FD2A2084}" type="presParOf" srcId="{FC9C6B75-CDEC-4DF1-BF3A-3AA8AE00DAC8}" destId="{83E4ED3C-E04B-42A1-AB4C-3888194115F9}" srcOrd="3" destOrd="0" presId="urn:microsoft.com/office/officeart/2011/layout/Picture Frame"/>
    <dgm:cxn modelId="{4D260CE9-D590-4184-BD2E-B9250FCF0A2F}" type="presParOf" srcId="{FC9C6B75-CDEC-4DF1-BF3A-3AA8AE00DAC8}" destId="{A4F69B25-E9F3-4230-9EB0-5A657848155E}" srcOrd="4" destOrd="0" presId="urn:microsoft.com/office/officeart/2011/layout/Picture Frame"/>
    <dgm:cxn modelId="{12D8296D-99D3-4DBF-9B02-121577DCD83C}" type="presParOf" srcId="{A4F69B25-E9F3-4230-9EB0-5A657848155E}" destId="{B1713055-AE00-4DFE-97A5-64DCE0327B7D}" srcOrd="0" destOrd="0" presId="urn:microsoft.com/office/officeart/2011/layout/Picture Frame"/>
    <dgm:cxn modelId="{E880D391-F346-4D38-9DF0-8083872D0231}" type="presParOf" srcId="{A4F69B25-E9F3-4230-9EB0-5A657848155E}" destId="{D758C9DB-96E8-4E9E-874C-8F8E75CEE9B7}" srcOrd="1" destOrd="0" presId="urn:microsoft.com/office/officeart/2011/layout/Picture Frame"/>
    <dgm:cxn modelId="{00E4EBCF-F59C-4C07-9AF1-710C05E6121D}" type="presParOf" srcId="{A4F69B25-E9F3-4230-9EB0-5A657848155E}" destId="{DF9607CE-B702-46C3-BB85-5ED357E9873D}" srcOrd="2" destOrd="0" presId="urn:microsoft.com/office/officeart/2011/layout/Picture Fram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607CE-B702-46C3-BB85-5ED357E9873D}">
      <dsp:nvSpPr>
        <dsp:cNvPr id="0" name=""/>
        <dsp:cNvSpPr/>
      </dsp:nvSpPr>
      <dsp:spPr>
        <a:xfrm>
          <a:off x="2790767" y="2417694"/>
          <a:ext cx="2871161" cy="1772352"/>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CF5F59-0EA6-4A98-AAFF-006DF69A8E84}">
      <dsp:nvSpPr>
        <dsp:cNvPr id="0" name=""/>
        <dsp:cNvSpPr/>
      </dsp:nvSpPr>
      <dsp:spPr>
        <a:xfrm>
          <a:off x="4526357" y="35342"/>
          <a:ext cx="2871161" cy="1772352"/>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74055F-56D5-4E6C-84BA-1DFE89EB5BB1}">
      <dsp:nvSpPr>
        <dsp:cNvPr id="0" name=""/>
        <dsp:cNvSpPr/>
      </dsp:nvSpPr>
      <dsp:spPr>
        <a:xfrm>
          <a:off x="1055177" y="35342"/>
          <a:ext cx="2871161" cy="1772352"/>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9A4207-3CCA-4885-A1AA-FDE62DE79271}">
      <dsp:nvSpPr>
        <dsp:cNvPr id="0" name=""/>
        <dsp:cNvSpPr/>
      </dsp:nvSpPr>
      <dsp:spPr>
        <a:xfrm>
          <a:off x="832081" y="1797329"/>
          <a:ext cx="2865282" cy="30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b" anchorCtr="0">
          <a:noAutofit/>
        </a:bodyPr>
        <a:lstStyle/>
        <a:p>
          <a:pPr lvl="0" algn="l" defTabSz="1022350">
            <a:lnSpc>
              <a:spcPct val="90000"/>
            </a:lnSpc>
            <a:spcBef>
              <a:spcPct val="0"/>
            </a:spcBef>
            <a:spcAft>
              <a:spcPct val="35000"/>
            </a:spcAft>
          </a:pPr>
          <a:r>
            <a:rPr lang="en-US" sz="2300" kern="1200" dirty="0" smtClean="0"/>
            <a:t>Reason 1	</a:t>
          </a:r>
          <a:endParaRPr lang="en-US" sz="2300" kern="1200" dirty="0"/>
        </a:p>
      </dsp:txBody>
      <dsp:txXfrm>
        <a:off x="832081" y="1797329"/>
        <a:ext cx="2865282" cy="303269"/>
      </dsp:txXfrm>
    </dsp:sp>
    <dsp:sp modelId="{86CE07D3-E3F2-4539-98F1-A7FF55F89C7D}">
      <dsp:nvSpPr>
        <dsp:cNvPr id="0" name=""/>
        <dsp:cNvSpPr/>
      </dsp:nvSpPr>
      <dsp:spPr>
        <a:xfrm>
          <a:off x="832081" y="264193"/>
          <a:ext cx="2870233" cy="184407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8E4A56-56C9-4EF2-A6E0-4C670ED5F74D}">
      <dsp:nvSpPr>
        <dsp:cNvPr id="0" name=""/>
        <dsp:cNvSpPr/>
      </dsp:nvSpPr>
      <dsp:spPr>
        <a:xfrm>
          <a:off x="4303261" y="1797329"/>
          <a:ext cx="2865282" cy="30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b" anchorCtr="0">
          <a:noAutofit/>
        </a:bodyPr>
        <a:lstStyle/>
        <a:p>
          <a:pPr lvl="0" algn="l" defTabSz="1022350">
            <a:lnSpc>
              <a:spcPct val="90000"/>
            </a:lnSpc>
            <a:spcBef>
              <a:spcPct val="0"/>
            </a:spcBef>
            <a:spcAft>
              <a:spcPct val="35000"/>
            </a:spcAft>
          </a:pPr>
          <a:r>
            <a:rPr lang="en-US" sz="2300" kern="1200" dirty="0" smtClean="0"/>
            <a:t>Reason 2</a:t>
          </a:r>
          <a:endParaRPr lang="en-US" sz="2300" kern="1200" dirty="0"/>
        </a:p>
      </dsp:txBody>
      <dsp:txXfrm>
        <a:off x="4303261" y="1797329"/>
        <a:ext cx="2865282" cy="303269"/>
      </dsp:txXfrm>
    </dsp:sp>
    <dsp:sp modelId="{AFECD5FC-4675-49E9-B305-3C6319709055}">
      <dsp:nvSpPr>
        <dsp:cNvPr id="0" name=""/>
        <dsp:cNvSpPr/>
      </dsp:nvSpPr>
      <dsp:spPr>
        <a:xfrm>
          <a:off x="4303261" y="264193"/>
          <a:ext cx="2870233" cy="184407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13055-AE00-4DFE-97A5-64DCE0327B7D}">
      <dsp:nvSpPr>
        <dsp:cNvPr id="0" name=""/>
        <dsp:cNvSpPr/>
      </dsp:nvSpPr>
      <dsp:spPr>
        <a:xfrm>
          <a:off x="2567671" y="4179681"/>
          <a:ext cx="2865282" cy="30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b" anchorCtr="0">
          <a:noAutofit/>
        </a:bodyPr>
        <a:lstStyle/>
        <a:p>
          <a:pPr lvl="0" algn="l" defTabSz="1022350">
            <a:lnSpc>
              <a:spcPct val="90000"/>
            </a:lnSpc>
            <a:spcBef>
              <a:spcPct val="0"/>
            </a:spcBef>
            <a:spcAft>
              <a:spcPct val="35000"/>
            </a:spcAft>
          </a:pPr>
          <a:r>
            <a:rPr lang="en-US" sz="2300" kern="1200" dirty="0" smtClean="0"/>
            <a:t>Reason 3</a:t>
          </a:r>
          <a:endParaRPr lang="en-US" sz="2300" kern="1200" dirty="0"/>
        </a:p>
      </dsp:txBody>
      <dsp:txXfrm>
        <a:off x="2567671" y="4179681"/>
        <a:ext cx="2865282" cy="303269"/>
      </dsp:txXfrm>
    </dsp:sp>
    <dsp:sp modelId="{D758C9DB-96E8-4E9E-874C-8F8E75CEE9B7}">
      <dsp:nvSpPr>
        <dsp:cNvPr id="0" name=""/>
        <dsp:cNvSpPr/>
      </dsp:nvSpPr>
      <dsp:spPr>
        <a:xfrm>
          <a:off x="2567671" y="2646545"/>
          <a:ext cx="2870233" cy="184407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Picture Frame">
  <dgm:title val="Picture Frame"/>
  <dgm:desc val="Use to show pictures and the corresponding Level 1 text, both displayed in an offset frame. Works best with Level 1 text only."/>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3497" tIns="46749" rIns="93497" bIns="4674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95738" y="0"/>
            <a:ext cx="3055937" cy="465138"/>
          </a:xfrm>
          <a:prstGeom prst="rect">
            <a:avLst/>
          </a:prstGeom>
        </p:spPr>
        <p:txBody>
          <a:bodyPr vert="horz" lIns="93497" tIns="46749" rIns="93497" bIns="46749" rtlCol="0"/>
          <a:lstStyle>
            <a:lvl1pPr algn="r">
              <a:defRPr sz="1200">
                <a:latin typeface="Arial" charset="0"/>
                <a:cs typeface="Arial" charset="0"/>
              </a:defRPr>
            </a:lvl1pPr>
          </a:lstStyle>
          <a:p>
            <a:pPr>
              <a:defRPr/>
            </a:pPr>
            <a:fld id="{BEA1A3C3-6C82-40CC-8355-58840E7CEADB}" type="datetimeFigureOut">
              <a:rPr lang="en-US"/>
              <a:pPr>
                <a:defRPr/>
              </a:pPr>
              <a:t>3/7/2018</a:t>
            </a:fld>
            <a:endParaRPr lang="en-US"/>
          </a:p>
        </p:txBody>
      </p:sp>
      <p:sp>
        <p:nvSpPr>
          <p:cNvPr id="4" name="Footer Placeholder 3"/>
          <p:cNvSpPr>
            <a:spLocks noGrp="1"/>
          </p:cNvSpPr>
          <p:nvPr>
            <p:ph type="ftr" sz="quarter" idx="2"/>
          </p:nvPr>
        </p:nvSpPr>
        <p:spPr>
          <a:xfrm>
            <a:off x="0" y="8842375"/>
            <a:ext cx="3055938" cy="465138"/>
          </a:xfrm>
          <a:prstGeom prst="rect">
            <a:avLst/>
          </a:prstGeom>
        </p:spPr>
        <p:txBody>
          <a:bodyPr vert="horz" lIns="93497" tIns="46749" rIns="93497" bIns="4674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wrap="square" lIns="93497" tIns="46749" rIns="93497" bIns="46749" numCol="1" anchor="b" anchorCtr="0" compatLnSpc="1">
            <a:prstTxWarp prst="textNoShape">
              <a:avLst/>
            </a:prstTxWarp>
          </a:bodyPr>
          <a:lstStyle>
            <a:lvl1pPr algn="r">
              <a:defRPr sz="1200"/>
            </a:lvl1pPr>
          </a:lstStyle>
          <a:p>
            <a:pPr>
              <a:defRPr/>
            </a:pPr>
            <a:fld id="{D4D63837-2B86-46C9-AC0D-87CD2228936D}" type="slidenum">
              <a:rPr lang="en-US" altLang="en-US"/>
              <a:pPr>
                <a:defRPr/>
              </a:pPr>
              <a:t>‹#›</a:t>
            </a:fld>
            <a:endParaRPr lang="en-US" altLang="en-US"/>
          </a:p>
        </p:txBody>
      </p:sp>
    </p:spTree>
    <p:extLst>
      <p:ext uri="{BB962C8B-B14F-4D97-AF65-F5344CB8AC3E}">
        <p14:creationId xmlns:p14="http://schemas.microsoft.com/office/powerpoint/2010/main" val="27686991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6E89BF-1675-45BB-8DD6-A8E37700BA0D}" type="slidenum">
              <a:rPr lang="en-US" altLang="en-US"/>
              <a:pPr>
                <a:defRPr/>
              </a:pPr>
              <a:t>‹#›</a:t>
            </a:fld>
            <a:endParaRPr lang="en-US" altLang="en-US"/>
          </a:p>
        </p:txBody>
      </p:sp>
    </p:spTree>
    <p:extLst>
      <p:ext uri="{BB962C8B-B14F-4D97-AF65-F5344CB8AC3E}">
        <p14:creationId xmlns:p14="http://schemas.microsoft.com/office/powerpoint/2010/main" val="320722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B21453-202C-420C-8899-256C7845661C}" type="slidenum">
              <a:rPr lang="en-US" altLang="en-US"/>
              <a:pPr>
                <a:defRPr/>
              </a:pPr>
              <a:t>‹#›</a:t>
            </a:fld>
            <a:endParaRPr lang="en-US" altLang="en-US"/>
          </a:p>
        </p:txBody>
      </p:sp>
    </p:spTree>
    <p:extLst>
      <p:ext uri="{BB962C8B-B14F-4D97-AF65-F5344CB8AC3E}">
        <p14:creationId xmlns:p14="http://schemas.microsoft.com/office/powerpoint/2010/main" val="326492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5E286C-E8D2-45C6-BE89-0E07E066383A}" type="slidenum">
              <a:rPr lang="en-US" altLang="en-US"/>
              <a:pPr>
                <a:defRPr/>
              </a:pPr>
              <a:t>‹#›</a:t>
            </a:fld>
            <a:endParaRPr lang="en-US" altLang="en-US"/>
          </a:p>
        </p:txBody>
      </p:sp>
    </p:spTree>
    <p:extLst>
      <p:ext uri="{BB962C8B-B14F-4D97-AF65-F5344CB8AC3E}">
        <p14:creationId xmlns:p14="http://schemas.microsoft.com/office/powerpoint/2010/main" val="229277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6853EA-E724-4B88-A326-88758651C9FA}" type="slidenum">
              <a:rPr lang="en-US" altLang="en-US"/>
              <a:pPr>
                <a:defRPr/>
              </a:pPr>
              <a:t>‹#›</a:t>
            </a:fld>
            <a:endParaRPr lang="en-US" altLang="en-US"/>
          </a:p>
        </p:txBody>
      </p:sp>
    </p:spTree>
    <p:extLst>
      <p:ext uri="{BB962C8B-B14F-4D97-AF65-F5344CB8AC3E}">
        <p14:creationId xmlns:p14="http://schemas.microsoft.com/office/powerpoint/2010/main" val="34590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051147-1C26-475A-BFEB-16D7188B3635}" type="slidenum">
              <a:rPr lang="en-US" altLang="en-US"/>
              <a:pPr>
                <a:defRPr/>
              </a:pPr>
              <a:t>‹#›</a:t>
            </a:fld>
            <a:endParaRPr lang="en-US" altLang="en-US"/>
          </a:p>
        </p:txBody>
      </p:sp>
    </p:spTree>
    <p:extLst>
      <p:ext uri="{BB962C8B-B14F-4D97-AF65-F5344CB8AC3E}">
        <p14:creationId xmlns:p14="http://schemas.microsoft.com/office/powerpoint/2010/main" val="363754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5E29D9-7F9B-442A-9149-AF0693CF1DB6}" type="slidenum">
              <a:rPr lang="en-US" altLang="en-US"/>
              <a:pPr>
                <a:defRPr/>
              </a:pPr>
              <a:t>‹#›</a:t>
            </a:fld>
            <a:endParaRPr lang="en-US" altLang="en-US"/>
          </a:p>
        </p:txBody>
      </p:sp>
    </p:spTree>
    <p:extLst>
      <p:ext uri="{BB962C8B-B14F-4D97-AF65-F5344CB8AC3E}">
        <p14:creationId xmlns:p14="http://schemas.microsoft.com/office/powerpoint/2010/main" val="290526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6F0B5F-0E6C-477C-8565-9FD90902A3DE}" type="slidenum">
              <a:rPr lang="en-US" altLang="en-US"/>
              <a:pPr>
                <a:defRPr/>
              </a:pPr>
              <a:t>‹#›</a:t>
            </a:fld>
            <a:endParaRPr lang="en-US" altLang="en-US"/>
          </a:p>
        </p:txBody>
      </p:sp>
    </p:spTree>
    <p:extLst>
      <p:ext uri="{BB962C8B-B14F-4D97-AF65-F5344CB8AC3E}">
        <p14:creationId xmlns:p14="http://schemas.microsoft.com/office/powerpoint/2010/main" val="102414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655A08-55A0-4BB8-AC7B-4072979C5D3F}" type="slidenum">
              <a:rPr lang="en-US" altLang="en-US"/>
              <a:pPr>
                <a:defRPr/>
              </a:pPr>
              <a:t>‹#›</a:t>
            </a:fld>
            <a:endParaRPr lang="en-US" altLang="en-US"/>
          </a:p>
        </p:txBody>
      </p:sp>
    </p:spTree>
    <p:extLst>
      <p:ext uri="{BB962C8B-B14F-4D97-AF65-F5344CB8AC3E}">
        <p14:creationId xmlns:p14="http://schemas.microsoft.com/office/powerpoint/2010/main" val="6514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086270-1B1B-4E9F-AA81-8204F390532D}" type="slidenum">
              <a:rPr lang="en-US" altLang="en-US"/>
              <a:pPr>
                <a:defRPr/>
              </a:pPr>
              <a:t>‹#›</a:t>
            </a:fld>
            <a:endParaRPr lang="en-US" altLang="en-US"/>
          </a:p>
        </p:txBody>
      </p:sp>
    </p:spTree>
    <p:extLst>
      <p:ext uri="{BB962C8B-B14F-4D97-AF65-F5344CB8AC3E}">
        <p14:creationId xmlns:p14="http://schemas.microsoft.com/office/powerpoint/2010/main" val="63435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9B14CD-9DDC-4261-8889-0F2EF3C7FC08}" type="slidenum">
              <a:rPr lang="en-US" altLang="en-US"/>
              <a:pPr>
                <a:defRPr/>
              </a:pPr>
              <a:t>‹#›</a:t>
            </a:fld>
            <a:endParaRPr lang="en-US" altLang="en-US"/>
          </a:p>
        </p:txBody>
      </p:sp>
    </p:spTree>
    <p:extLst>
      <p:ext uri="{BB962C8B-B14F-4D97-AF65-F5344CB8AC3E}">
        <p14:creationId xmlns:p14="http://schemas.microsoft.com/office/powerpoint/2010/main" val="303040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180EC5-4E2F-4993-AD29-F0B867178DAA}" type="slidenum">
              <a:rPr lang="en-US" altLang="en-US"/>
              <a:pPr>
                <a:defRPr/>
              </a:pPr>
              <a:t>‹#›</a:t>
            </a:fld>
            <a:endParaRPr lang="en-US" altLang="en-US"/>
          </a:p>
        </p:txBody>
      </p:sp>
    </p:spTree>
    <p:extLst>
      <p:ext uri="{BB962C8B-B14F-4D97-AF65-F5344CB8AC3E}">
        <p14:creationId xmlns:p14="http://schemas.microsoft.com/office/powerpoint/2010/main" val="314673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7EBF4F4-2E60-4E57-8DFA-B4B394325F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Docs A/B / Iron </a:t>
            </a:r>
            <a:r>
              <a:rPr lang="en-US" dirty="0" smtClean="0"/>
              <a:t>Curtain</a:t>
            </a:r>
            <a:br>
              <a:rPr lang="en-US" dirty="0" smtClean="0"/>
            </a:br>
            <a:r>
              <a:rPr lang="en-US" sz="3800" dirty="0" smtClean="0"/>
              <a:t>Pass up questions / keep reading</a:t>
            </a:r>
            <a:endParaRPr lang="en-US" sz="3800" dirty="0"/>
          </a:p>
        </p:txBody>
      </p:sp>
      <p:sp>
        <p:nvSpPr>
          <p:cNvPr id="3" name="Content Placeholder 2"/>
          <p:cNvSpPr>
            <a:spLocks noGrp="1"/>
          </p:cNvSpPr>
          <p:nvPr>
            <p:ph idx="1"/>
          </p:nvPr>
        </p:nvSpPr>
        <p:spPr/>
        <p:txBody>
          <a:bodyPr/>
          <a:lstStyle/>
          <a:p>
            <a:r>
              <a:rPr lang="en-US" dirty="0" smtClean="0"/>
              <a:t>DUE dates:</a:t>
            </a:r>
          </a:p>
          <a:p>
            <a:pPr lvl="1"/>
            <a:r>
              <a:rPr lang="en-US" dirty="0" smtClean="0"/>
              <a:t>Research / volunteer proposal NOW</a:t>
            </a:r>
          </a:p>
          <a:p>
            <a:pPr lvl="2"/>
            <a:r>
              <a:rPr lang="en-US" b="1" dirty="0" smtClean="0">
                <a:latin typeface="Arial Black" panose="020B0A04020102020204" pitchFamily="34" charset="0"/>
              </a:rPr>
              <a:t>Do NOT start working on your project without my approval first </a:t>
            </a:r>
          </a:p>
          <a:p>
            <a:pPr lvl="1"/>
            <a:r>
              <a:rPr lang="en-US" dirty="0" smtClean="0"/>
              <a:t>3 sets of notes (on 3 sources): 3/13</a:t>
            </a:r>
          </a:p>
          <a:p>
            <a:pPr lvl="1"/>
            <a:r>
              <a:rPr lang="en-US" dirty="0" smtClean="0"/>
              <a:t>Final 2 sets of notes (2 sources): 3/22 </a:t>
            </a:r>
            <a:endParaRPr lang="en-US" dirty="0"/>
          </a:p>
        </p:txBody>
      </p:sp>
    </p:spTree>
    <p:extLst>
      <p:ext uri="{BB962C8B-B14F-4D97-AF65-F5344CB8AC3E}">
        <p14:creationId xmlns:p14="http://schemas.microsoft.com/office/powerpoint/2010/main" val="2394250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solidFill>
                  <a:srgbClr val="FF0000"/>
                </a:solidFill>
                <a:latin typeface="Franklin Gothic Heavy" panose="020B0903020102020204" pitchFamily="34" charset="0"/>
              </a:rPr>
              <a:t>Iron Curtain </a:t>
            </a:r>
          </a:p>
        </p:txBody>
      </p:sp>
      <p:sp>
        <p:nvSpPr>
          <p:cNvPr id="12291" name="Content Placeholder 2"/>
          <p:cNvSpPr>
            <a:spLocks noGrp="1"/>
          </p:cNvSpPr>
          <p:nvPr>
            <p:ph idx="1"/>
          </p:nvPr>
        </p:nvSpPr>
        <p:spPr/>
        <p:txBody>
          <a:bodyPr/>
          <a:lstStyle/>
          <a:p>
            <a:endParaRPr lang="en-US" altLang="en-US" smtClean="0"/>
          </a:p>
        </p:txBody>
      </p:sp>
      <p:pic>
        <p:nvPicPr>
          <p:cNvPr id="12292" name="Picture 6" descr="http://upfront.davecreate.com/_assets/_dummy_article/map_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84288"/>
            <a:ext cx="7204075"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11125" y="322263"/>
            <a:ext cx="5299075" cy="4800600"/>
          </a:xfrm>
        </p:spPr>
        <p:txBody>
          <a:bodyPr/>
          <a:lstStyle/>
          <a:p>
            <a:pPr eaLnBrk="1" hangingPunct="1"/>
            <a:r>
              <a:rPr lang="en-US" altLang="en-US" sz="4000" smtClean="0"/>
              <a:t>Ger zones of occupation (1949):</a:t>
            </a:r>
          </a:p>
          <a:p>
            <a:pPr lvl="3" eaLnBrk="1" hangingPunct="1"/>
            <a:r>
              <a:rPr lang="en-US" altLang="en-US" sz="3400" b="1" u="sng" smtClean="0"/>
              <a:t>West Ger </a:t>
            </a:r>
            <a:r>
              <a:rPr lang="en-US" altLang="en-US" sz="3400" smtClean="0"/>
              <a:t>= democracy </a:t>
            </a:r>
          </a:p>
          <a:p>
            <a:pPr lvl="3" eaLnBrk="1" hangingPunct="1"/>
            <a:r>
              <a:rPr lang="en-US" altLang="en-US" sz="3400" b="1" u="sng" smtClean="0"/>
              <a:t>East Ger </a:t>
            </a:r>
            <a:r>
              <a:rPr lang="en-US" altLang="en-US" sz="3400" smtClean="0"/>
              <a:t>= communist </a:t>
            </a:r>
          </a:p>
          <a:p>
            <a:pPr lvl="3" eaLnBrk="1" hangingPunct="1"/>
            <a:r>
              <a:rPr lang="en-US" altLang="en-US" sz="3400" smtClean="0"/>
              <a:t>Berlin: </a:t>
            </a:r>
            <a:r>
              <a:rPr lang="en-US" altLang="en-US" sz="3400" b="1" u="sng" smtClean="0"/>
              <a:t>West Berlin </a:t>
            </a:r>
            <a:r>
              <a:rPr lang="en-US" altLang="en-US" sz="3400" smtClean="0"/>
              <a:t>(free) &amp; </a:t>
            </a:r>
            <a:r>
              <a:rPr lang="en-US" altLang="en-US" sz="3400" b="1" u="sng" smtClean="0"/>
              <a:t>East Berlin </a:t>
            </a:r>
            <a:r>
              <a:rPr lang="en-US" altLang="en-US" sz="3400" smtClean="0"/>
              <a:t>(commie) </a:t>
            </a:r>
          </a:p>
          <a:p>
            <a:pPr eaLnBrk="1" hangingPunct="1"/>
            <a:endParaRPr lang="en-US" altLang="en-US" smtClean="0"/>
          </a:p>
        </p:txBody>
      </p:sp>
      <p:pic>
        <p:nvPicPr>
          <p:cNvPr id="13315" name="Picture 4" descr="germ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950" y="274638"/>
            <a:ext cx="32242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2"/>
          <p:cNvSpPr txBox="1">
            <a:spLocks noChangeArrowheads="1"/>
          </p:cNvSpPr>
          <p:nvPr/>
        </p:nvSpPr>
        <p:spPr bwMode="auto">
          <a:xfrm>
            <a:off x="6096000" y="4314825"/>
            <a:ext cx="23622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400">
                <a:solidFill>
                  <a:srgbClr val="FF0000"/>
                </a:solidFill>
                <a:latin typeface="Franklin Gothic Heavy" panose="020B0903020102020204" pitchFamily="34" charset="0"/>
              </a:rPr>
              <a:t>Who’s winning the Cold War?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6934200" cy="1143000"/>
          </a:xfrm>
        </p:spPr>
        <p:txBody>
          <a:bodyPr/>
          <a:lstStyle/>
          <a:p>
            <a:pPr algn="l"/>
            <a:r>
              <a:rPr lang="en-US" altLang="en-US" b="1" u="sng" smtClean="0"/>
              <a:t>3. Truman Doctrine</a:t>
            </a:r>
          </a:p>
        </p:txBody>
      </p:sp>
      <p:sp>
        <p:nvSpPr>
          <p:cNvPr id="4099" name="Rectangle 3"/>
          <p:cNvSpPr>
            <a:spLocks noGrp="1" noChangeArrowheads="1"/>
          </p:cNvSpPr>
          <p:nvPr>
            <p:ph type="body" idx="1"/>
          </p:nvPr>
        </p:nvSpPr>
        <p:spPr>
          <a:xfrm>
            <a:off x="457200" y="1600200"/>
            <a:ext cx="8382000" cy="5029200"/>
          </a:xfrm>
        </p:spPr>
        <p:txBody>
          <a:bodyPr/>
          <a:lstStyle/>
          <a:p>
            <a:pPr>
              <a:defRPr/>
            </a:pPr>
            <a:r>
              <a:rPr lang="en-US" altLang="en-US" dirty="0" smtClean="0"/>
              <a:t>1947:</a:t>
            </a:r>
            <a:r>
              <a:rPr lang="en-US" altLang="en-US" dirty="0"/>
              <a:t>$400 million to Greece &amp; Turkey to fight </a:t>
            </a:r>
            <a:r>
              <a:rPr lang="en-US" altLang="en-US" dirty="0" smtClean="0"/>
              <a:t>commies</a:t>
            </a:r>
          </a:p>
          <a:p>
            <a:pPr>
              <a:defRPr/>
            </a:pPr>
            <a:r>
              <a:rPr lang="en-US" altLang="en-US" dirty="0">
                <a:latin typeface="Kristen ITC" panose="03050502040202030202" pitchFamily="66" charset="0"/>
              </a:rPr>
              <a:t>It works! Gr &amp; Turk remain free </a:t>
            </a:r>
            <a:r>
              <a:rPr lang="en-US" altLang="en-US" dirty="0">
                <a:latin typeface="Kristen ITC" panose="03050502040202030202" pitchFamily="66" charset="0"/>
                <a:sym typeface="Wingdings" panose="05000000000000000000" pitchFamily="2" charset="2"/>
              </a:rPr>
              <a:t> </a:t>
            </a:r>
            <a:endParaRPr lang="en-US" altLang="en-US" dirty="0">
              <a:latin typeface="Kristen ITC" panose="03050502040202030202" pitchFamily="66" charset="0"/>
            </a:endParaRPr>
          </a:p>
          <a:p>
            <a:pPr>
              <a:defRPr/>
            </a:pPr>
            <a:r>
              <a:rPr lang="en-US" altLang="en-US" dirty="0" smtClean="0"/>
              <a:t>Begins </a:t>
            </a:r>
            <a:r>
              <a:rPr lang="en-US" altLang="en-US" u="sng" dirty="0" smtClean="0">
                <a:latin typeface="Impact" panose="020B0806030902050204" pitchFamily="34" charset="0"/>
              </a:rPr>
              <a:t>containment</a:t>
            </a:r>
            <a:r>
              <a:rPr lang="en-US" altLang="en-US" dirty="0" smtClean="0"/>
              <a:t>: stop communism from spreading!</a:t>
            </a:r>
            <a:endParaRPr lang="en-US" altLang="en-US" dirty="0"/>
          </a:p>
          <a:p>
            <a:pPr marL="0" indent="0">
              <a:buFontTx/>
              <a:buNone/>
              <a:defRPr/>
            </a:pPr>
            <a:endParaRPr lang="en-US" altLang="en-US" dirty="0"/>
          </a:p>
        </p:txBody>
      </p:sp>
      <p:pic>
        <p:nvPicPr>
          <p:cNvPr id="14340" name="Picture 4" descr="MC90039129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962400"/>
            <a:ext cx="24384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a:r>
              <a:rPr lang="en-US" altLang="en-US" b="1" u="sng" smtClean="0"/>
              <a:t>4. Marshall Plan</a:t>
            </a:r>
            <a:r>
              <a:rPr lang="en-US" altLang="en-US" smtClean="0"/>
              <a:t> </a:t>
            </a:r>
          </a:p>
        </p:txBody>
      </p:sp>
      <p:sp>
        <p:nvSpPr>
          <p:cNvPr id="3" name="Content Placeholder 2"/>
          <p:cNvSpPr>
            <a:spLocks noGrp="1"/>
          </p:cNvSpPr>
          <p:nvPr>
            <p:ph idx="1"/>
          </p:nvPr>
        </p:nvSpPr>
        <p:spPr/>
        <p:txBody>
          <a:bodyPr/>
          <a:lstStyle/>
          <a:p>
            <a:pPr>
              <a:defRPr/>
            </a:pPr>
            <a:r>
              <a:rPr lang="en-US" altLang="en-US" dirty="0" smtClean="0"/>
              <a:t>1948: US will give $$$ to any </a:t>
            </a:r>
            <a:r>
              <a:rPr lang="en-US" altLang="en-US" dirty="0" err="1" smtClean="0"/>
              <a:t>Eur</a:t>
            </a:r>
            <a:r>
              <a:rPr lang="en-US" altLang="en-US" dirty="0" smtClean="0"/>
              <a:t> country who needs assistance</a:t>
            </a:r>
          </a:p>
          <a:p>
            <a:pPr>
              <a:defRPr/>
            </a:pPr>
            <a:r>
              <a:rPr lang="en-US" altLang="en-US" dirty="0" smtClean="0"/>
              <a:t>Vote YES:</a:t>
            </a:r>
          </a:p>
          <a:p>
            <a:pPr marL="0" indent="0">
              <a:buFontTx/>
              <a:buNone/>
              <a:defRPr/>
            </a:pPr>
            <a:endParaRPr lang="en-US" altLang="en-US" dirty="0"/>
          </a:p>
          <a:p>
            <a:pPr marL="0" indent="0">
              <a:buFontTx/>
              <a:buNone/>
              <a:defRPr/>
            </a:pPr>
            <a:endParaRPr lang="en-US" altLang="en-US" dirty="0" smtClean="0"/>
          </a:p>
          <a:p>
            <a:pPr>
              <a:defRPr/>
            </a:pPr>
            <a:r>
              <a:rPr lang="en-US" altLang="en-US" smtClean="0"/>
              <a:t>Vote NO:</a:t>
            </a:r>
            <a:endParaRPr lang="en-US" altLang="en-US" dirty="0" smtClean="0"/>
          </a:p>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cold war cartoon lengthen sha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3675"/>
            <a:ext cx="6096000"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960438" y="0"/>
            <a:ext cx="2743201" cy="1143000"/>
          </a:xfrm>
        </p:spPr>
        <p:txBody>
          <a:bodyPr/>
          <a:lstStyle/>
          <a:p>
            <a:r>
              <a:rPr lang="en-US" altLang="en-US" smtClean="0">
                <a:solidFill>
                  <a:srgbClr val="FF0000"/>
                </a:solidFill>
                <a:latin typeface="Franklin Gothic Heavy" panose="020B0903020102020204" pitchFamily="34" charset="0"/>
              </a:rPr>
              <a:t>D</a:t>
            </a:r>
          </a:p>
        </p:txBody>
      </p:sp>
      <p:sp>
        <p:nvSpPr>
          <p:cNvPr id="16388" name="Content Placeholder 2"/>
          <p:cNvSpPr>
            <a:spLocks noGrp="1"/>
          </p:cNvSpPr>
          <p:nvPr>
            <p:ph idx="1"/>
          </p:nvPr>
        </p:nvSpPr>
        <p:spPr>
          <a:xfrm>
            <a:off x="6065838" y="187497"/>
            <a:ext cx="3078162" cy="4525963"/>
          </a:xfrm>
        </p:spPr>
        <p:txBody>
          <a:bodyPr/>
          <a:lstStyle/>
          <a:p>
            <a:pPr marL="514350" indent="-514350">
              <a:buFontTx/>
              <a:buAutoNum type="arabicPeriod"/>
            </a:pPr>
            <a:r>
              <a:rPr lang="en-US" altLang="en-US" dirty="0" smtClean="0"/>
              <a:t>Describe what you see in cartoon.</a:t>
            </a:r>
          </a:p>
          <a:p>
            <a:pPr marL="514350" indent="-514350">
              <a:buFontTx/>
              <a:buAutoNum type="arabicPeriod"/>
            </a:pPr>
            <a:r>
              <a:rPr lang="en-US" altLang="en-US" dirty="0" smtClean="0"/>
              <a:t>Explain the message. </a:t>
            </a:r>
          </a:p>
          <a:p>
            <a:pPr marL="0" indent="0">
              <a:buNone/>
            </a:pPr>
            <a:r>
              <a:rPr lang="en-US" altLang="en-US" dirty="0" smtClean="0"/>
              <a:t>Charts:</a:t>
            </a:r>
          </a:p>
          <a:p>
            <a:pPr marL="514350" indent="-514350">
              <a:buFont typeface="+mj-lt"/>
              <a:buAutoNum type="arabicPeriod"/>
            </a:pPr>
            <a:r>
              <a:rPr lang="en-US" altLang="en-US" dirty="0" smtClean="0"/>
              <a:t>2 key pieces – high / low / trends</a:t>
            </a:r>
          </a:p>
          <a:p>
            <a:pPr marL="514350" indent="-514350">
              <a:buFont typeface="+mj-lt"/>
              <a:buAutoNum type="arabicPeriod"/>
            </a:pPr>
            <a:r>
              <a:rPr lang="en-US" altLang="en-US" dirty="0" smtClean="0"/>
              <a:t>What is the significance?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800" smtClean="0"/>
              <a:t>Speech on the Marshall Plan</a:t>
            </a:r>
            <a:br>
              <a:rPr lang="en-US" altLang="en-US" sz="3800" smtClean="0"/>
            </a:br>
            <a:r>
              <a:rPr lang="en-US" altLang="en-US" sz="3800" b="1" i="1" smtClean="0"/>
              <a:t>Rep. Charles W. Vursell (R-IL)</a:t>
            </a:r>
            <a:r>
              <a:rPr lang="en-US" altLang="en-US" sz="3800" smtClean="0"/>
              <a:t/>
            </a:r>
            <a:br>
              <a:rPr lang="en-US" altLang="en-US" sz="3800" smtClean="0"/>
            </a:br>
            <a:endParaRPr lang="en-US" altLang="en-US" sz="3800" smtClean="0"/>
          </a:p>
        </p:txBody>
      </p:sp>
      <p:sp>
        <p:nvSpPr>
          <p:cNvPr id="17411" name="Content Placeholder 2"/>
          <p:cNvSpPr>
            <a:spLocks noGrp="1"/>
          </p:cNvSpPr>
          <p:nvPr>
            <p:ph idx="1"/>
          </p:nvPr>
        </p:nvSpPr>
        <p:spPr>
          <a:xfrm>
            <a:off x="304800" y="1143000"/>
            <a:ext cx="8839200" cy="4525963"/>
          </a:xfrm>
        </p:spPr>
        <p:txBody>
          <a:bodyPr/>
          <a:lstStyle/>
          <a:p>
            <a:r>
              <a:rPr lang="en-US" altLang="en-US" sz="2800" dirty="0" smtClean="0"/>
              <a:t>..[I]f we weaken ourselves by shipping away our resources, causing the cost of living to go higher and higher, and spending our Nation into bankruptcy, such action will bring smiles and great satisfaction to Stalin, Molotov, and Russia. </a:t>
            </a:r>
          </a:p>
          <a:p>
            <a:r>
              <a:rPr lang="en-US" altLang="en-US" sz="2800" dirty="0" smtClean="0"/>
              <a:t>…The first responsibility of the Members of this Congress is to protect the interests of our own people and preserve the financial solvency of our own Nation. The greatest contribution we can make for the future peace of the world, is to keep America strong.</a:t>
            </a:r>
          </a:p>
          <a:p>
            <a:pPr marL="0" indent="0">
              <a:buNone/>
            </a:pPr>
            <a:r>
              <a:rPr lang="en-US" altLang="en-US" sz="2800" dirty="0" smtClean="0">
                <a:solidFill>
                  <a:srgbClr val="FF0000"/>
                </a:solidFill>
              </a:rPr>
              <a:t>5. Is he for or against the Marshall Plan? Give 2 reasons. </a:t>
            </a:r>
          </a:p>
          <a:p>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52400"/>
            <a:ext cx="8229600" cy="1143000"/>
          </a:xfrm>
        </p:spPr>
        <p:txBody>
          <a:bodyPr/>
          <a:lstStyle/>
          <a:p>
            <a:r>
              <a:rPr lang="en-US" altLang="en-US" smtClean="0"/>
              <a:t>Marshall Plan Political Cartoon</a:t>
            </a:r>
          </a:p>
        </p:txBody>
      </p:sp>
      <p:sp>
        <p:nvSpPr>
          <p:cNvPr id="18435" name="Content Placeholder 2"/>
          <p:cNvSpPr>
            <a:spLocks noGrp="1"/>
          </p:cNvSpPr>
          <p:nvPr>
            <p:ph idx="1"/>
          </p:nvPr>
        </p:nvSpPr>
        <p:spPr>
          <a:xfrm>
            <a:off x="246063" y="904875"/>
            <a:ext cx="8593137" cy="4525963"/>
          </a:xfrm>
        </p:spPr>
        <p:txBody>
          <a:bodyPr/>
          <a:lstStyle/>
          <a:p>
            <a:pPr marL="514350" indent="-514350">
              <a:buFontTx/>
              <a:buAutoNum type="arabicPeriod"/>
            </a:pPr>
            <a:r>
              <a:rPr lang="en-US" altLang="en-US" dirty="0" smtClean="0"/>
              <a:t>Decide if you want your cartoon to be in </a:t>
            </a:r>
            <a:r>
              <a:rPr lang="en-US" altLang="en-US" dirty="0" smtClean="0">
                <a:latin typeface="Franklin Gothic Heavy" panose="020B0903020102020204" pitchFamily="34" charset="0"/>
              </a:rPr>
              <a:t>favor</a:t>
            </a:r>
            <a:r>
              <a:rPr lang="en-US" altLang="en-US" dirty="0" smtClean="0"/>
              <a:t> of the Marshall Plan or </a:t>
            </a:r>
            <a:r>
              <a:rPr lang="en-US" altLang="en-US" dirty="0" smtClean="0">
                <a:latin typeface="Franklin Gothic Heavy" panose="020B0903020102020204" pitchFamily="34" charset="0"/>
              </a:rPr>
              <a:t>against</a:t>
            </a:r>
            <a:r>
              <a:rPr lang="en-US" altLang="en-US" dirty="0" smtClean="0"/>
              <a:t> it.</a:t>
            </a:r>
          </a:p>
          <a:p>
            <a:pPr marL="514350" indent="-514350">
              <a:buFontTx/>
              <a:buAutoNum type="arabicPeriod"/>
            </a:pPr>
            <a:r>
              <a:rPr lang="en-US" altLang="en-US" dirty="0" smtClean="0"/>
              <a:t>Draw a </a:t>
            </a:r>
            <a:r>
              <a:rPr lang="en-US" altLang="en-US" dirty="0" smtClean="0">
                <a:latin typeface="Franklin Gothic Heavy" panose="020B0903020102020204" pitchFamily="34" charset="0"/>
              </a:rPr>
              <a:t>sketch</a:t>
            </a:r>
            <a:r>
              <a:rPr lang="en-US" altLang="en-US" dirty="0" smtClean="0"/>
              <a:t> of how you can show that message in pictures. </a:t>
            </a:r>
          </a:p>
          <a:p>
            <a:pPr marL="514350" indent="-514350">
              <a:buFontTx/>
              <a:buAutoNum type="arabicPeriod"/>
            </a:pPr>
            <a:r>
              <a:rPr lang="en-US" altLang="en-US" dirty="0" smtClean="0"/>
              <a:t>Answer the following in 3-5 sent each: </a:t>
            </a:r>
          </a:p>
          <a:p>
            <a:pPr marL="914400" lvl="1" indent="-514350">
              <a:buFontTx/>
              <a:buAutoNum type="arabicPeriod"/>
            </a:pPr>
            <a:r>
              <a:rPr lang="en-US" altLang="en-US" dirty="0" smtClean="0"/>
              <a:t>Explain the message of the cartoon and how you conveyed that message. </a:t>
            </a:r>
          </a:p>
          <a:p>
            <a:pPr marL="914400" lvl="1" indent="-514350">
              <a:buFontTx/>
              <a:buAutoNum type="arabicPeriod"/>
            </a:pPr>
            <a:r>
              <a:rPr lang="en-US" altLang="en-US" dirty="0" smtClean="0"/>
              <a:t>Explain 2-3 reasons for your position on the Marshall Plan (may not be shown in cartoon).  </a:t>
            </a:r>
          </a:p>
        </p:txBody>
      </p:sp>
      <p:sp>
        <p:nvSpPr>
          <p:cNvPr id="18436" name="TextBox 3"/>
          <p:cNvSpPr txBox="1">
            <a:spLocks noChangeArrowheads="1"/>
          </p:cNvSpPr>
          <p:nvPr/>
        </p:nvSpPr>
        <p:spPr bwMode="auto">
          <a:xfrm>
            <a:off x="7810500" y="316865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400">
              <a:solidFill>
                <a:srgbClr val="9933FF"/>
              </a:solidFill>
              <a:latin typeface="Impact" panose="020B080603090205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1295400"/>
            <a:ext cx="8229600" cy="1143000"/>
          </a:xfrm>
        </p:spPr>
        <p:txBody>
          <a:bodyPr/>
          <a:lstStyle/>
          <a:p>
            <a:pPr algn="l"/>
            <a:r>
              <a:rPr lang="en-US" altLang="en-US" dirty="0" smtClean="0"/>
              <a:t>DUE: Cold War docs</a:t>
            </a:r>
            <a:br>
              <a:rPr lang="en-US" altLang="en-US" dirty="0" smtClean="0"/>
            </a:br>
            <a:r>
              <a:rPr lang="en-US" altLang="en-US" dirty="0" smtClean="0"/>
              <a:t>Continue notes #2 </a:t>
            </a:r>
            <a:br>
              <a:rPr lang="en-US" altLang="en-US" dirty="0" smtClean="0"/>
            </a:br>
            <a:endParaRPr lang="en-US" altLang="en-US" dirty="0" smtClean="0"/>
          </a:p>
        </p:txBody>
      </p:sp>
      <p:sp>
        <p:nvSpPr>
          <p:cNvPr id="19459" name="Content Placeholder 2"/>
          <p:cNvSpPr>
            <a:spLocks noGrp="1"/>
          </p:cNvSpPr>
          <p:nvPr>
            <p:ph idx="1"/>
          </p:nvPr>
        </p:nvSpPr>
        <p:spPr>
          <a:xfrm>
            <a:off x="457200" y="2133600"/>
            <a:ext cx="8229600" cy="3992563"/>
          </a:xfrm>
        </p:spPr>
        <p:txBody>
          <a:bodyPr/>
          <a:lstStyle/>
          <a:p>
            <a:pPr marL="0" indent="0">
              <a:buFontTx/>
              <a:buNone/>
            </a:pPr>
            <a:endParaRPr lang="en-US" altLang="en-US" dirty="0" smtClean="0"/>
          </a:p>
          <a:p>
            <a:pPr marL="0" indent="0">
              <a:buFontTx/>
              <a:buAutoNum type="arabicPeriod"/>
            </a:pPr>
            <a:r>
              <a:rPr lang="en-US" altLang="en-US" sz="4400" dirty="0" smtClean="0">
                <a:solidFill>
                  <a:srgbClr val="7030A0"/>
                </a:solidFill>
                <a:latin typeface="Franklin Gothic Medium" panose="020B0603020102020204" pitchFamily="34" charset="0"/>
              </a:rPr>
              <a:t>Define Cold War in your own words. Who is involved? What happened? Why fighting? </a:t>
            </a:r>
          </a:p>
          <a:p>
            <a:pPr marL="0" indent="0">
              <a:buFontTx/>
              <a:buAutoNum type="arabicPeriod"/>
            </a:pPr>
            <a:r>
              <a:rPr lang="en-US" altLang="en-US" sz="4400" dirty="0" smtClean="0">
                <a:solidFill>
                  <a:srgbClr val="7030A0"/>
                </a:solidFill>
                <a:latin typeface="Franklin Gothic Medium" panose="020B0603020102020204" pitchFamily="34" charset="0"/>
              </a:rPr>
              <a:t>What is containment?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a:r>
              <a:rPr lang="en-US" altLang="en-US" b="1" u="sng" smtClean="0"/>
              <a:t>4. Marshall Plan</a:t>
            </a:r>
            <a:r>
              <a:rPr lang="en-US" altLang="en-US" smtClean="0"/>
              <a:t> </a:t>
            </a:r>
          </a:p>
        </p:txBody>
      </p:sp>
      <p:sp>
        <p:nvSpPr>
          <p:cNvPr id="21507" name="Rectangle 3"/>
          <p:cNvSpPr>
            <a:spLocks noGrp="1" noChangeArrowheads="1"/>
          </p:cNvSpPr>
          <p:nvPr>
            <p:ph type="body" idx="1"/>
          </p:nvPr>
        </p:nvSpPr>
        <p:spPr/>
        <p:txBody>
          <a:bodyPr/>
          <a:lstStyle/>
          <a:p>
            <a:r>
              <a:rPr lang="en-US" altLang="en-US" smtClean="0"/>
              <a:t>1948: US will give $$$ to any Eur country who needs assistance</a:t>
            </a:r>
          </a:p>
          <a:p>
            <a:r>
              <a:rPr lang="en-US" altLang="en-US" smtClean="0"/>
              <a:t>$12 billion </a:t>
            </a:r>
          </a:p>
          <a:p>
            <a:r>
              <a:rPr lang="en-US" altLang="en-US" smtClean="0"/>
              <a:t>Why? </a:t>
            </a:r>
          </a:p>
          <a:p>
            <a:pPr lvl="1"/>
            <a:r>
              <a:rPr lang="en-US" altLang="en-US" smtClean="0"/>
              <a:t>Trade</a:t>
            </a:r>
          </a:p>
          <a:p>
            <a:pPr lvl="1"/>
            <a:r>
              <a:rPr lang="en-US" altLang="en-US" smtClean="0"/>
              <a:t>Rebuild</a:t>
            </a:r>
          </a:p>
          <a:p>
            <a:pPr lvl="1"/>
            <a:r>
              <a:rPr lang="en-US" altLang="en-US" smtClean="0"/>
              <a:t>Stop Comm.</a:t>
            </a:r>
          </a:p>
          <a:p>
            <a:endParaRPr lang="en-US" altLang="en-US" smtClean="0"/>
          </a:p>
        </p:txBody>
      </p:sp>
      <p:pic>
        <p:nvPicPr>
          <p:cNvPr id="21508" name="Picture 5" descr="300px-Marshall_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819400"/>
            <a:ext cx="3886200"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1"/>
          <p:cNvSpPr txBox="1">
            <a:spLocks noChangeArrowheads="1"/>
          </p:cNvSpPr>
          <p:nvPr/>
        </p:nvSpPr>
        <p:spPr bwMode="auto">
          <a:xfrm>
            <a:off x="6678613" y="2813050"/>
            <a:ext cx="2438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a:solidFill>
                  <a:srgbClr val="FF0000"/>
                </a:solidFill>
              </a:rPr>
              <a:t>Which 2 countries got the most aid? Who got the least?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33400" y="533400"/>
            <a:ext cx="8229600" cy="3352800"/>
          </a:xfrm>
        </p:spPr>
        <p:txBody>
          <a:bodyPr/>
          <a:lstStyle/>
          <a:p>
            <a:r>
              <a:rPr lang="en-US" altLang="en-US" i="1" smtClean="0"/>
              <a:t>Barely</a:t>
            </a:r>
            <a:r>
              <a:rPr lang="en-US" altLang="en-US" smtClean="0"/>
              <a:t> approved by Congress – but the communist takeover in Czechoslovakia convinces them to act! </a:t>
            </a:r>
          </a:p>
          <a:p>
            <a:r>
              <a:rPr lang="en-US" altLang="en-US" smtClean="0"/>
              <a:t>Soviet Union &amp; satellite nations </a:t>
            </a:r>
            <a:r>
              <a:rPr lang="en-US" altLang="en-US" smtClean="0">
                <a:latin typeface="Gill Sans Ultra Bold Condensed" panose="020B0A06020104020203" pitchFamily="34" charset="0"/>
              </a:rPr>
              <a:t>do not</a:t>
            </a:r>
            <a:r>
              <a:rPr lang="en-US" altLang="en-US" smtClean="0"/>
              <a:t> accept the $ - why not?</a:t>
            </a:r>
          </a:p>
          <a:p>
            <a:pPr lvl="1"/>
            <a:r>
              <a:rPr lang="en-US" altLang="en-US" smtClean="0"/>
              <a:t>Don’t want help from US – seen as imperialism</a:t>
            </a:r>
          </a:p>
          <a:p>
            <a:r>
              <a:rPr lang="en-US" altLang="en-US" smtClean="0"/>
              <a:t>Rebuilds W. Europe! </a:t>
            </a:r>
          </a:p>
        </p:txBody>
      </p:sp>
      <p:pic>
        <p:nvPicPr>
          <p:cNvPr id="22531" name="Picture 4" descr="MC90044039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724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78263"/>
            <a:ext cx="4267200"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20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fade">
                                      <p:cBhvr>
                                        <p:cTn id="12" dur="2000"/>
                                        <p:tgtEl>
                                          <p:spTgt spid="1741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animEffect transition="in" filter="fade">
                                      <p:cBhvr>
                                        <p:cTn id="15" dur="2000"/>
                                        <p:tgtEl>
                                          <p:spTgt spid="1741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410">
                                            <p:txEl>
                                              <p:pRg st="3" end="3"/>
                                            </p:txEl>
                                          </p:spTgt>
                                        </p:tgtEl>
                                        <p:attrNameLst>
                                          <p:attrName>style.visibility</p:attrName>
                                        </p:attrNameLst>
                                      </p:cBhvr>
                                      <p:to>
                                        <p:strVal val="visible"/>
                                      </p:to>
                                    </p:set>
                                    <p:animEffect transition="in" filter="fade">
                                      <p:cBhvr>
                                        <p:cTn id="20" dur="2000"/>
                                        <p:tgtEl>
                                          <p:spTgt spid="17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smtClean="0"/>
          </a:p>
        </p:txBody>
      </p:sp>
      <p:sp>
        <p:nvSpPr>
          <p:cNvPr id="4099" name="Content Placeholder 2"/>
          <p:cNvSpPr>
            <a:spLocks noGrp="1"/>
          </p:cNvSpPr>
          <p:nvPr>
            <p:ph idx="1"/>
          </p:nvPr>
        </p:nvSpPr>
        <p:spPr/>
        <p:txBody>
          <a:bodyPr/>
          <a:lstStyle/>
          <a:p>
            <a:endParaRPr lang="en-US" altLang="en-US" smtClean="0"/>
          </a:p>
        </p:txBody>
      </p:sp>
      <p:pic>
        <p:nvPicPr>
          <p:cNvPr id="4100" name="Picture 2" descr="Image result for destruction of w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74638"/>
            <a:ext cx="714375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US" altLang="en-US" smtClean="0"/>
              <a:t>5. </a:t>
            </a:r>
            <a:r>
              <a:rPr lang="en-US" altLang="en-US" b="1" u="sng" smtClean="0"/>
              <a:t>Berlin Airlift </a:t>
            </a:r>
            <a:r>
              <a:rPr lang="en-US" altLang="en-US" sz="3400" smtClean="0"/>
              <a:t>(1948-49)</a:t>
            </a:r>
          </a:p>
        </p:txBody>
      </p:sp>
      <p:sp>
        <p:nvSpPr>
          <p:cNvPr id="23555" name="Content Placeholder 2"/>
          <p:cNvSpPr>
            <a:spLocks noGrp="1"/>
          </p:cNvSpPr>
          <p:nvPr>
            <p:ph idx="1"/>
          </p:nvPr>
        </p:nvSpPr>
        <p:spPr>
          <a:xfrm>
            <a:off x="457200" y="1219200"/>
            <a:ext cx="8458200" cy="4906963"/>
          </a:xfrm>
        </p:spPr>
        <p:txBody>
          <a:bodyPr/>
          <a:lstStyle/>
          <a:p>
            <a:r>
              <a:rPr lang="en-US" altLang="en-US" smtClean="0"/>
              <a:t>Br/Fr/US plan to consolidate their Ger zones into 1 </a:t>
            </a:r>
          </a:p>
          <a:p>
            <a:pPr lvl="1"/>
            <a:r>
              <a:rPr lang="en-US" altLang="en-US" sz="2400" smtClean="0">
                <a:solidFill>
                  <a:srgbClr val="FF0000"/>
                </a:solidFill>
              </a:rPr>
              <a:t>USSR leaves Allied Command that had coordinated the country jointly </a:t>
            </a:r>
          </a:p>
          <a:p>
            <a:pPr lvl="1"/>
            <a:r>
              <a:rPr lang="en-US" altLang="en-US" sz="2400" smtClean="0">
                <a:solidFill>
                  <a:srgbClr val="FF0000"/>
                </a:solidFill>
              </a:rPr>
              <a:t>West creates their own currency – w/o telling Soviets </a:t>
            </a:r>
          </a:p>
          <a:p>
            <a:r>
              <a:rPr lang="en-US" altLang="en-US" smtClean="0"/>
              <a:t>Stalin cuts off W. Berlin from all supplies – as a way to take over entire city </a:t>
            </a:r>
          </a:p>
          <a:p>
            <a:endParaRPr lang="en-US" altLang="en-US" smtClean="0"/>
          </a:p>
        </p:txBody>
      </p:sp>
      <p:pic>
        <p:nvPicPr>
          <p:cNvPr id="23556" name="Picture 8" descr="http://www.dw.com/image/0,,3399491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48200"/>
            <a:ext cx="32734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p:cNvSpPr txBox="1">
            <a:spLocks noChangeArrowheads="1"/>
          </p:cNvSpPr>
          <p:nvPr/>
        </p:nvSpPr>
        <p:spPr bwMode="auto">
          <a:xfrm>
            <a:off x="4343400" y="4970463"/>
            <a:ext cx="32766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00B0F0"/>
                </a:solidFill>
                <a:latin typeface="Gill Sans Ultra Bold Condensed" panose="020B0A06020104020203" pitchFamily="34" charset="0"/>
              </a:rPr>
              <a:t>Berlin is in the middle of East Germany!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sp>
        <p:nvSpPr>
          <p:cNvPr id="24579" name="Content Placeholder 2"/>
          <p:cNvSpPr>
            <a:spLocks noGrp="1"/>
          </p:cNvSpPr>
          <p:nvPr>
            <p:ph idx="1"/>
          </p:nvPr>
        </p:nvSpPr>
        <p:spPr>
          <a:xfrm>
            <a:off x="438150" y="76200"/>
            <a:ext cx="8229600" cy="4525963"/>
          </a:xfrm>
        </p:spPr>
        <p:txBody>
          <a:bodyPr/>
          <a:lstStyle/>
          <a:p>
            <a:r>
              <a:rPr lang="en-US" altLang="en-US" smtClean="0"/>
              <a:t>It was determined that the city's daily food ration would be 646 tons of flour and wheat; 125 tons of cereal; 64 tons of fat; 109 tons of meat and fish; 180 tons of dehydrated potatoes; 180 tons of sugar; 11 tons of coffee; 19 tons of powdered milk; 5 tons of whole milk for children; 3 tons of fresh yeast for baking; 144 tons of dehydrated vegetables; 38 tons of salt; and 10 tons of cheese.  </a:t>
            </a:r>
            <a:r>
              <a:rPr lang="en-US" altLang="en-US" i="1" smtClean="0">
                <a:solidFill>
                  <a:srgbClr val="FF0000"/>
                </a:solidFill>
              </a:rPr>
              <a:t>In total, 1,534 tons were needed daily to keep the over 2 million people alive.</a:t>
            </a:r>
            <a:r>
              <a:rPr lang="en-US" altLang="en-US" smtClean="0"/>
              <a:t>  That's not including other necessities, like coal and fuel.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304800" y="185738"/>
            <a:ext cx="8229600" cy="4525962"/>
          </a:xfrm>
        </p:spPr>
        <p:txBody>
          <a:bodyPr/>
          <a:lstStyle/>
          <a:p>
            <a:r>
              <a:rPr lang="en-US" altLang="en-US" smtClean="0"/>
              <a:t>US flies food &amp; supplies into Berlin for a year!</a:t>
            </a:r>
          </a:p>
          <a:p>
            <a:r>
              <a:rPr lang="en-US" altLang="en-US" smtClean="0"/>
              <a:t>USSR gives up! </a:t>
            </a:r>
          </a:p>
          <a:p>
            <a:endParaRPr lang="en-US" altLang="en-US" smtClean="0"/>
          </a:p>
        </p:txBody>
      </p:sp>
      <p:sp>
        <p:nvSpPr>
          <p:cNvPr id="25603" name="TextBox 5"/>
          <p:cNvSpPr txBox="1">
            <a:spLocks noChangeArrowheads="1"/>
          </p:cNvSpPr>
          <p:nvPr/>
        </p:nvSpPr>
        <p:spPr bwMode="auto">
          <a:xfrm>
            <a:off x="555625" y="2209800"/>
            <a:ext cx="4343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4400" b="1">
                <a:solidFill>
                  <a:srgbClr val="FF6600"/>
                </a:solidFill>
                <a:latin typeface="Kristen ITC" panose="03050502040202030202" pitchFamily="66" charset="0"/>
              </a:rPr>
              <a:t>Who is winning the Cold War? </a:t>
            </a:r>
            <a:endParaRPr lang="en-US" altLang="en-US" sz="4400"/>
          </a:p>
        </p:txBody>
      </p:sp>
      <p:pic>
        <p:nvPicPr>
          <p:cNvPr id="25604" name="Picture 5" descr="250px-C-54landingattempleh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0" y="838200"/>
            <a:ext cx="375126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http://cdn.historynet.com/wp-content/uploads/2006/06/750x400xAirlift1.jpg.pagespeed.ic.3qBd4Uxb6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3716338"/>
            <a:ext cx="523875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138" y="3327400"/>
            <a:ext cx="253841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en-US" altLang="en-US" dirty="0" smtClean="0"/>
              <a:t>6. China</a:t>
            </a:r>
          </a:p>
        </p:txBody>
      </p:sp>
      <p:sp>
        <p:nvSpPr>
          <p:cNvPr id="12291" name="Rectangle 3"/>
          <p:cNvSpPr>
            <a:spLocks noGrp="1" noChangeArrowheads="1"/>
          </p:cNvSpPr>
          <p:nvPr>
            <p:ph type="body" idx="1"/>
          </p:nvPr>
        </p:nvSpPr>
        <p:spPr>
          <a:xfrm>
            <a:off x="457200" y="1219200"/>
            <a:ext cx="8229600" cy="4525963"/>
          </a:xfrm>
        </p:spPr>
        <p:txBody>
          <a:bodyPr/>
          <a:lstStyle/>
          <a:p>
            <a:pPr eaLnBrk="1" hangingPunct="1"/>
            <a:r>
              <a:rPr lang="en-US" altLang="en-US" dirty="0" smtClean="0"/>
              <a:t>1949: Mao takes over China &amp; makes it the </a:t>
            </a:r>
            <a:r>
              <a:rPr lang="en-US" altLang="en-US" u="sng" dirty="0" smtClean="0">
                <a:latin typeface="Gill Sans Ultra Bold Condensed" panose="020B0A06020104020203" pitchFamily="34" charset="0"/>
              </a:rPr>
              <a:t>People’s Republic of China</a:t>
            </a:r>
            <a:r>
              <a:rPr lang="en-US" altLang="en-US" dirty="0" smtClean="0"/>
              <a:t> </a:t>
            </a:r>
          </a:p>
          <a:p>
            <a:pPr eaLnBrk="1" hangingPunct="1">
              <a:buFontTx/>
              <a:buNone/>
            </a:pPr>
            <a:endParaRPr lang="en-US" altLang="en-US" dirty="0" smtClean="0"/>
          </a:p>
        </p:txBody>
      </p:sp>
      <p:pic>
        <p:nvPicPr>
          <p:cNvPr id="12292" name="Picture 5" descr="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542925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0"/>
            <a:ext cx="29908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858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 y="381000"/>
            <a:ext cx="8229600" cy="1143000"/>
          </a:xfrm>
        </p:spPr>
        <p:txBody>
          <a:bodyPr/>
          <a:lstStyle/>
          <a:p>
            <a:pPr algn="l" eaLnBrk="1" hangingPunct="1"/>
            <a:r>
              <a:rPr lang="en-US" altLang="en-US" b="1" dirty="0" smtClean="0"/>
              <a:t>Nationalists / Non-commies</a:t>
            </a:r>
          </a:p>
        </p:txBody>
      </p:sp>
      <p:sp>
        <p:nvSpPr>
          <p:cNvPr id="13315" name="Content Placeholder 2"/>
          <p:cNvSpPr>
            <a:spLocks noGrp="1"/>
          </p:cNvSpPr>
          <p:nvPr>
            <p:ph idx="1"/>
          </p:nvPr>
        </p:nvSpPr>
        <p:spPr>
          <a:xfrm>
            <a:off x="304800" y="1371600"/>
            <a:ext cx="4419600" cy="4525963"/>
          </a:xfrm>
        </p:spPr>
        <p:txBody>
          <a:bodyPr/>
          <a:lstStyle/>
          <a:p>
            <a:pPr eaLnBrk="1" hangingPunct="1"/>
            <a:r>
              <a:rPr lang="en-US" altLang="en-US" b="1" u="sng" dirty="0" smtClean="0"/>
              <a:t>Taiwan </a:t>
            </a:r>
          </a:p>
          <a:p>
            <a:pPr eaLnBrk="1" hangingPunct="1"/>
            <a:r>
              <a:rPr lang="en-US" altLang="en-US" dirty="0" smtClean="0"/>
              <a:t>Called Republic of China</a:t>
            </a:r>
          </a:p>
          <a:p>
            <a:pPr lvl="1" eaLnBrk="1" hangingPunct="1"/>
            <a:r>
              <a:rPr lang="en-US" altLang="en-US" dirty="0" smtClean="0"/>
              <a:t>Consider this the “real China”</a:t>
            </a:r>
          </a:p>
          <a:p>
            <a:pPr lvl="1" eaLnBrk="1" hangingPunct="1"/>
            <a:r>
              <a:rPr lang="en-US" altLang="en-US" dirty="0" smtClean="0"/>
              <a:t>This will be </a:t>
            </a:r>
            <a:r>
              <a:rPr lang="en-US" altLang="en-US" b="1" dirty="0" smtClean="0">
                <a:latin typeface="Franklin Gothic Medium" panose="020B0603020102020204" pitchFamily="34" charset="0"/>
              </a:rPr>
              <a:t>the China </a:t>
            </a:r>
            <a:r>
              <a:rPr lang="en-US" altLang="en-US" dirty="0" smtClean="0"/>
              <a:t>in the UN until 1970s </a:t>
            </a:r>
          </a:p>
          <a:p>
            <a:pPr eaLnBrk="1" hangingPunct="1"/>
            <a:r>
              <a:rPr lang="en-US" altLang="en-US" dirty="0" smtClean="0">
                <a:solidFill>
                  <a:srgbClr val="FF0000"/>
                </a:solidFill>
              </a:rPr>
              <a:t>Still some disputes today </a:t>
            </a:r>
          </a:p>
        </p:txBody>
      </p:sp>
      <p:pic>
        <p:nvPicPr>
          <p:cNvPr id="13316" name="Picture 2" descr="https://encrypted-tbn1.gstatic.com/images?q=tbn:ANd9GcQww4WaX4Mr_HEbKgHnEPucnnCJEwDCb_Soez6z6YVrgrtFTelc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1562100"/>
            <a:ext cx="4146643"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8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r>
              <a:rPr lang="en-US" altLang="en-US" dirty="0" smtClean="0"/>
              <a:t>Cold War Tally</a:t>
            </a:r>
            <a:br>
              <a:rPr lang="en-US" altLang="en-US" dirty="0" smtClean="0"/>
            </a:br>
            <a:r>
              <a:rPr lang="en-US" altLang="en-US" dirty="0" smtClean="0"/>
              <a:t>Who is winning the CW?  </a:t>
            </a:r>
          </a:p>
        </p:txBody>
      </p:sp>
      <p:sp>
        <p:nvSpPr>
          <p:cNvPr id="26627" name="Content Placeholder 4"/>
          <p:cNvSpPr>
            <a:spLocks noGrp="1"/>
          </p:cNvSpPr>
          <p:nvPr>
            <p:ph sz="half" idx="1"/>
          </p:nvPr>
        </p:nvSpPr>
        <p:spPr>
          <a:xfrm>
            <a:off x="152400" y="1600200"/>
            <a:ext cx="2743200" cy="4525963"/>
          </a:xfrm>
        </p:spPr>
        <p:txBody>
          <a:bodyPr/>
          <a:lstStyle/>
          <a:p>
            <a:pPr marL="514350" indent="-514350">
              <a:buFontTx/>
              <a:buAutoNum type="arabicPeriod"/>
            </a:pPr>
            <a:r>
              <a:rPr lang="en-US" altLang="en-US" dirty="0" smtClean="0"/>
              <a:t>Eastern Europe</a:t>
            </a:r>
          </a:p>
          <a:p>
            <a:pPr marL="514350" indent="-514350">
              <a:buFontTx/>
              <a:buAutoNum type="arabicPeriod"/>
            </a:pPr>
            <a:r>
              <a:rPr lang="en-US" altLang="en-US" dirty="0" smtClean="0"/>
              <a:t>Truman Doctrine</a:t>
            </a:r>
          </a:p>
          <a:p>
            <a:pPr marL="514350" indent="-514350">
              <a:buFontTx/>
              <a:buAutoNum type="arabicPeriod"/>
            </a:pPr>
            <a:r>
              <a:rPr lang="en-US" altLang="en-US" dirty="0" smtClean="0"/>
              <a:t>Marshall Plan</a:t>
            </a:r>
          </a:p>
          <a:p>
            <a:pPr marL="514350" indent="-514350">
              <a:buFontTx/>
              <a:buAutoNum type="arabicPeriod"/>
            </a:pPr>
            <a:r>
              <a:rPr lang="en-US" altLang="en-US" dirty="0" smtClean="0"/>
              <a:t>Berlin Airlift</a:t>
            </a:r>
          </a:p>
          <a:p>
            <a:pPr marL="514350" indent="-514350">
              <a:buFontTx/>
              <a:buAutoNum type="arabicPeriod"/>
            </a:pPr>
            <a:r>
              <a:rPr lang="en-US" altLang="en-US" dirty="0" smtClean="0"/>
              <a:t>China  </a:t>
            </a:r>
          </a:p>
        </p:txBody>
      </p:sp>
      <p:sp>
        <p:nvSpPr>
          <p:cNvPr id="26628" name="Content Placeholder 5"/>
          <p:cNvSpPr>
            <a:spLocks noGrp="1"/>
          </p:cNvSpPr>
          <p:nvPr>
            <p:ph sz="half" idx="2"/>
          </p:nvPr>
        </p:nvSpPr>
        <p:spPr>
          <a:xfrm>
            <a:off x="2895600" y="1600200"/>
            <a:ext cx="3581400" cy="4525963"/>
          </a:xfrm>
        </p:spPr>
        <p:txBody>
          <a:bodyPr/>
          <a:lstStyle/>
          <a:p>
            <a:r>
              <a:rPr lang="en-US" altLang="en-US" smtClean="0"/>
              <a:t>Describe each event. </a:t>
            </a:r>
          </a:p>
        </p:txBody>
      </p:sp>
      <p:sp>
        <p:nvSpPr>
          <p:cNvPr id="7" name="Content Placeholder 5"/>
          <p:cNvSpPr txBox="1">
            <a:spLocks/>
          </p:cNvSpPr>
          <p:nvPr/>
        </p:nvSpPr>
        <p:spPr bwMode="auto">
          <a:xfrm>
            <a:off x="6400800" y="1600200"/>
            <a:ext cx="27416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a:defRPr/>
            </a:pPr>
            <a:r>
              <a:rPr lang="en-US" kern="0" dirty="0" smtClean="0"/>
              <a:t>Who won? </a:t>
            </a:r>
            <a:endParaRPr lang="en-US" kern="0" dirty="0"/>
          </a:p>
        </p:txBody>
      </p:sp>
      <p:cxnSp>
        <p:nvCxnSpPr>
          <p:cNvPr id="9" name="Straight Connector 8"/>
          <p:cNvCxnSpPr/>
          <p:nvPr/>
        </p:nvCxnSpPr>
        <p:spPr>
          <a:xfrm>
            <a:off x="2895600" y="1600200"/>
            <a:ext cx="0" cy="4191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2200" y="1600200"/>
            <a:ext cx="0" cy="4191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477000" y="8382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USSR is </a:t>
            </a:r>
            <a:r>
              <a:rPr lang="en-US" smtClean="0"/>
              <a:t>to blame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693680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4419600"/>
            <a:ext cx="1752600" cy="1204913"/>
          </a:xfrm>
          <a:prstGeom prst="rect">
            <a:avLst/>
          </a:prstGeom>
        </p:spPr>
      </p:pic>
    </p:spTree>
    <p:extLst>
      <p:ext uri="{BB962C8B-B14F-4D97-AF65-F5344CB8AC3E}">
        <p14:creationId xmlns:p14="http://schemas.microsoft.com/office/powerpoint/2010/main" val="3920844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152400" y="228600"/>
            <a:ext cx="8763000" cy="6400800"/>
          </a:xfrm>
        </p:spPr>
        <p:txBody>
          <a:bodyPr/>
          <a:lstStyle/>
          <a:p>
            <a:pPr marL="609600" indent="-609600" eaLnBrk="1" hangingPunct="1">
              <a:lnSpc>
                <a:spcPct val="90000"/>
              </a:lnSpc>
              <a:buFontTx/>
              <a:buAutoNum type="arabicPeriod"/>
            </a:pPr>
            <a:r>
              <a:rPr lang="en-US" altLang="en-US" sz="2800" smtClean="0">
                <a:solidFill>
                  <a:srgbClr val="FF0000"/>
                </a:solidFill>
              </a:rPr>
              <a:t>What is communism?</a:t>
            </a:r>
          </a:p>
          <a:p>
            <a:pPr marL="609600" indent="-609600" eaLnBrk="1" hangingPunct="1">
              <a:lnSpc>
                <a:spcPct val="90000"/>
              </a:lnSpc>
              <a:buFontTx/>
              <a:buAutoNum type="arabicPeriod"/>
            </a:pPr>
            <a:r>
              <a:rPr lang="en-US" altLang="en-US" sz="2800" smtClean="0">
                <a:solidFill>
                  <a:srgbClr val="FF0000"/>
                </a:solidFill>
              </a:rPr>
              <a:t>What is the UN designed to do? </a:t>
            </a:r>
          </a:p>
          <a:p>
            <a:pPr marL="609600" indent="-609600" eaLnBrk="1" hangingPunct="1">
              <a:lnSpc>
                <a:spcPct val="90000"/>
              </a:lnSpc>
              <a:buFontTx/>
              <a:buAutoNum type="arabicPeriod"/>
            </a:pPr>
            <a:r>
              <a:rPr lang="en-US" altLang="en-US" sz="2800" smtClean="0">
                <a:solidFill>
                  <a:srgbClr val="FF0000"/>
                </a:solidFill>
              </a:rPr>
              <a:t>What does Stalin promise to do at Yalta? </a:t>
            </a:r>
          </a:p>
          <a:p>
            <a:pPr marL="609600" indent="-609600" eaLnBrk="1" hangingPunct="1">
              <a:lnSpc>
                <a:spcPct val="90000"/>
              </a:lnSpc>
              <a:buFontTx/>
              <a:buAutoNum type="arabicPeriod"/>
            </a:pPr>
            <a:r>
              <a:rPr lang="en-US" altLang="en-US" sz="2800" smtClean="0">
                <a:solidFill>
                  <a:srgbClr val="FF0000"/>
                </a:solidFill>
              </a:rPr>
              <a:t>Does Stalin keep his promise? Describe. </a:t>
            </a:r>
          </a:p>
          <a:p>
            <a:pPr marL="609600" indent="-609600" eaLnBrk="1" hangingPunct="1">
              <a:lnSpc>
                <a:spcPct val="90000"/>
              </a:lnSpc>
              <a:buFontTx/>
              <a:buAutoNum type="arabicPeriod"/>
            </a:pPr>
            <a:r>
              <a:rPr lang="en-US" altLang="en-US" sz="2800" smtClean="0">
                <a:solidFill>
                  <a:srgbClr val="FF0000"/>
                </a:solidFill>
              </a:rPr>
              <a:t>What is a satellite nation? Name 1. </a:t>
            </a:r>
          </a:p>
          <a:p>
            <a:pPr marL="609600" indent="-609600" eaLnBrk="1" hangingPunct="1">
              <a:lnSpc>
                <a:spcPct val="90000"/>
              </a:lnSpc>
              <a:buFontTx/>
              <a:buAutoNum type="arabicPeriod"/>
            </a:pPr>
            <a:r>
              <a:rPr lang="en-US" altLang="en-US" sz="2800" smtClean="0">
                <a:solidFill>
                  <a:srgbClr val="FF0000"/>
                </a:solidFill>
              </a:rPr>
              <a:t>What is containment? </a:t>
            </a:r>
          </a:p>
          <a:p>
            <a:pPr marL="609600" indent="-609600" eaLnBrk="1" hangingPunct="1">
              <a:lnSpc>
                <a:spcPct val="90000"/>
              </a:lnSpc>
              <a:buFontTx/>
              <a:buAutoNum type="arabicPeriod"/>
            </a:pPr>
            <a:r>
              <a:rPr lang="en-US" altLang="en-US" sz="2800" smtClean="0">
                <a:solidFill>
                  <a:srgbClr val="FF0000"/>
                </a:solidFill>
              </a:rPr>
              <a:t>What is the iron curtain? </a:t>
            </a:r>
          </a:p>
          <a:p>
            <a:pPr marL="609600" indent="-609600" eaLnBrk="1" hangingPunct="1">
              <a:lnSpc>
                <a:spcPct val="90000"/>
              </a:lnSpc>
              <a:buFontTx/>
              <a:buAutoNum type="arabicPeriod"/>
            </a:pPr>
            <a:r>
              <a:rPr lang="en-US" altLang="en-US" sz="2800" smtClean="0">
                <a:solidFill>
                  <a:srgbClr val="FF0000"/>
                </a:solidFill>
              </a:rPr>
              <a:t>Which side of the iron curtain would you want to live on? The west or the east? Why?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smtClean="0"/>
          </a:p>
        </p:txBody>
      </p:sp>
      <p:sp>
        <p:nvSpPr>
          <p:cNvPr id="5123" name="Content Placeholder 2"/>
          <p:cNvSpPr>
            <a:spLocks noGrp="1"/>
          </p:cNvSpPr>
          <p:nvPr>
            <p:ph idx="1"/>
          </p:nvPr>
        </p:nvSpPr>
        <p:spPr/>
        <p:txBody>
          <a:bodyPr/>
          <a:lstStyle/>
          <a:p>
            <a:endParaRPr lang="en-US" altLang="en-US" smtClean="0"/>
          </a:p>
        </p:txBody>
      </p:sp>
      <p:pic>
        <p:nvPicPr>
          <p:cNvPr id="5124" name="Picture 6" descr="Image result for destruction of w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8486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smtClean="0"/>
          </a:p>
        </p:txBody>
      </p:sp>
      <p:sp>
        <p:nvSpPr>
          <p:cNvPr id="6147" name="Content Placeholder 2"/>
          <p:cNvSpPr>
            <a:spLocks noGrp="1"/>
          </p:cNvSpPr>
          <p:nvPr>
            <p:ph idx="1"/>
          </p:nvPr>
        </p:nvSpPr>
        <p:spPr/>
        <p:txBody>
          <a:bodyPr/>
          <a:lstStyle/>
          <a:p>
            <a:endParaRPr lang="en-US" altLang="en-US" smtClean="0"/>
          </a:p>
        </p:txBody>
      </p:sp>
      <p:pic>
        <p:nvPicPr>
          <p:cNvPr id="6148" name="Picture 2" descr="Image result for destruction of w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5" y="990600"/>
            <a:ext cx="83756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304800"/>
            <a:ext cx="7772400" cy="1470025"/>
          </a:xfrm>
        </p:spPr>
        <p:txBody>
          <a:bodyPr/>
          <a:lstStyle/>
          <a:p>
            <a:pPr eaLnBrk="1" hangingPunct="1"/>
            <a:r>
              <a:rPr lang="en-US" altLang="en-US" b="1" smtClean="0"/>
              <a:t>1950s #2</a:t>
            </a:r>
            <a:r>
              <a:rPr lang="en-US" altLang="en-US" smtClean="0"/>
              <a:t>: Origins</a:t>
            </a:r>
            <a:endParaRPr lang="en-US" altLang="en-US" sz="2800" smtClean="0"/>
          </a:p>
        </p:txBody>
      </p:sp>
      <p:sp>
        <p:nvSpPr>
          <p:cNvPr id="7171" name="Rectangle 3"/>
          <p:cNvSpPr>
            <a:spLocks noGrp="1" noChangeArrowheads="1"/>
          </p:cNvSpPr>
          <p:nvPr>
            <p:ph type="subTitle" idx="1"/>
          </p:nvPr>
        </p:nvSpPr>
        <p:spPr>
          <a:xfrm>
            <a:off x="533400" y="1477963"/>
            <a:ext cx="8153400" cy="4114800"/>
          </a:xfrm>
        </p:spPr>
        <p:txBody>
          <a:bodyPr/>
          <a:lstStyle/>
          <a:p>
            <a:pPr marL="742950" indent="-742950" algn="l" eaLnBrk="1" hangingPunct="1">
              <a:lnSpc>
                <a:spcPct val="80000"/>
              </a:lnSpc>
              <a:buFontTx/>
              <a:buAutoNum type="arabicPeriod"/>
            </a:pPr>
            <a:r>
              <a:rPr lang="en-US" altLang="en-US" sz="3600" smtClean="0">
                <a:solidFill>
                  <a:schemeClr val="accent2"/>
                </a:solidFill>
              </a:rPr>
              <a:t>War is over …. so how do we create world </a:t>
            </a:r>
            <a:r>
              <a:rPr lang="en-US" altLang="en-US" sz="4400" smtClean="0">
                <a:solidFill>
                  <a:schemeClr val="accent2"/>
                </a:solidFill>
                <a:latin typeface="Franklin Gothic Heavy" panose="020B0903020102020204" pitchFamily="34" charset="0"/>
              </a:rPr>
              <a:t>peace</a:t>
            </a:r>
            <a:r>
              <a:rPr lang="en-US" altLang="en-US" sz="3600" smtClean="0">
                <a:solidFill>
                  <a:schemeClr val="accent2"/>
                </a:solidFill>
              </a:rPr>
              <a:t>? </a:t>
            </a:r>
          </a:p>
          <a:p>
            <a:pPr marL="742950" indent="-742950" algn="l" eaLnBrk="1" hangingPunct="1">
              <a:lnSpc>
                <a:spcPct val="80000"/>
              </a:lnSpc>
              <a:buFontTx/>
              <a:buAutoNum type="arabicPeriod"/>
            </a:pPr>
            <a:r>
              <a:rPr lang="en-US" altLang="en-US" sz="3600" smtClean="0">
                <a:solidFill>
                  <a:schemeClr val="accent2"/>
                </a:solidFill>
              </a:rPr>
              <a:t>Who should we </a:t>
            </a:r>
            <a:r>
              <a:rPr lang="en-US" altLang="en-US" sz="4400" smtClean="0">
                <a:solidFill>
                  <a:schemeClr val="accent2"/>
                </a:solidFill>
                <a:latin typeface="Franklin Gothic Heavy" panose="020B0903020102020204" pitchFamily="34" charset="0"/>
              </a:rPr>
              <a:t>blame</a:t>
            </a:r>
            <a:r>
              <a:rPr lang="en-US" altLang="en-US" sz="3600" smtClean="0">
                <a:solidFill>
                  <a:schemeClr val="accent2"/>
                </a:solidFill>
              </a:rPr>
              <a:t> for starting the Cold War – US or USSR?</a:t>
            </a:r>
          </a:p>
          <a:p>
            <a:pPr marL="742950" indent="-742950" algn="l" eaLnBrk="1" hangingPunct="1">
              <a:lnSpc>
                <a:spcPct val="80000"/>
              </a:lnSpc>
              <a:buFontTx/>
              <a:buAutoNum type="arabicPeriod"/>
            </a:pPr>
            <a:r>
              <a:rPr lang="en-US" altLang="en-US" sz="3600" smtClean="0">
                <a:solidFill>
                  <a:schemeClr val="accent2"/>
                </a:solidFill>
              </a:rPr>
              <a:t>Who’s </a:t>
            </a:r>
            <a:r>
              <a:rPr lang="en-US" altLang="en-US" sz="3600" b="1" smtClean="0">
                <a:solidFill>
                  <a:schemeClr val="accent2"/>
                </a:solidFill>
                <a:latin typeface="Franklin Gothic Heavy" panose="020B0903020102020204" pitchFamily="34" charset="0"/>
              </a:rPr>
              <a:t>winning</a:t>
            </a:r>
            <a:r>
              <a:rPr lang="en-US" altLang="en-US" sz="3600" smtClean="0">
                <a:solidFill>
                  <a:schemeClr val="accent2"/>
                </a:solidFill>
              </a:rPr>
              <a:t> the Cold War? </a:t>
            </a:r>
          </a:p>
        </p:txBody>
      </p:sp>
      <p:pic>
        <p:nvPicPr>
          <p:cNvPr id="7172" name="Picture 5" descr="american-flag-wallpape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4479925"/>
            <a:ext cx="25955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ANd9GcRDgXhAQk1o6taC16Ph9GIJB-yhy7oWHNXPmhR-01t8h6ybfz53g6gFSwWm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89463"/>
            <a:ext cx="24955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ussr_historic-2429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563" y="4676775"/>
            <a:ext cx="3500437"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57613"/>
            <a:ext cx="3048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https://upload.wikimedia.org/wikipedia/commons/8/82/Barack_Obama_chairs_a_United_Nations_Security_Council_mee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779838"/>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1"/>
          <p:cNvSpPr>
            <a:spLocks noGrp="1"/>
          </p:cNvSpPr>
          <p:nvPr>
            <p:ph type="title"/>
          </p:nvPr>
        </p:nvSpPr>
        <p:spPr/>
        <p:txBody>
          <a:bodyPr/>
          <a:lstStyle/>
          <a:p>
            <a:pPr algn="l"/>
            <a:r>
              <a:rPr lang="en-US" altLang="en-US" u="sng" smtClean="0">
                <a:latin typeface="Impact" panose="020B0806030902050204" pitchFamily="34" charset="0"/>
              </a:rPr>
              <a:t>United Nations (1945)</a:t>
            </a:r>
          </a:p>
        </p:txBody>
      </p:sp>
      <p:sp>
        <p:nvSpPr>
          <p:cNvPr id="8197" name="Content Placeholder 2"/>
          <p:cNvSpPr>
            <a:spLocks noGrp="1"/>
          </p:cNvSpPr>
          <p:nvPr>
            <p:ph idx="1"/>
          </p:nvPr>
        </p:nvSpPr>
        <p:spPr>
          <a:xfrm>
            <a:off x="696913" y="1295400"/>
            <a:ext cx="8229600" cy="4525963"/>
          </a:xfrm>
        </p:spPr>
        <p:txBody>
          <a:bodyPr/>
          <a:lstStyle/>
          <a:p>
            <a:r>
              <a:rPr lang="en-US" altLang="en-US" smtClean="0"/>
              <a:t>Most countries in the world are members</a:t>
            </a:r>
          </a:p>
          <a:p>
            <a:r>
              <a:rPr lang="en-US" altLang="en-US" smtClean="0"/>
              <a:t>Place to </a:t>
            </a:r>
            <a:r>
              <a:rPr lang="en-US" altLang="en-US" smtClean="0">
                <a:latin typeface="Impact" panose="020B0806030902050204" pitchFamily="34" charset="0"/>
              </a:rPr>
              <a:t>negotiate</a:t>
            </a:r>
            <a:r>
              <a:rPr lang="en-US" altLang="en-US" smtClean="0"/>
              <a:t> problems</a:t>
            </a:r>
          </a:p>
          <a:p>
            <a:r>
              <a:rPr lang="en-US" altLang="en-US" smtClean="0">
                <a:solidFill>
                  <a:srgbClr val="FF0066"/>
                </a:solidFill>
              </a:rPr>
              <a:t>This should work, right???</a:t>
            </a:r>
          </a:p>
          <a:p>
            <a:r>
              <a:rPr lang="en-US" altLang="en-US" smtClean="0"/>
              <a:t>5 nations have </a:t>
            </a:r>
            <a:r>
              <a:rPr lang="en-US" altLang="en-US" smtClean="0">
                <a:latin typeface="Impact" panose="020B0806030902050204" pitchFamily="34" charset="0"/>
              </a:rPr>
              <a:t>veto</a:t>
            </a:r>
            <a:r>
              <a:rPr lang="en-US" altLang="en-US" smtClean="0"/>
              <a:t> power: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solidFill>
                  <a:srgbClr val="FF0000"/>
                </a:solidFill>
                <a:latin typeface="Kristen ITC" panose="03050502040202030202" pitchFamily="66" charset="0"/>
              </a:rPr>
              <a:t>So, what goes wrong? </a:t>
            </a:r>
          </a:p>
        </p:txBody>
      </p:sp>
      <p:sp>
        <p:nvSpPr>
          <p:cNvPr id="9219" name="Content Placeholder 2"/>
          <p:cNvSpPr>
            <a:spLocks noGrp="1"/>
          </p:cNvSpPr>
          <p:nvPr>
            <p:ph idx="1"/>
          </p:nvPr>
        </p:nvSpPr>
        <p:spPr/>
        <p:txBody>
          <a:bodyPr/>
          <a:lstStyle/>
          <a:p>
            <a:r>
              <a:rPr lang="en-US" altLang="en-US" sz="4400" i="1" smtClean="0"/>
              <a:t>What causes the Cold War?</a:t>
            </a:r>
          </a:p>
          <a:p>
            <a:pPr lvl="1"/>
            <a:r>
              <a:rPr lang="en-US" altLang="en-US" sz="4400" smtClean="0">
                <a:latin typeface="Impact" panose="020B0806030902050204" pitchFamily="34" charset="0"/>
              </a:rPr>
              <a:t>Cold War</a:t>
            </a:r>
            <a:r>
              <a:rPr lang="en-US" altLang="en-US" sz="3600" smtClean="0"/>
              <a:t>: tensions b/w US &amp; USSR from 1949 – 1991 (no direct fighting) </a:t>
            </a:r>
          </a:p>
        </p:txBody>
      </p:sp>
      <p:pic>
        <p:nvPicPr>
          <p:cNvPr id="9220" name="Picture 2" descr="http://study.com/cimages/videopreview/videopreview-small/korea_1147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3733800"/>
            <a:ext cx="4991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p:cNvSpPr txBox="1">
            <a:spLocks noChangeArrowheads="1"/>
          </p:cNvSpPr>
          <p:nvPr/>
        </p:nvSpPr>
        <p:spPr bwMode="auto">
          <a:xfrm>
            <a:off x="0" y="4497388"/>
            <a:ext cx="37719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800">
                <a:solidFill>
                  <a:srgbClr val="002060"/>
                </a:solidFill>
                <a:latin typeface="Kristen ITC" panose="03050502040202030202" pitchFamily="66" charset="0"/>
              </a:rPr>
              <a:t>Who started it: </a:t>
            </a:r>
          </a:p>
          <a:p>
            <a:pPr algn="ctr">
              <a:spcBef>
                <a:spcPct val="0"/>
              </a:spcBef>
              <a:buFontTx/>
              <a:buNone/>
            </a:pPr>
            <a:r>
              <a:rPr lang="en-US" altLang="en-US" sz="3800">
                <a:solidFill>
                  <a:srgbClr val="002060"/>
                </a:solidFill>
                <a:latin typeface="Kristen ITC" panose="03050502040202030202" pitchFamily="66" charset="0"/>
              </a:rPr>
              <a:t>USSR or US?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latin typeface="Franklin Gothic Heavy" panose="020B0903020102020204" pitchFamily="34" charset="0"/>
              </a:rPr>
              <a:t>1. Different forms of gov/diff war experiences </a:t>
            </a:r>
          </a:p>
        </p:txBody>
      </p:sp>
      <p:sp>
        <p:nvSpPr>
          <p:cNvPr id="10243" name="Rectangle 3"/>
          <p:cNvSpPr>
            <a:spLocks noGrp="1" noChangeArrowheads="1"/>
          </p:cNvSpPr>
          <p:nvPr>
            <p:ph type="body" idx="1"/>
          </p:nvPr>
        </p:nvSpPr>
        <p:spPr>
          <a:xfrm>
            <a:off x="439738" y="1576388"/>
            <a:ext cx="8229600" cy="4754562"/>
          </a:xfrm>
        </p:spPr>
        <p:txBody>
          <a:bodyPr/>
          <a:lstStyle/>
          <a:p>
            <a:pPr eaLnBrk="1" hangingPunct="1"/>
            <a:r>
              <a:rPr lang="en-US" altLang="en-US" smtClean="0">
                <a:latin typeface="Gill Sans Ultra Bold Condensed" panose="020B0A06020104020203" pitchFamily="34" charset="0"/>
              </a:rPr>
              <a:t>US:</a:t>
            </a:r>
            <a:r>
              <a:rPr lang="en-US" altLang="en-US" smtClean="0"/>
              <a:t> </a:t>
            </a:r>
            <a:r>
              <a:rPr lang="en-US" altLang="en-US" i="1" smtClean="0"/>
              <a:t>no civilian </a:t>
            </a:r>
            <a:r>
              <a:rPr lang="en-US" altLang="en-US" i="1" smtClean="0">
                <a:latin typeface="Impact" panose="020B0806030902050204" pitchFamily="34" charset="0"/>
              </a:rPr>
              <a:t>causalities</a:t>
            </a:r>
            <a:r>
              <a:rPr lang="en-US" altLang="en-US" i="1" smtClean="0"/>
              <a:t> &amp; factories and industry stayed </a:t>
            </a:r>
            <a:r>
              <a:rPr lang="en-US" altLang="en-US" i="1" smtClean="0">
                <a:latin typeface="Impact" panose="020B0806030902050204" pitchFamily="34" charset="0"/>
              </a:rPr>
              <a:t>intact</a:t>
            </a:r>
            <a:r>
              <a:rPr lang="en-US" altLang="en-US" i="1" smtClean="0"/>
              <a:t> (whole)</a:t>
            </a:r>
          </a:p>
          <a:p>
            <a:pPr lvl="1" eaLnBrk="1" hangingPunct="1"/>
            <a:r>
              <a:rPr lang="en-US" altLang="en-US" b="1" i="1" u="sng" smtClean="0"/>
              <a:t>Democracy :</a:t>
            </a:r>
          </a:p>
          <a:p>
            <a:pPr lvl="1" eaLnBrk="1" hangingPunct="1"/>
            <a:r>
              <a:rPr lang="en-US" altLang="en-US" b="1" i="1" u="sng" smtClean="0"/>
              <a:t>Capitalism </a:t>
            </a:r>
            <a:endParaRPr lang="en-US" altLang="en-US" smtClean="0"/>
          </a:p>
          <a:p>
            <a:pPr eaLnBrk="1" hangingPunct="1"/>
            <a:r>
              <a:rPr lang="en-US" altLang="en-US" smtClean="0">
                <a:latin typeface="Impact" panose="020B0806030902050204" pitchFamily="34" charset="0"/>
              </a:rPr>
              <a:t>USSR</a:t>
            </a:r>
            <a:r>
              <a:rPr lang="en-US" altLang="en-US" i="1" smtClean="0"/>
              <a:t>: ¼ of its people were injured or killed in WW2</a:t>
            </a:r>
          </a:p>
          <a:p>
            <a:pPr lvl="1" eaLnBrk="1" hangingPunct="1"/>
            <a:r>
              <a:rPr lang="en-US" altLang="en-US" b="1" i="1" u="sng" smtClean="0"/>
              <a:t>Communism</a:t>
            </a:r>
            <a:r>
              <a:rPr lang="en-US" altLang="en-US" i="1" smtClean="0">
                <a:solidFill>
                  <a:srgbClr val="FF0000"/>
                </a:solidFill>
              </a:rPr>
              <a:t>: </a:t>
            </a:r>
            <a:endParaRPr lang="en-US" altLang="en-US" i="1" smtClean="0"/>
          </a:p>
          <a:p>
            <a:pPr eaLnBrk="1" hangingPunct="1"/>
            <a:endParaRPr lang="en-US" altLang="en-US" smtClean="0"/>
          </a:p>
        </p:txBody>
      </p:sp>
      <p:pic>
        <p:nvPicPr>
          <p:cNvPr id="10244" name="Picture 5" descr="american-flag-wallpape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257800"/>
            <a:ext cx="17240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ussr_historic-2429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354638"/>
            <a:ext cx="24606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US" altLang="en-US" smtClean="0"/>
              <a:t>2. Satellite Nations </a:t>
            </a:r>
          </a:p>
        </p:txBody>
      </p:sp>
      <p:sp>
        <p:nvSpPr>
          <p:cNvPr id="11267" name="Rectangle 3"/>
          <p:cNvSpPr>
            <a:spLocks noGrp="1" noChangeArrowheads="1"/>
          </p:cNvSpPr>
          <p:nvPr>
            <p:ph idx="1"/>
          </p:nvPr>
        </p:nvSpPr>
        <p:spPr>
          <a:xfrm>
            <a:off x="457200" y="1143000"/>
            <a:ext cx="8229600" cy="4525963"/>
          </a:xfrm>
        </p:spPr>
        <p:txBody>
          <a:bodyPr/>
          <a:lstStyle/>
          <a:p>
            <a:pPr eaLnBrk="1" hangingPunct="1"/>
            <a:r>
              <a:rPr lang="en-US" altLang="en-US" smtClean="0"/>
              <a:t>BUT, Stalin puts in communist gov’s to give a </a:t>
            </a:r>
            <a:r>
              <a:rPr lang="en-US" altLang="en-US" b="1" u="sng" smtClean="0"/>
              <a:t>buffer</a:t>
            </a:r>
            <a:r>
              <a:rPr lang="en-US" altLang="en-US" smtClean="0"/>
              <a:t> or “wall of protection” called </a:t>
            </a:r>
          </a:p>
          <a:p>
            <a:pPr lvl="1" eaLnBrk="1" hangingPunct="1"/>
            <a:r>
              <a:rPr lang="en-US" altLang="en-US" sz="3200" b="1" u="sng" smtClean="0"/>
              <a:t>Satellite nations</a:t>
            </a:r>
            <a:r>
              <a:rPr lang="en-US" altLang="en-US" sz="3200" smtClean="0"/>
              <a:t>: Eastern Eur countries under Stalin’s direct control (1946-1949)</a:t>
            </a:r>
          </a:p>
          <a:p>
            <a:pPr lvl="2" eaLnBrk="1" hangingPunct="1"/>
            <a:r>
              <a:rPr lang="en-US" altLang="en-US" sz="3200" smtClean="0"/>
              <a:t>Poland,  Czech, Hungary, etc </a:t>
            </a:r>
          </a:p>
          <a:p>
            <a:pPr eaLnBrk="1" hangingPunct="1"/>
            <a:r>
              <a:rPr lang="en-US" altLang="en-US" b="1" u="sng" smtClean="0"/>
              <a:t>Iron Curtain:</a:t>
            </a:r>
            <a:r>
              <a:rPr lang="en-US" altLang="en-US" smtClean="0"/>
              <a:t> dividing line b/w free W. Eur and commie E. Eur (1946)</a:t>
            </a:r>
          </a:p>
          <a:p>
            <a:pPr eaLnBrk="1" hangingPunct="1"/>
            <a:endParaRPr lang="en-US" altLang="en-US" sz="4000" smtClean="0"/>
          </a:p>
        </p:txBody>
      </p:sp>
      <p:sp>
        <p:nvSpPr>
          <p:cNvPr id="11268" name="TextBox 2"/>
          <p:cNvSpPr txBox="1">
            <a:spLocks noChangeArrowheads="1"/>
          </p:cNvSpPr>
          <p:nvPr/>
        </p:nvSpPr>
        <p:spPr bwMode="auto">
          <a:xfrm>
            <a:off x="2255838" y="4951413"/>
            <a:ext cx="49815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400">
                <a:solidFill>
                  <a:srgbClr val="FF0000"/>
                </a:solidFill>
                <a:latin typeface="Kristen ITC" panose="03050502040202030202" pitchFamily="66" charset="0"/>
              </a:rPr>
              <a:t>Why would Soviets feel like they need protection? </a:t>
            </a:r>
          </a:p>
        </p:txBody>
      </p:sp>
      <p:pic>
        <p:nvPicPr>
          <p:cNvPr id="112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921250"/>
            <a:ext cx="16224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7413" y="4859338"/>
            <a:ext cx="1706562"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5190</TotalTime>
  <Words>992</Words>
  <Application>Microsoft Office PowerPoint</Application>
  <PresentationFormat>On-screen Show (4:3)</PresentationFormat>
  <Paragraphs>118</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Black</vt:lpstr>
      <vt:lpstr>Franklin Gothic Heavy</vt:lpstr>
      <vt:lpstr>Franklin Gothic Medium</vt:lpstr>
      <vt:lpstr>Gill Sans Ultra Bold Condensed</vt:lpstr>
      <vt:lpstr>Impact</vt:lpstr>
      <vt:lpstr>Kristen ITC</vt:lpstr>
      <vt:lpstr>Wingdings</vt:lpstr>
      <vt:lpstr>Default Design</vt:lpstr>
      <vt:lpstr>DUE: Docs A/B / Iron Curtain Pass up questions / keep reading</vt:lpstr>
      <vt:lpstr>PowerPoint Presentation</vt:lpstr>
      <vt:lpstr>PowerPoint Presentation</vt:lpstr>
      <vt:lpstr>PowerPoint Presentation</vt:lpstr>
      <vt:lpstr>1950s #2: Origins</vt:lpstr>
      <vt:lpstr>United Nations (1945)</vt:lpstr>
      <vt:lpstr>So, what goes wrong? </vt:lpstr>
      <vt:lpstr>1. Different forms of gov/diff war experiences </vt:lpstr>
      <vt:lpstr>2. Satellite Nations </vt:lpstr>
      <vt:lpstr>Iron Curtain </vt:lpstr>
      <vt:lpstr>PowerPoint Presentation</vt:lpstr>
      <vt:lpstr>3. Truman Doctrine</vt:lpstr>
      <vt:lpstr>4. Marshall Plan </vt:lpstr>
      <vt:lpstr>D</vt:lpstr>
      <vt:lpstr>Speech on the Marshall Plan Rep. Charles W. Vursell (R-IL) </vt:lpstr>
      <vt:lpstr>Marshall Plan Political Cartoon</vt:lpstr>
      <vt:lpstr>DUE: Cold War docs Continue notes #2  </vt:lpstr>
      <vt:lpstr>4. Marshall Plan </vt:lpstr>
      <vt:lpstr>PowerPoint Presentation</vt:lpstr>
      <vt:lpstr>5. Berlin Airlift (1948-49)</vt:lpstr>
      <vt:lpstr>PowerPoint Presentation</vt:lpstr>
      <vt:lpstr>PowerPoint Presentation</vt:lpstr>
      <vt:lpstr>6. China</vt:lpstr>
      <vt:lpstr>Nationalists / Non-commies</vt:lpstr>
      <vt:lpstr>Cold War Tally Who is winning the CW?  </vt:lpstr>
      <vt:lpstr>USSR is to blame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 #1: Origins</dc:title>
  <dc:creator>gunterr</dc:creator>
  <cp:lastModifiedBy>Gunter, Rachel E.</cp:lastModifiedBy>
  <cp:revision>104</cp:revision>
  <cp:lastPrinted>2017-03-27T15:47:55Z</cp:lastPrinted>
  <dcterms:created xsi:type="dcterms:W3CDTF">2012-03-23T15:14:48Z</dcterms:created>
  <dcterms:modified xsi:type="dcterms:W3CDTF">2018-03-07T21:18:37Z</dcterms:modified>
</cp:coreProperties>
</file>