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58" r:id="rId6"/>
    <p:sldId id="271" r:id="rId7"/>
    <p:sldId id="267" r:id="rId8"/>
    <p:sldId id="268" r:id="rId9"/>
    <p:sldId id="272" r:id="rId10"/>
    <p:sldId id="260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F564-1EB0-4E70-A7DE-70ACF8217AB4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3BEC-5576-44BD-9C80-066D2AB3F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20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F564-1EB0-4E70-A7DE-70ACF8217AB4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3BEC-5576-44BD-9C80-066D2AB3F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5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F564-1EB0-4E70-A7DE-70ACF8217AB4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3BEC-5576-44BD-9C80-066D2AB3F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86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F564-1EB0-4E70-A7DE-70ACF8217AB4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3BEC-5576-44BD-9C80-066D2AB3F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4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F564-1EB0-4E70-A7DE-70ACF8217AB4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3BEC-5576-44BD-9C80-066D2AB3F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4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F564-1EB0-4E70-A7DE-70ACF8217AB4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3BEC-5576-44BD-9C80-066D2AB3F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47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F564-1EB0-4E70-A7DE-70ACF8217AB4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3BEC-5576-44BD-9C80-066D2AB3F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4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F564-1EB0-4E70-A7DE-70ACF8217AB4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3BEC-5576-44BD-9C80-066D2AB3F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26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F564-1EB0-4E70-A7DE-70ACF8217AB4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3BEC-5576-44BD-9C80-066D2AB3F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83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F564-1EB0-4E70-A7DE-70ACF8217AB4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3BEC-5576-44BD-9C80-066D2AB3F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8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F564-1EB0-4E70-A7DE-70ACF8217AB4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3BEC-5576-44BD-9C80-066D2AB3F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0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3F564-1EB0-4E70-A7DE-70ACF8217AB4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F3BEC-5576-44BD-9C80-066D2AB3F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3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taxfoundation.org/2017-tax-bracket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0720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8800" b="1" dirty="0" smtClean="0">
                <a:latin typeface="+mn-lt"/>
              </a:rPr>
              <a:t>1960s #2 </a:t>
            </a:r>
            <a:br>
              <a:rPr lang="en-US" sz="8800" b="1" dirty="0" smtClean="0">
                <a:latin typeface="+mn-lt"/>
              </a:rPr>
            </a:br>
            <a:r>
              <a:rPr lang="en-US" sz="8800" b="1" dirty="0" smtClean="0">
                <a:latin typeface="+mn-lt"/>
              </a:rPr>
              <a:t>Great Society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slate.com/content/dam/slate/articles/news_and_politics/politics/2014/04/140408_POL_LBJNope.jpg.CROP.promo-medium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460" y="2994808"/>
            <a:ext cx="4963956" cy="354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91913" y="924382"/>
            <a:ext cx="315217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FF0066"/>
                </a:solidFill>
                <a:latin typeface="Franklin Gothic Demi Cond" panose="020B0706030402020204" pitchFamily="34" charset="0"/>
              </a:rPr>
              <a:t>**You will have class time on Thurs to work on rough draft of research paper / community service reflection **</a:t>
            </a:r>
            <a:endParaRPr lang="en-US" sz="3800" dirty="0">
              <a:solidFill>
                <a:srgbClr val="FF0066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7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b="1" dirty="0" smtClean="0">
                <a:latin typeface="+mn-lt"/>
              </a:rPr>
              <a:t>Environment</a:t>
            </a:r>
            <a:endParaRPr lang="en-US" sz="55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690688"/>
            <a:ext cx="4583806" cy="4486275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Rachel Carson’s </a:t>
            </a:r>
            <a:r>
              <a:rPr lang="en-US" sz="3200" b="1" i="1" dirty="0" smtClean="0"/>
              <a:t>Silent Spring </a:t>
            </a:r>
          </a:p>
          <a:p>
            <a:r>
              <a:rPr lang="en-US" sz="3200" b="1" dirty="0" smtClean="0"/>
              <a:t>Air Quality Act</a:t>
            </a:r>
            <a:r>
              <a:rPr lang="en-US" sz="3200" dirty="0" smtClean="0"/>
              <a:t>: improve air / reduce pollution</a:t>
            </a:r>
          </a:p>
          <a:p>
            <a:r>
              <a:rPr lang="en-US" sz="3200" b="1" dirty="0" smtClean="0"/>
              <a:t>Water Quality Act </a:t>
            </a:r>
            <a:r>
              <a:rPr lang="en-US" sz="3200" dirty="0" smtClean="0"/>
              <a:t>– clean up water</a:t>
            </a:r>
          </a:p>
          <a:p>
            <a:r>
              <a:rPr lang="en-US" sz="3200" b="1" dirty="0" smtClean="0"/>
              <a:t>Clean Air Act </a:t>
            </a:r>
            <a:r>
              <a:rPr lang="en-US" sz="3200" dirty="0" smtClean="0"/>
              <a:t>– again, reduce pollution </a:t>
            </a:r>
            <a:endParaRPr lang="en-US" sz="3200" dirty="0"/>
          </a:p>
        </p:txBody>
      </p:sp>
      <p:pic>
        <p:nvPicPr>
          <p:cNvPr id="4098" name="Picture 2" descr="http://40.media.tumblr.com/ddddfd3a707353ded67b34531cc9e3dd/tumblr_mnxvmcT5xp1sow3ngo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007" y="817264"/>
            <a:ext cx="6246252" cy="498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77318" y="4696770"/>
            <a:ext cx="45977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</a:rPr>
              <a:t>Los Angeles in 1960s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</a:t>
            </a:r>
            <a:r>
              <a:rPr lang="en-US" dirty="0" smtClean="0"/>
              <a:t>back: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two programs do you think are the </a:t>
            </a:r>
            <a:r>
              <a:rPr lang="en-US" sz="4400" b="1" dirty="0" smtClean="0"/>
              <a:t>most</a:t>
            </a:r>
            <a:r>
              <a:rPr lang="en-US" dirty="0" smtClean="0"/>
              <a:t> important? Explain why.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two programs do you think are the </a:t>
            </a:r>
            <a:r>
              <a:rPr lang="en-US" sz="4400" b="1" dirty="0" smtClean="0"/>
              <a:t>least</a:t>
            </a:r>
            <a:r>
              <a:rPr lang="en-US" dirty="0" smtClean="0"/>
              <a:t> important? Explain why.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911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latin typeface="+mn-lt"/>
              </a:rPr>
              <a:t>Government Funding Speed Dating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Pick </a:t>
            </a:r>
            <a:r>
              <a:rPr lang="en-US" sz="3600" dirty="0" smtClean="0"/>
              <a:t>1 program </a:t>
            </a:r>
            <a:r>
              <a:rPr lang="en-US" sz="3600" dirty="0" smtClean="0"/>
              <a:t>(from today’s notes) that </a:t>
            </a:r>
            <a:r>
              <a:rPr lang="en-US" sz="3600" dirty="0" smtClean="0"/>
              <a:t>you think government should continue to fund or immediately defund.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21306"/>
            <a:ext cx="10515600" cy="464419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Write an </a:t>
            </a:r>
            <a:r>
              <a:rPr lang="en-US" b="1" dirty="0" smtClean="0"/>
              <a:t>introductory paragraph </a:t>
            </a:r>
            <a:r>
              <a:rPr lang="en-US" dirty="0" smtClean="0"/>
              <a:t>explaining what program you are looking into and why it is important to you. You can use first person! </a:t>
            </a:r>
          </a:p>
          <a:p>
            <a:r>
              <a:rPr lang="en-US" dirty="0" smtClean="0"/>
              <a:t>Write </a:t>
            </a:r>
            <a:r>
              <a:rPr lang="en-US" b="1" u="sng" dirty="0" smtClean="0"/>
              <a:t>two</a:t>
            </a:r>
            <a:r>
              <a:rPr lang="en-US" dirty="0" smtClean="0"/>
              <a:t> persuasive paragraphs describing the importance to either fund or defund the program. Use at least </a:t>
            </a:r>
            <a:r>
              <a:rPr lang="en-US" b="1" dirty="0" smtClean="0"/>
              <a:t>one statistic </a:t>
            </a:r>
            <a:r>
              <a:rPr lang="en-US" dirty="0" smtClean="0"/>
              <a:t>from the charts given in </a:t>
            </a:r>
            <a:r>
              <a:rPr lang="en-US" dirty="0" smtClean="0"/>
              <a:t>class or google one of your own. If you google, include the source. </a:t>
            </a:r>
          </a:p>
          <a:p>
            <a:r>
              <a:rPr lang="en-US" dirty="0" smtClean="0"/>
              <a:t>Include a </a:t>
            </a:r>
            <a:r>
              <a:rPr lang="en-US" b="1" dirty="0" smtClean="0"/>
              <a:t>chart</a:t>
            </a:r>
            <a:r>
              <a:rPr lang="en-US" dirty="0" smtClean="0"/>
              <a:t> or graph. (Be sure to include its title and source). </a:t>
            </a:r>
            <a:endParaRPr lang="en-US" dirty="0" smtClean="0"/>
          </a:p>
          <a:p>
            <a:r>
              <a:rPr lang="en-US" dirty="0" smtClean="0"/>
              <a:t>Write one </a:t>
            </a:r>
            <a:r>
              <a:rPr lang="en-US" b="1" dirty="0" smtClean="0"/>
              <a:t>closing paragraph </a:t>
            </a:r>
            <a:r>
              <a:rPr lang="en-US" dirty="0" smtClean="0"/>
              <a:t>thanking them for their time and asking one more time for them to act on your behalf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PRINT</a:t>
            </a:r>
            <a:r>
              <a:rPr lang="en-US" dirty="0" smtClean="0"/>
              <a:t>! </a:t>
            </a:r>
            <a:endParaRPr lang="en-US" dirty="0" smtClean="0"/>
          </a:p>
          <a:p>
            <a:r>
              <a:rPr lang="en-US" dirty="0" smtClean="0"/>
              <a:t>You will </a:t>
            </a:r>
            <a:r>
              <a:rPr lang="en-US" b="1" dirty="0" smtClean="0"/>
              <a:t>present</a:t>
            </a:r>
            <a:r>
              <a:rPr lang="en-US" dirty="0" smtClean="0"/>
              <a:t> this to your classmates in a one-on-one speech in which you will try to convince them to vote for your position. </a:t>
            </a:r>
          </a:p>
          <a:p>
            <a:r>
              <a:rPr lang="en-US" dirty="0" smtClean="0"/>
              <a:t>Be prepared to </a:t>
            </a:r>
            <a:r>
              <a:rPr lang="en-US" b="1" dirty="0" smtClean="0"/>
              <a:t>answer questions </a:t>
            </a:r>
            <a:r>
              <a:rPr lang="en-US" dirty="0" smtClean="0"/>
              <a:t>from the people you present to.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0646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nj.com/home/njo-media/width960/img/star-ledger/photo/2013/11/-58da182b1404f5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621" y="524397"/>
            <a:ext cx="7886198" cy="633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500" b="1" dirty="0" smtClean="0">
                <a:solidFill>
                  <a:schemeClr val="bg1"/>
                </a:solidFill>
              </a:rPr>
              <a:t>Who shot John F. Kennedy? </a:t>
            </a:r>
            <a:endParaRPr lang="en-US" sz="5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83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994" y="76915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Death 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994" y="1040013"/>
            <a:ext cx="5029439" cy="500017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Nov 22, 1963 - Dallas 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Parades in a top down convertible </a:t>
            </a:r>
          </a:p>
          <a:p>
            <a:pPr lvl="1"/>
            <a:r>
              <a:rPr lang="en-US" sz="3200" dirty="0" smtClean="0"/>
              <a:t>Shots fired – he dies</a:t>
            </a:r>
          </a:p>
          <a:p>
            <a:r>
              <a:rPr lang="en-US" sz="3200" dirty="0" smtClean="0"/>
              <a:t>Lee Harvey Oswald is arrested </a:t>
            </a:r>
          </a:p>
          <a:p>
            <a:pPr lvl="1"/>
            <a:r>
              <a:rPr lang="en-US" sz="3200" dirty="0" smtClean="0"/>
              <a:t>Shot &amp; killed  by Jack Ruby </a:t>
            </a:r>
          </a:p>
          <a:p>
            <a:r>
              <a:rPr lang="en-US" sz="3200" dirty="0" smtClean="0"/>
              <a:t>Questions remain about his death </a:t>
            </a:r>
            <a:endParaRPr lang="en-US" sz="3200" dirty="0"/>
          </a:p>
        </p:txBody>
      </p:sp>
      <p:pic>
        <p:nvPicPr>
          <p:cNvPr id="7170" name="Picture 2" descr="http://www.trbimg.com/img-527142e5/turbine/la-jfk-assassination-50-years-later-dto/400/16x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679" y="190477"/>
            <a:ext cx="4623276" cy="260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natedsanders.com/blog/wp-content/uploads/2014/02/UPIs-Stan-Stearns-dies-photographed-JFK-funer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894" y="2904632"/>
            <a:ext cx="3023594" cy="395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assets.nydailynews.com/polopoly_fs/1.1517887.1384484913!/img/httpImage/image.jpg_gen/derivatives/article_970/kenned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220" y="2904632"/>
            <a:ext cx="3097337" cy="387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34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0114" y="365125"/>
            <a:ext cx="3363685" cy="2290989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LBJ</a:t>
            </a:r>
            <a:r>
              <a:rPr lang="en-US" dirty="0" smtClean="0"/>
              <a:t>: Lyndon Baines Johnson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lbj oath of off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1" y="365125"/>
            <a:ext cx="7239000" cy="574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735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500" b="1" dirty="0" smtClean="0">
                <a:latin typeface="+mn-lt"/>
              </a:rPr>
              <a:t>War on Poverty </a:t>
            </a:r>
            <a:endParaRPr lang="en-US" sz="55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2597"/>
            <a:ext cx="10515600" cy="4351338"/>
          </a:xfrm>
        </p:spPr>
        <p:txBody>
          <a:bodyPr>
            <a:normAutofit/>
          </a:bodyPr>
          <a:lstStyle/>
          <a:p>
            <a:r>
              <a:rPr lang="en-US" sz="3400" b="1" u="sng" dirty="0" smtClean="0"/>
              <a:t>Head Start</a:t>
            </a:r>
            <a:r>
              <a:rPr lang="en-US" sz="3400" dirty="0" smtClean="0"/>
              <a:t>: early education for low income kids </a:t>
            </a:r>
          </a:p>
          <a:p>
            <a:pPr lvl="1"/>
            <a:r>
              <a:rPr lang="en-US" sz="3000" dirty="0" smtClean="0">
                <a:solidFill>
                  <a:srgbClr val="FF0000"/>
                </a:solidFill>
              </a:rPr>
              <a:t>32 million served / 1 million a year </a:t>
            </a:r>
          </a:p>
          <a:p>
            <a:r>
              <a:rPr lang="en-US" sz="3400" b="1" u="sng" dirty="0" smtClean="0"/>
              <a:t>Tax Cut: </a:t>
            </a:r>
            <a:r>
              <a:rPr lang="en-US" sz="3400" dirty="0" smtClean="0"/>
              <a:t>individual top rate: 90 – 70% </a:t>
            </a:r>
          </a:p>
          <a:p>
            <a:pPr lvl="1"/>
            <a:r>
              <a:rPr lang="en-US" sz="3000" dirty="0" smtClean="0"/>
              <a:t>Businesses: from 52 – 48% </a:t>
            </a:r>
          </a:p>
        </p:txBody>
      </p:sp>
      <p:pic>
        <p:nvPicPr>
          <p:cNvPr id="2050" name="Picture 2" descr="http://www.lcearlychildhood.org/images/Head_St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228" y="3869919"/>
            <a:ext cx="4306865" cy="288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98028" y="3918998"/>
            <a:ext cx="47026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Pushed through some of JFK’s agenda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522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+mn-lt"/>
              </a:rPr>
              <a:t>Trump’s Tax Cut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Corporate Tax Cut: 35 – 21% (Permanent) 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4642162"/>
              </p:ext>
            </p:extLst>
          </p:nvPr>
        </p:nvGraphicFramePr>
        <p:xfrm>
          <a:off x="613610" y="2030158"/>
          <a:ext cx="10964780" cy="4649603"/>
        </p:xfrm>
        <a:graphic>
          <a:graphicData uri="http://schemas.openxmlformats.org/drawingml/2006/table">
            <a:tbl>
              <a:tblPr/>
              <a:tblGrid>
                <a:gridCol w="2073444"/>
                <a:gridCol w="1744579"/>
                <a:gridCol w="4405562"/>
                <a:gridCol w="2741195"/>
              </a:tblGrid>
              <a:tr h="450869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2400" b="0" dirty="0" smtClean="0">
                          <a:solidFill>
                            <a:srgbClr val="222222"/>
                          </a:solidFill>
                          <a:effectLst/>
                          <a:latin typeface="Publico"/>
                        </a:rPr>
                        <a:t>Income </a:t>
                      </a:r>
                      <a:r>
                        <a:rPr lang="en-US" sz="2400" b="0" dirty="0">
                          <a:solidFill>
                            <a:srgbClr val="222222"/>
                          </a:solidFill>
                          <a:effectLst/>
                          <a:latin typeface="Publico"/>
                        </a:rPr>
                        <a:t>Tax </a:t>
                      </a:r>
                      <a:r>
                        <a:rPr lang="en-US" sz="2400" b="0" dirty="0" smtClean="0">
                          <a:solidFill>
                            <a:srgbClr val="222222"/>
                          </a:solidFill>
                          <a:effectLst/>
                          <a:latin typeface="Publico"/>
                        </a:rPr>
                        <a:t>Rate</a:t>
                      </a:r>
                    </a:p>
                    <a:p>
                      <a:pPr algn="ctr" fontAlgn="t"/>
                      <a:r>
                        <a:rPr lang="en-US" sz="2400" b="0" dirty="0" smtClean="0">
                          <a:solidFill>
                            <a:srgbClr val="222222"/>
                          </a:solidFill>
                          <a:effectLst/>
                          <a:latin typeface="Publico"/>
                        </a:rPr>
                        <a:t>Ends in 2025 </a:t>
                      </a:r>
                      <a:endParaRPr lang="en-US" sz="2400" b="0" dirty="0">
                        <a:solidFill>
                          <a:srgbClr val="222222"/>
                        </a:solidFill>
                        <a:effectLst/>
                        <a:latin typeface="Publico"/>
                      </a:endParaRPr>
                    </a:p>
                  </a:txBody>
                  <a:tcPr marL="7620" marR="7620" marT="7620" marB="7620">
                    <a:lnL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2400" b="0" dirty="0">
                          <a:solidFill>
                            <a:srgbClr val="222222"/>
                          </a:solidFill>
                          <a:effectLst/>
                          <a:latin typeface="Publico"/>
                        </a:rPr>
                        <a:t>Income Levels for Those Filing As:</a:t>
                      </a:r>
                    </a:p>
                  </a:txBody>
                  <a:tcPr marL="7620" marR="7620" marT="7620" marB="7620">
                    <a:lnL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086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u="none" strike="noStrike" dirty="0">
                          <a:solidFill>
                            <a:srgbClr val="246FC8"/>
                          </a:solidFill>
                          <a:effectLst/>
                          <a:latin typeface="Publico"/>
                          <a:hlinkClick r:id="rId2"/>
                        </a:rPr>
                        <a:t>2017</a:t>
                      </a:r>
                      <a:endParaRPr lang="en-US" sz="2400" b="0" dirty="0">
                        <a:solidFill>
                          <a:srgbClr val="222222"/>
                        </a:solidFill>
                        <a:effectLst/>
                        <a:latin typeface="Publico"/>
                      </a:endParaRPr>
                    </a:p>
                  </a:txBody>
                  <a:tcPr marL="7620" marR="7620" marT="7620" marB="7620">
                    <a:lnL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dirty="0">
                          <a:solidFill>
                            <a:srgbClr val="222222"/>
                          </a:solidFill>
                          <a:effectLst/>
                          <a:latin typeface="Publico"/>
                        </a:rPr>
                        <a:t>2018-2025 </a:t>
                      </a:r>
                    </a:p>
                  </a:txBody>
                  <a:tcPr marL="7620" marR="7620" marT="7620" marB="7620">
                    <a:lnL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dirty="0">
                          <a:solidFill>
                            <a:srgbClr val="222222"/>
                          </a:solidFill>
                          <a:effectLst/>
                          <a:latin typeface="Publico"/>
                        </a:rPr>
                        <a:t>Single</a:t>
                      </a:r>
                    </a:p>
                  </a:txBody>
                  <a:tcPr marL="7620" marR="7620" marT="7620" marB="7620">
                    <a:lnL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>
                          <a:solidFill>
                            <a:srgbClr val="222222"/>
                          </a:solidFill>
                          <a:effectLst/>
                          <a:latin typeface="Publico"/>
                        </a:rPr>
                        <a:t>Married-Joint</a:t>
                      </a:r>
                    </a:p>
                  </a:txBody>
                  <a:tcPr marL="7620" marR="7620" marT="7620" marB="7620">
                    <a:lnL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086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solidFill>
                            <a:srgbClr val="222222"/>
                          </a:solidFill>
                          <a:effectLst/>
                          <a:latin typeface="Rubik"/>
                        </a:rPr>
                        <a:t>10%</a:t>
                      </a:r>
                    </a:p>
                  </a:txBody>
                  <a:tcPr marL="7620" marR="7620" marT="7620" marB="7620">
                    <a:lnL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solidFill>
                            <a:srgbClr val="222222"/>
                          </a:solidFill>
                          <a:effectLst/>
                          <a:latin typeface="Rubik"/>
                        </a:rPr>
                        <a:t>10%</a:t>
                      </a:r>
                    </a:p>
                  </a:txBody>
                  <a:tcPr marL="7620" marR="7620" marT="7620" marB="7620">
                    <a:lnL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rgbClr val="222222"/>
                          </a:solidFill>
                          <a:effectLst/>
                          <a:latin typeface="Rubik"/>
                        </a:rPr>
                        <a:t>$0-$9,525</a:t>
                      </a:r>
                    </a:p>
                  </a:txBody>
                  <a:tcPr marL="7620" marR="7620" marT="7620" marB="7620">
                    <a:lnL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solidFill>
                            <a:srgbClr val="222222"/>
                          </a:solidFill>
                          <a:effectLst/>
                          <a:latin typeface="Rubik"/>
                        </a:rPr>
                        <a:t>$0-$19,050</a:t>
                      </a:r>
                    </a:p>
                  </a:txBody>
                  <a:tcPr marL="7620" marR="7620" marT="7620" marB="7620">
                    <a:lnL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086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solidFill>
                            <a:srgbClr val="222222"/>
                          </a:solidFill>
                          <a:effectLst/>
                          <a:latin typeface="Rubik"/>
                        </a:rPr>
                        <a:t>15%</a:t>
                      </a:r>
                    </a:p>
                  </a:txBody>
                  <a:tcPr marL="7620" marR="7620" marT="7620" marB="7620">
                    <a:lnL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solidFill>
                            <a:srgbClr val="222222"/>
                          </a:solidFill>
                          <a:effectLst/>
                          <a:latin typeface="Rubik"/>
                        </a:rPr>
                        <a:t>12%</a:t>
                      </a:r>
                    </a:p>
                  </a:txBody>
                  <a:tcPr marL="7620" marR="7620" marT="7620" marB="7620">
                    <a:lnL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rgbClr val="222222"/>
                          </a:solidFill>
                          <a:effectLst/>
                          <a:latin typeface="Rubik"/>
                        </a:rPr>
                        <a:t>$9,525-$38,700</a:t>
                      </a:r>
                    </a:p>
                  </a:txBody>
                  <a:tcPr marL="7620" marR="7620" marT="7620" marB="7620">
                    <a:lnL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solidFill>
                            <a:srgbClr val="222222"/>
                          </a:solidFill>
                          <a:effectLst/>
                          <a:latin typeface="Rubik"/>
                        </a:rPr>
                        <a:t>$19,050-$77,400</a:t>
                      </a:r>
                    </a:p>
                  </a:txBody>
                  <a:tcPr marL="7620" marR="7620" marT="7620" marB="7620">
                    <a:lnL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086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solidFill>
                            <a:srgbClr val="222222"/>
                          </a:solidFill>
                          <a:effectLst/>
                          <a:latin typeface="Rubik"/>
                        </a:rPr>
                        <a:t>25%</a:t>
                      </a:r>
                    </a:p>
                  </a:txBody>
                  <a:tcPr marL="7620" marR="7620" marT="7620" marB="7620">
                    <a:lnL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solidFill>
                            <a:srgbClr val="222222"/>
                          </a:solidFill>
                          <a:effectLst/>
                          <a:latin typeface="Rubik"/>
                        </a:rPr>
                        <a:t>22%</a:t>
                      </a:r>
                    </a:p>
                  </a:txBody>
                  <a:tcPr marL="7620" marR="7620" marT="7620" marB="7620">
                    <a:lnL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rgbClr val="222222"/>
                          </a:solidFill>
                          <a:effectLst/>
                          <a:latin typeface="Rubik"/>
                        </a:rPr>
                        <a:t>$38,700-$82,500 </a:t>
                      </a:r>
                    </a:p>
                  </a:txBody>
                  <a:tcPr marL="7620" marR="7620" marT="7620" marB="7620">
                    <a:lnL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rgbClr val="222222"/>
                          </a:solidFill>
                          <a:effectLst/>
                          <a:latin typeface="Rubik"/>
                        </a:rPr>
                        <a:t>$77,400-$165,000</a:t>
                      </a:r>
                    </a:p>
                  </a:txBody>
                  <a:tcPr marL="7620" marR="7620" marT="7620" marB="7620">
                    <a:lnL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086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solidFill>
                            <a:srgbClr val="222222"/>
                          </a:solidFill>
                          <a:effectLst/>
                          <a:latin typeface="Rubik"/>
                        </a:rPr>
                        <a:t>28%</a:t>
                      </a:r>
                    </a:p>
                  </a:txBody>
                  <a:tcPr marL="7620" marR="7620" marT="7620" marB="7620">
                    <a:lnL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solidFill>
                            <a:srgbClr val="222222"/>
                          </a:solidFill>
                          <a:effectLst/>
                          <a:latin typeface="Rubik"/>
                        </a:rPr>
                        <a:t>24%</a:t>
                      </a:r>
                    </a:p>
                  </a:txBody>
                  <a:tcPr marL="7620" marR="7620" marT="7620" marB="7620">
                    <a:lnL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solidFill>
                            <a:srgbClr val="222222"/>
                          </a:solidFill>
                          <a:effectLst/>
                          <a:latin typeface="Rubik"/>
                        </a:rPr>
                        <a:t>$82,500-$157,500</a:t>
                      </a:r>
                    </a:p>
                  </a:txBody>
                  <a:tcPr marL="7620" marR="7620" marT="7620" marB="7620">
                    <a:lnL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rgbClr val="222222"/>
                          </a:solidFill>
                          <a:effectLst/>
                          <a:latin typeface="Rubik"/>
                        </a:rPr>
                        <a:t>$165,000-$315,000</a:t>
                      </a:r>
                    </a:p>
                  </a:txBody>
                  <a:tcPr marL="7620" marR="7620" marT="7620" marB="7620">
                    <a:lnL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086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solidFill>
                            <a:srgbClr val="222222"/>
                          </a:solidFill>
                          <a:effectLst/>
                          <a:latin typeface="Rubik"/>
                        </a:rPr>
                        <a:t>33%</a:t>
                      </a:r>
                    </a:p>
                  </a:txBody>
                  <a:tcPr marL="7620" marR="7620" marT="7620" marB="7620">
                    <a:lnL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solidFill>
                            <a:srgbClr val="222222"/>
                          </a:solidFill>
                          <a:effectLst/>
                          <a:latin typeface="Rubik"/>
                        </a:rPr>
                        <a:t>32%</a:t>
                      </a:r>
                    </a:p>
                  </a:txBody>
                  <a:tcPr marL="7620" marR="7620" marT="7620" marB="7620">
                    <a:lnL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solidFill>
                            <a:srgbClr val="222222"/>
                          </a:solidFill>
                          <a:effectLst/>
                          <a:latin typeface="Rubik"/>
                        </a:rPr>
                        <a:t>$157,500-$200,000 </a:t>
                      </a:r>
                    </a:p>
                  </a:txBody>
                  <a:tcPr marL="7620" marR="7620" marT="7620" marB="7620">
                    <a:lnL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rgbClr val="222222"/>
                          </a:solidFill>
                          <a:effectLst/>
                          <a:latin typeface="Rubik"/>
                        </a:rPr>
                        <a:t>$315,000-$400,000 </a:t>
                      </a:r>
                    </a:p>
                  </a:txBody>
                  <a:tcPr marL="7620" marR="7620" marT="7620" marB="7620">
                    <a:lnL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086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solidFill>
                            <a:srgbClr val="222222"/>
                          </a:solidFill>
                          <a:effectLst/>
                          <a:latin typeface="Rubik"/>
                        </a:rPr>
                        <a:t>33%-35% </a:t>
                      </a:r>
                    </a:p>
                  </a:txBody>
                  <a:tcPr marL="7620" marR="7620" marT="7620" marB="7620">
                    <a:lnL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solidFill>
                            <a:srgbClr val="222222"/>
                          </a:solidFill>
                          <a:effectLst/>
                          <a:latin typeface="Rubik"/>
                        </a:rPr>
                        <a:t>35%</a:t>
                      </a:r>
                    </a:p>
                  </a:txBody>
                  <a:tcPr marL="7620" marR="7620" marT="7620" marB="7620">
                    <a:lnL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solidFill>
                            <a:srgbClr val="222222"/>
                          </a:solidFill>
                          <a:effectLst/>
                          <a:latin typeface="Rubik"/>
                        </a:rPr>
                        <a:t>$200,000-$500,000</a:t>
                      </a:r>
                    </a:p>
                  </a:txBody>
                  <a:tcPr marL="7620" marR="7620" marT="7620" marB="7620">
                    <a:lnL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rgbClr val="222222"/>
                          </a:solidFill>
                          <a:effectLst/>
                          <a:latin typeface="Rubik"/>
                        </a:rPr>
                        <a:t>$400,000-$600,000</a:t>
                      </a:r>
                    </a:p>
                  </a:txBody>
                  <a:tcPr marL="7620" marR="7620" marT="7620" marB="7620">
                    <a:lnL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086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solidFill>
                            <a:srgbClr val="222222"/>
                          </a:solidFill>
                          <a:effectLst/>
                          <a:latin typeface="Rubik"/>
                        </a:rPr>
                        <a:t>39.6%</a:t>
                      </a:r>
                    </a:p>
                  </a:txBody>
                  <a:tcPr marL="7620" marR="7620" marT="7620" marB="7620">
                    <a:lnL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solidFill>
                            <a:srgbClr val="222222"/>
                          </a:solidFill>
                          <a:effectLst/>
                          <a:latin typeface="Rubik"/>
                        </a:rPr>
                        <a:t>37%</a:t>
                      </a:r>
                    </a:p>
                  </a:txBody>
                  <a:tcPr marL="7620" marR="7620" marT="7620" marB="7620">
                    <a:lnL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solidFill>
                            <a:srgbClr val="222222"/>
                          </a:solidFill>
                          <a:effectLst/>
                          <a:latin typeface="Rubik"/>
                        </a:rPr>
                        <a:t>$500,000+</a:t>
                      </a:r>
                    </a:p>
                  </a:txBody>
                  <a:tcPr marL="7620" marR="7620" marT="7620" marB="7620">
                    <a:lnL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rgbClr val="222222"/>
                          </a:solidFill>
                          <a:effectLst/>
                          <a:latin typeface="Rubik"/>
                        </a:rPr>
                        <a:t>$600,000+</a:t>
                      </a:r>
                    </a:p>
                  </a:txBody>
                  <a:tcPr marL="7620" marR="7620" marT="7620" marB="7620">
                    <a:lnL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626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Great Society: </a:t>
            </a:r>
            <a:r>
              <a:rPr lang="en-US" dirty="0" smtClean="0"/>
              <a:t>LBJ’s term to improve US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286" y="1349829"/>
            <a:ext cx="10515600" cy="4609420"/>
          </a:xfrm>
        </p:spPr>
        <p:txBody>
          <a:bodyPr/>
          <a:lstStyle/>
          <a:p>
            <a:r>
              <a:rPr lang="en-US" sz="3000" b="1" dirty="0" smtClean="0"/>
              <a:t>Health care:</a:t>
            </a:r>
            <a:r>
              <a:rPr lang="en-US" sz="3000" b="1" u="sng" dirty="0" smtClean="0"/>
              <a:t>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b="1" u="sng" dirty="0" smtClean="0"/>
              <a:t>Medicare</a:t>
            </a:r>
            <a:r>
              <a:rPr lang="en-US" sz="3000" dirty="0"/>
              <a:t>: heath insurance for elderly (pay into)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b="1" u="sng" dirty="0"/>
              <a:t>Medicaid</a:t>
            </a:r>
            <a:r>
              <a:rPr lang="en-US" sz="3000" dirty="0"/>
              <a:t>: health insurance for low income </a:t>
            </a:r>
            <a:endParaRPr lang="en-US" sz="3000" dirty="0" smtClean="0"/>
          </a:p>
          <a:p>
            <a:r>
              <a:rPr lang="en-US" sz="3000" dirty="0"/>
              <a:t>Gave $1 billion to schools</a:t>
            </a:r>
          </a:p>
          <a:p>
            <a:r>
              <a:rPr lang="en-US" sz="3000" b="1" u="sng" dirty="0"/>
              <a:t>Nat’l Endowment for the Arts </a:t>
            </a:r>
            <a:r>
              <a:rPr lang="en-US" sz="3000" dirty="0"/>
              <a:t>- $$$ to art &amp; artists (dance, sculpture, </a:t>
            </a:r>
            <a:r>
              <a:rPr lang="en-US" sz="3000" dirty="0" err="1"/>
              <a:t>etc</a:t>
            </a:r>
            <a:r>
              <a:rPr lang="en-US" sz="3000" dirty="0"/>
              <a:t>)  </a:t>
            </a:r>
          </a:p>
          <a:p>
            <a:r>
              <a:rPr lang="en-US" sz="3000" b="1" u="sng" dirty="0"/>
              <a:t>PBS</a:t>
            </a:r>
            <a:r>
              <a:rPr lang="en-US" sz="3000" dirty="0"/>
              <a:t> – supports educational TV </a:t>
            </a:r>
          </a:p>
          <a:p>
            <a:pPr lvl="1"/>
            <a:r>
              <a:rPr lang="en-US" sz="2600" dirty="0" smtClean="0"/>
              <a:t>Sesame </a:t>
            </a:r>
            <a:r>
              <a:rPr lang="en-US" sz="2600" dirty="0"/>
              <a:t>Street </a:t>
            </a:r>
          </a:p>
          <a:p>
            <a:endParaRPr lang="en-US" sz="3000" dirty="0"/>
          </a:p>
          <a:p>
            <a:endParaRPr lang="en-US" dirty="0"/>
          </a:p>
        </p:txBody>
      </p:sp>
      <p:pic>
        <p:nvPicPr>
          <p:cNvPr id="4" name="Picture 2" descr="http://bento.cdn.pbs.org/hostedbento-prod/blog/20150610_200405_308472_sesam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486" y="3980440"/>
            <a:ext cx="4822372" cy="271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918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Immigration 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4625"/>
            <a:ext cx="10515600" cy="4351338"/>
          </a:xfrm>
        </p:spPr>
        <p:txBody>
          <a:bodyPr/>
          <a:lstStyle/>
          <a:p>
            <a:r>
              <a:rPr lang="en-US" sz="3200" b="1" u="sng" dirty="0" smtClean="0"/>
              <a:t>Immigration Act of 1965- </a:t>
            </a:r>
          </a:p>
          <a:p>
            <a:pPr lvl="1"/>
            <a:r>
              <a:rPr lang="en-US" sz="3200" dirty="0" smtClean="0"/>
              <a:t>Ended quotas based on nation of origin (set in 1920s) </a:t>
            </a:r>
          </a:p>
          <a:p>
            <a:pPr lvl="2"/>
            <a:r>
              <a:rPr lang="en-US" sz="3200" dirty="0" smtClean="0"/>
              <a:t>Allows </a:t>
            </a:r>
            <a:r>
              <a:rPr lang="en-US" sz="3200" dirty="0" err="1" smtClean="0"/>
              <a:t>ppl</a:t>
            </a:r>
            <a:r>
              <a:rPr lang="en-US" sz="3200" dirty="0" smtClean="0"/>
              <a:t> from places other than Western Europe to immigrate </a:t>
            </a:r>
          </a:p>
          <a:p>
            <a:pPr lvl="1"/>
            <a:r>
              <a:rPr lang="en-US" sz="3200" dirty="0" smtClean="0"/>
              <a:t>Allowed family to immigrate easier</a:t>
            </a:r>
          </a:p>
          <a:p>
            <a:pPr lvl="1"/>
            <a:endParaRPr lang="en-US" dirty="0"/>
          </a:p>
        </p:txBody>
      </p:sp>
      <p:pic>
        <p:nvPicPr>
          <p:cNvPr id="1026" name="Picture 2" descr="Image result for immigration act 19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76767"/>
            <a:ext cx="5777501" cy="279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immigration act 19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116" y="3092419"/>
            <a:ext cx="4430485" cy="314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773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“Chain Migration”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Family reunification was a goal of 1965’s Immigration Act – allows people to bring close relatives with them </a:t>
            </a:r>
          </a:p>
          <a:p>
            <a:r>
              <a:rPr lang="en-US" dirty="0" smtClean="0"/>
              <a:t>Today, Trump would like to end what he calls “chain migration” and limit it to only spouses and children – not grandparents, etc. </a:t>
            </a:r>
          </a:p>
          <a:p>
            <a:r>
              <a:rPr lang="en-US" dirty="0" smtClean="0"/>
              <a:t>Good idea?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303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</TotalTime>
  <Words>569</Words>
  <Application>Microsoft Office PowerPoint</Application>
  <PresentationFormat>Widescreen</PresentationFormat>
  <Paragraphs>87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Franklin Gothic Demi Cond</vt:lpstr>
      <vt:lpstr>Publico</vt:lpstr>
      <vt:lpstr>Rubik</vt:lpstr>
      <vt:lpstr>Office Theme</vt:lpstr>
      <vt:lpstr>1960s #2  Great Society</vt:lpstr>
      <vt:lpstr>PowerPoint Presentation</vt:lpstr>
      <vt:lpstr>Death </vt:lpstr>
      <vt:lpstr>LBJ: Lyndon Baines Johnson</vt:lpstr>
      <vt:lpstr>War on Poverty </vt:lpstr>
      <vt:lpstr>Trump’s Tax Cut Corporate Tax Cut: 35 – 21% (Permanent)  </vt:lpstr>
      <vt:lpstr>Great Society: LBJ’s term to improve US </vt:lpstr>
      <vt:lpstr>Immigration </vt:lpstr>
      <vt:lpstr>“Chain Migration” </vt:lpstr>
      <vt:lpstr>Environment</vt:lpstr>
      <vt:lpstr>On back: </vt:lpstr>
      <vt:lpstr>Government Funding Speed Dating  Pick 1 program (from today’s notes) that you think government should continue to fund or immediately defund.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LBJ Lyndon Baines Johnson</dc:title>
  <dc:creator>Ben</dc:creator>
  <cp:lastModifiedBy>Gunter, Rachel E.</cp:lastModifiedBy>
  <cp:revision>29</cp:revision>
  <dcterms:created xsi:type="dcterms:W3CDTF">2016-04-29T00:03:28Z</dcterms:created>
  <dcterms:modified xsi:type="dcterms:W3CDTF">2018-04-17T00:14:25Z</dcterms:modified>
</cp:coreProperties>
</file>