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8" r:id="rId2"/>
    <p:sldId id="271" r:id="rId3"/>
    <p:sldId id="272" r:id="rId4"/>
    <p:sldId id="267" r:id="rId5"/>
    <p:sldId id="261" r:id="rId6"/>
    <p:sldId id="273" r:id="rId7"/>
    <p:sldId id="281" r:id="rId8"/>
    <p:sldId id="276" r:id="rId9"/>
    <p:sldId id="269" r:id="rId10"/>
    <p:sldId id="260" r:id="rId11"/>
    <p:sldId id="274" r:id="rId12"/>
    <p:sldId id="270" r:id="rId13"/>
    <p:sldId id="277" r:id="rId14"/>
    <p:sldId id="278" r:id="rId15"/>
    <p:sldId id="279" r:id="rId16"/>
    <p:sldId id="280" r:id="rId17"/>
    <p:sldId id="275" r:id="rId18"/>
    <p:sldId id="263" r:id="rId1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3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CD7FA06-AC1A-4505-BF55-6671C37C56E7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0D6BEEF-9CC5-4AAD-ABB5-0BFA5978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0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E31E-038E-4B98-A123-243254A73A03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F1B5-82AB-4672-8D79-7586E9621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DUE: 3 sources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smtClean="0"/>
              <a:t>Parts of Paper </a:t>
            </a:r>
            <a:r>
              <a:rPr lang="en-US" dirty="0" smtClean="0"/>
              <a:t>= 10% of grade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810197"/>
              </p:ext>
            </p:extLst>
          </p:nvPr>
        </p:nvGraphicFramePr>
        <p:xfrm>
          <a:off x="457200" y="1752600"/>
          <a:ext cx="851535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070"/>
                <a:gridCol w="1703070"/>
                <a:gridCol w="1703070"/>
                <a:gridCol w="1703070"/>
                <a:gridCol w="1703070"/>
              </a:tblGrid>
              <a:tr h="1171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11/28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Today!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11/29 Research</a:t>
                      </a:r>
                      <a:r>
                        <a:rPr lang="en-US" sz="1800" baseline="0" dirty="0" smtClean="0"/>
                        <a:t> on 3 sources DUE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11/30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12/1 Thesis</a:t>
                      </a:r>
                      <a:r>
                        <a:rPr lang="en-US" sz="1800" baseline="0" dirty="0" smtClean="0"/>
                        <a:t> &amp; Outline DUE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171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12/5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12/6 Rough Draft &amp; 2 Sources DUE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12/7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12/8 </a:t>
                      </a:r>
                    </a:p>
                    <a:p>
                      <a:r>
                        <a:rPr lang="en-US" sz="1800" dirty="0" smtClean="0"/>
                        <a:t>1920s</a:t>
                      </a:r>
                      <a:r>
                        <a:rPr lang="en-US" sz="1800" baseline="0" dirty="0" smtClean="0"/>
                        <a:t> Quiz – DELETE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12/9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171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12/12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12/13 </a:t>
                      </a:r>
                    </a:p>
                    <a:p>
                      <a:r>
                        <a:rPr lang="en-US" sz="1800" dirty="0" smtClean="0"/>
                        <a:t>Final Draft DUE 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12/14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12/15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12/16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11345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12/19 </a:t>
                      </a:r>
                    </a:p>
                    <a:p>
                      <a:r>
                        <a:rPr lang="en-US" sz="1800" dirty="0" smtClean="0"/>
                        <a:t>Per 1-6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12/20</a:t>
                      </a:r>
                    </a:p>
                    <a:p>
                      <a:r>
                        <a:rPr lang="en-US" sz="1800" dirty="0" smtClean="0"/>
                        <a:t>Finals</a:t>
                      </a:r>
                      <a:r>
                        <a:rPr lang="en-US" sz="1800" baseline="0" dirty="0" smtClean="0"/>
                        <a:t> 3 &amp; 4</a:t>
                      </a:r>
                    </a:p>
                    <a:p>
                      <a:r>
                        <a:rPr lang="en-US" sz="1800" baseline="0" dirty="0" smtClean="0"/>
                        <a:t>Release @ 12:22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12/21</a:t>
                      </a:r>
                    </a:p>
                    <a:p>
                      <a:r>
                        <a:rPr lang="en-US" sz="1800" dirty="0" smtClean="0"/>
                        <a:t>Finals 5 &amp; 6 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12/22</a:t>
                      </a:r>
                    </a:p>
                    <a:p>
                      <a:r>
                        <a:rPr lang="en-US" sz="1800" dirty="0" smtClean="0"/>
                        <a:t>Finals 1 &amp; 2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School / End of First</a:t>
                      </a:r>
                      <a:r>
                        <a:rPr lang="en-US" sz="1800" baseline="0" dirty="0" smtClean="0"/>
                        <a:t> Semester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1920: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351"/>
            <a:ext cx="8229600" cy="4525963"/>
          </a:xfrm>
        </p:spPr>
        <p:txBody>
          <a:bodyPr/>
          <a:lstStyle/>
          <a:p>
            <a:r>
              <a:rPr lang="en-US" sz="3400" b="1" u="sng" dirty="0" smtClean="0"/>
              <a:t>Warren G. Harding </a:t>
            </a:r>
            <a:r>
              <a:rPr lang="en-US" sz="3400" dirty="0" smtClean="0"/>
              <a:t>will run for Pres calling for </a:t>
            </a:r>
            <a:r>
              <a:rPr lang="en-US" sz="3400" b="1" u="sng" dirty="0" smtClean="0"/>
              <a:t>“normalcy”</a:t>
            </a:r>
            <a:r>
              <a:rPr lang="en-US" sz="3400" dirty="0" smtClean="0"/>
              <a:t>: </a:t>
            </a:r>
            <a:r>
              <a:rPr lang="en-US" sz="3400" dirty="0"/>
              <a:t>desire to return to </a:t>
            </a:r>
            <a:r>
              <a:rPr lang="en-US" sz="3400" dirty="0" smtClean="0"/>
              <a:t>regular life </a:t>
            </a:r>
            <a:r>
              <a:rPr lang="en-US" sz="3400" dirty="0"/>
              <a:t>after WW1</a:t>
            </a:r>
          </a:p>
          <a:p>
            <a:endParaRPr lang="en-US" dirty="0"/>
          </a:p>
        </p:txBody>
      </p:sp>
      <p:pic>
        <p:nvPicPr>
          <p:cNvPr id="2050" name="Picture 2" descr="http://1ec3qk2gowcy3luxr31yisiwjdm.wpengine.netdna-cdn.com/wp-content/uploads/2011/10/620px-5_Prohibition_Disposal9-300x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857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rtfolio.newschool.edu/dow750/files/2015/05/1920s-fashion-1emdj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10" y="2819400"/>
            <a:ext cx="4687080" cy="35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323631"/>
            <a:ext cx="8686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FF0066"/>
                </a:solidFill>
                <a:latin typeface="Impact" panose="020B0806030902050204" pitchFamily="34" charset="0"/>
              </a:rPr>
              <a:t>But, the 20s will be anything but normal! </a:t>
            </a:r>
            <a:endParaRPr lang="en-US" sz="3800" dirty="0">
              <a:solidFill>
                <a:srgbClr val="FF006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Franklin Gothic Heavy" panose="020B0903020102020204" pitchFamily="34" charset="0"/>
              </a:rPr>
              <a:t>How do you return to normal after such a war? And, does everyone want to? </a:t>
            </a:r>
            <a:endParaRPr lang="en-US" dirty="0">
              <a:solidFill>
                <a:srgbClr val="FF0066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Tender is the Night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F. Scott Fitzgerald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“See that little stream — we could walk to it in two minutes. It took the British a month to walk to it — a whole empire walking very slowly, dying in front and pushing forward behind. And another empire walked very slowly backward a few inches a day, leaving the dead like a million bloody rugs. No Europeans will ever do that again in this generation</a:t>
            </a:r>
            <a:r>
              <a:rPr lang="en-US" dirty="0" smtClean="0">
                <a:solidFill>
                  <a:schemeClr val="tx2"/>
                </a:solidFill>
              </a:rPr>
              <a:t>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he saying? Paraphrase this quote.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tone (emotion) of this piece?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Who’s right? Wilson or Lodge?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side and give 3 good arguments for your opinion. </a:t>
            </a:r>
          </a:p>
          <a:p>
            <a:r>
              <a:rPr lang="en-US" dirty="0" smtClean="0"/>
              <a:t>You can use more modern day examples (things that happened after this time period).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Debate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4000" dirty="0"/>
              <a:t>Listen.</a:t>
            </a:r>
          </a:p>
          <a:p>
            <a:pPr>
              <a:buFont typeface="+mj-lt"/>
              <a:buAutoNum type="arabicPeriod"/>
            </a:pPr>
            <a:r>
              <a:rPr lang="en-US" sz="4000" dirty="0"/>
              <a:t>Be open to changing your mind. </a:t>
            </a:r>
          </a:p>
          <a:p>
            <a:pPr>
              <a:buFont typeface="+mj-lt"/>
              <a:buAutoNum type="arabicPeriod"/>
            </a:pPr>
            <a:r>
              <a:rPr lang="en-US" sz="4000" dirty="0"/>
              <a:t>Be respectful.</a:t>
            </a:r>
          </a:p>
          <a:p>
            <a:pPr>
              <a:buFont typeface="+mj-lt"/>
              <a:buAutoNum type="arabicPeriod"/>
            </a:pPr>
            <a:r>
              <a:rPr lang="en-US" sz="4000" dirty="0"/>
              <a:t>Be critical of ideas, not people. </a:t>
            </a:r>
          </a:p>
          <a:p>
            <a:pPr>
              <a:buFont typeface="+mj-lt"/>
              <a:buAutoNum type="arabicPeriod"/>
            </a:pPr>
            <a:r>
              <a:rPr lang="en-US" sz="4000" dirty="0"/>
              <a:t>No name calling. </a:t>
            </a:r>
          </a:p>
        </p:txBody>
      </p:sp>
    </p:spTree>
    <p:extLst>
      <p:ext uri="{BB962C8B-B14F-4D97-AF65-F5344CB8AC3E}">
        <p14:creationId xmlns:p14="http://schemas.microsoft.com/office/powerpoint/2010/main" val="11598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Debate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right? When should the US get involved and when should it stay out? What arguments did you agree/disagree with or wanted to make but didn’t?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>
                <a:latin typeface="Impact" panose="020B0806030902050204" pitchFamily="34" charset="0"/>
              </a:rPr>
              <a:t>TofV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After the deadliest war of all time </a:t>
            </a:r>
          </a:p>
          <a:p>
            <a:pPr lvl="1"/>
            <a:r>
              <a:rPr lang="en-US" sz="3400" dirty="0" smtClean="0"/>
              <a:t>US becomes </a:t>
            </a:r>
            <a:r>
              <a:rPr lang="en-US" sz="3400" b="1" u="sng" dirty="0" smtClean="0"/>
              <a:t>isolationist</a:t>
            </a:r>
            <a:r>
              <a:rPr lang="en-US" sz="3400" dirty="0" smtClean="0"/>
              <a:t>: stays out of foreign affairs </a:t>
            </a:r>
          </a:p>
          <a:p>
            <a:pPr lvl="1"/>
            <a:r>
              <a:rPr lang="en-US" sz="3400" dirty="0" smtClean="0"/>
              <a:t>US Senate rejects Treaty of Versailles</a:t>
            </a:r>
          </a:p>
          <a:p>
            <a:pPr lvl="2"/>
            <a:r>
              <a:rPr lang="en-US" sz="3000" dirty="0" smtClean="0"/>
              <a:t>Does </a:t>
            </a:r>
            <a:r>
              <a:rPr lang="en-US" sz="3000" b="1" u="sng" dirty="0" smtClean="0"/>
              <a:t>NOT</a:t>
            </a:r>
            <a:r>
              <a:rPr lang="en-US" sz="3000" dirty="0" smtClean="0"/>
              <a:t> join League of Nations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8594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1920s #2: Changing Times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199"/>
            <a:ext cx="2286000" cy="4525963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Topic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</a:rPr>
              <a:t>Use written words to guide you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4600" y="1600199"/>
            <a:ext cx="2362200" cy="4525963"/>
          </a:xfrm>
        </p:spPr>
        <p:txBody>
          <a:bodyPr/>
          <a:lstStyle/>
          <a:p>
            <a:r>
              <a:rPr lang="en-US" dirty="0" smtClean="0"/>
              <a:t>What do you </a:t>
            </a:r>
            <a:r>
              <a:rPr lang="en-US" dirty="0" smtClean="0">
                <a:latin typeface="Impact" panose="020B0806030902050204" pitchFamily="34" charset="0"/>
              </a:rPr>
              <a:t>know</a:t>
            </a:r>
            <a:r>
              <a:rPr lang="en-US" dirty="0" smtClean="0"/>
              <a:t> about this topic?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600199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does this picture </a:t>
            </a:r>
            <a:r>
              <a:rPr lang="en-US" sz="2800" dirty="0" smtClean="0">
                <a:latin typeface="Impact" panose="020B0806030902050204" pitchFamily="34" charset="0"/>
              </a:rPr>
              <a:t>show</a:t>
            </a:r>
            <a:r>
              <a:rPr lang="en-US" sz="2800" dirty="0" smtClean="0"/>
              <a:t> you?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17526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</a:t>
            </a:r>
            <a:r>
              <a:rPr lang="en-US" sz="2600" dirty="0" smtClean="0">
                <a:latin typeface="Impact" panose="020B0806030902050204" pitchFamily="34" charset="0"/>
              </a:rPr>
              <a:t>questions</a:t>
            </a:r>
            <a:r>
              <a:rPr lang="en-US" sz="2800" dirty="0" smtClean="0"/>
              <a:t> does it leave you with? 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15240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15240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4200" y="16002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39624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1920s #2: Normalcy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Are the 1920s </a:t>
            </a:r>
            <a:r>
              <a:rPr lang="en-US" sz="6600" dirty="0" smtClean="0">
                <a:latin typeface="Franklin Gothic Heavy" panose="020B0903020102020204" pitchFamily="34" charset="0"/>
              </a:rPr>
              <a:t>roaring</a:t>
            </a:r>
            <a:r>
              <a:rPr lang="en-US" sz="4400" dirty="0" smtClean="0"/>
              <a:t> </a:t>
            </a:r>
            <a:r>
              <a:rPr lang="en-US" sz="3400" dirty="0" smtClean="0"/>
              <a:t>(modern, progressive, freeing) </a:t>
            </a:r>
            <a:r>
              <a:rPr lang="en-US" sz="4400" dirty="0" smtClean="0"/>
              <a:t>or </a:t>
            </a:r>
            <a:r>
              <a:rPr lang="en-US" sz="6000" dirty="0" smtClean="0">
                <a:latin typeface="Franklin Gothic Heavy" panose="020B0903020102020204" pitchFamily="34" charset="0"/>
              </a:rPr>
              <a:t>restraining</a:t>
            </a:r>
            <a:r>
              <a:rPr lang="en-US" sz="4400" dirty="0" smtClean="0"/>
              <a:t> </a:t>
            </a:r>
            <a:r>
              <a:rPr lang="en-US" sz="3400" dirty="0" smtClean="0"/>
              <a:t>(limiting rights, holding people back)? </a:t>
            </a:r>
            <a:endParaRPr lang="en-US" sz="3400" dirty="0"/>
          </a:p>
        </p:txBody>
      </p:sp>
      <p:pic>
        <p:nvPicPr>
          <p:cNvPr id="1026" name="Picture 2" descr="Image result for roaring 192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4240"/>
            <a:ext cx="3762214" cy="27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aring 192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92" y="3667327"/>
            <a:ext cx="5029200" cy="28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Roaring or Restraining? 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en-US" sz="4400" dirty="0" smtClean="0"/>
              <a:t>Roaring </a:t>
            </a:r>
          </a:p>
          <a:p>
            <a:pPr lvl="4"/>
            <a:endParaRPr lang="en-US" sz="4400" dirty="0"/>
          </a:p>
          <a:p>
            <a:pPr lvl="4"/>
            <a:r>
              <a:rPr lang="en-US" sz="4400" dirty="0" smtClean="0"/>
              <a:t>Restraining </a:t>
            </a:r>
          </a:p>
          <a:p>
            <a:pPr marL="1828800" lvl="4" indent="0">
              <a:buNone/>
            </a:pPr>
            <a:endParaRPr lang="en-US" sz="4400" dirty="0" smtClean="0"/>
          </a:p>
          <a:p>
            <a:pPr lvl="4"/>
            <a:r>
              <a:rPr lang="en-US" sz="4400" dirty="0" smtClean="0"/>
              <a:t>IDK </a:t>
            </a:r>
            <a:endParaRPr lang="en-US" sz="4400" dirty="0"/>
          </a:p>
          <a:p>
            <a:pPr lvl="4"/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990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124200"/>
            <a:ext cx="990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625181"/>
            <a:ext cx="990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Woodrow Wilson negotiated: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900" b="1" u="sng" dirty="0" smtClean="0"/>
              <a:t>Treaty of Versailles</a:t>
            </a:r>
            <a:r>
              <a:rPr lang="en-US" altLang="en-US" b="1" dirty="0" smtClean="0"/>
              <a:t>:</a:t>
            </a:r>
          </a:p>
          <a:p>
            <a:r>
              <a:rPr lang="en-US" altLang="en-US" b="1" dirty="0" smtClean="0"/>
              <a:t>Germany: </a:t>
            </a:r>
            <a:r>
              <a:rPr lang="en-US" altLang="en-US" dirty="0" smtClean="0"/>
              <a:t>pay reparations, limit military, claim war guilt </a:t>
            </a:r>
          </a:p>
          <a:p>
            <a:r>
              <a:rPr lang="en-US" altLang="en-US" b="1" u="sng" dirty="0"/>
              <a:t>League of Nations</a:t>
            </a:r>
            <a:r>
              <a:rPr lang="en-US" altLang="en-US" dirty="0"/>
              <a:t>:  organization </a:t>
            </a:r>
            <a:r>
              <a:rPr lang="en-US" altLang="en-US" dirty="0" smtClean="0"/>
              <a:t>for countries negotiate </a:t>
            </a:r>
            <a:r>
              <a:rPr lang="en-US" altLang="en-US" dirty="0"/>
              <a:t>problems &amp; keep the </a:t>
            </a:r>
            <a:r>
              <a:rPr lang="en-US" altLang="en-US" dirty="0">
                <a:latin typeface="Gill Sans Ultra Bold" panose="020B0A02020104020203" pitchFamily="34" charset="0"/>
              </a:rPr>
              <a:t>peace</a:t>
            </a:r>
            <a:r>
              <a:rPr lang="en-US" altLang="en-US" dirty="0"/>
              <a:t> </a:t>
            </a:r>
          </a:p>
          <a:p>
            <a:endParaRPr lang="en-US" altLang="en-US" b="1" dirty="0" smtClean="0"/>
          </a:p>
          <a:p>
            <a:r>
              <a:rPr lang="en-US" altLang="en-US" dirty="0" smtClean="0"/>
              <a:t>All treaties must be </a:t>
            </a:r>
            <a:r>
              <a:rPr lang="en-US" altLang="en-US" b="1" dirty="0" smtClean="0"/>
              <a:t>ratified</a:t>
            </a:r>
            <a:r>
              <a:rPr lang="en-US" altLang="en-US" dirty="0" smtClean="0"/>
              <a:t> (approved) by 2/3 of Senators</a:t>
            </a:r>
          </a:p>
          <a:p>
            <a:r>
              <a:rPr lang="en-US" altLang="en-US" dirty="0" smtClean="0"/>
              <a:t>The </a:t>
            </a:r>
            <a:r>
              <a:rPr lang="en-US" altLang="en-US" dirty="0" err="1" smtClean="0"/>
              <a:t>LofN</a:t>
            </a:r>
            <a:r>
              <a:rPr lang="en-US" altLang="en-US" dirty="0" smtClean="0"/>
              <a:t> proved to be a sticking point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 panose="020B0806030902050204" pitchFamily="34" charset="0"/>
              </a:rPr>
              <a:t>End of 1910s </a:t>
            </a:r>
            <a:r>
              <a:rPr lang="en-US" dirty="0" smtClean="0">
                <a:latin typeface="Impact" panose="020B0806030902050204" pitchFamily="34" charset="0"/>
              </a:rPr>
              <a:t/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/>
              <a:t>Flu Epidemic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223"/>
            <a:ext cx="8229600" cy="4800601"/>
          </a:xfrm>
        </p:spPr>
        <p:txBody>
          <a:bodyPr/>
          <a:lstStyle/>
          <a:p>
            <a:r>
              <a:rPr lang="en-US" sz="3400" dirty="0" smtClean="0"/>
              <a:t>1918 – 20 million world wide will die from the flu – more than in WW1 </a:t>
            </a:r>
          </a:p>
          <a:p>
            <a:pPr lvl="1"/>
            <a:r>
              <a:rPr lang="en-US" sz="3400" dirty="0" smtClean="0">
                <a:solidFill>
                  <a:srgbClr val="FF0066"/>
                </a:solidFill>
              </a:rPr>
              <a:t>It spread fast and ended fast 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In 1 day in 1 U.S. town = 1,000 died from the flu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s://upload.wikimedia.org/wikipedia/commons/3/38/CampFunstonKS-InfluenzaHospi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0" y="4022280"/>
            <a:ext cx="365760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fgate.com/blogs/images/sfgate/dinkelspiel/2009/04/29/flu_masks_1918_19499x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24" y="4032598"/>
            <a:ext cx="4097882" cy="27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683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>19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 </a:t>
            </a:r>
            <a:r>
              <a:rPr lang="en-US" dirty="0" smtClean="0"/>
              <a:t>(1920): </a:t>
            </a:r>
            <a:r>
              <a:rPr lang="en-US" sz="3300" dirty="0" smtClean="0"/>
              <a:t>women’s suffrage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458200" cy="4373563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State </a:t>
            </a:r>
            <a:r>
              <a:rPr lang="en-US" sz="3200" i="1" dirty="0"/>
              <a:t>by state suffrage</a:t>
            </a:r>
            <a:r>
              <a:rPr lang="en-US" sz="3200" dirty="0"/>
              <a:t>: Western states said YES</a:t>
            </a:r>
          </a:p>
          <a:p>
            <a:r>
              <a:rPr lang="en-US" sz="3600" dirty="0" smtClean="0"/>
              <a:t>Const. Amendment </a:t>
            </a:r>
            <a:r>
              <a:rPr lang="en-US" sz="3600" dirty="0"/>
              <a:t>– </a:t>
            </a:r>
          </a:p>
          <a:p>
            <a:pPr lvl="2"/>
            <a:r>
              <a:rPr lang="en-US" sz="3200" dirty="0" smtClean="0"/>
              <a:t>Pushed during WW1 </a:t>
            </a:r>
          </a:p>
          <a:p>
            <a:pPr lvl="3"/>
            <a:r>
              <a:rPr lang="en-US" sz="2800" dirty="0" smtClean="0"/>
              <a:t>Hunger strikes in prison </a:t>
            </a:r>
            <a:endParaRPr lang="en-US" sz="2800" dirty="0"/>
          </a:p>
        </p:txBody>
      </p:sp>
      <p:pic>
        <p:nvPicPr>
          <p:cNvPr id="3074" name="Picture 2" descr="Image result for 19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716499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19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3" y="274638"/>
            <a:ext cx="9172186" cy="51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462"/>
            <a:ext cx="8229600" cy="4525963"/>
          </a:xfrm>
        </p:spPr>
        <p:txBody>
          <a:bodyPr/>
          <a:lstStyle/>
          <a:p>
            <a:r>
              <a:rPr lang="en-US" dirty="0" smtClean="0"/>
              <a:t>Men return – replace workers – women, immigrants, African Americans</a:t>
            </a:r>
          </a:p>
          <a:p>
            <a:r>
              <a:rPr lang="en-US" b="1" u="sng" dirty="0" smtClean="0"/>
              <a:t>Chicago Race Riots 1919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17 year old </a:t>
            </a:r>
            <a:r>
              <a:rPr lang="en-US" dirty="0" err="1" smtClean="0">
                <a:solidFill>
                  <a:srgbClr val="FF0000"/>
                </a:solidFill>
              </a:rPr>
              <a:t>Af</a:t>
            </a:r>
            <a:r>
              <a:rPr lang="en-US" dirty="0" smtClean="0">
                <a:solidFill>
                  <a:srgbClr val="FF0000"/>
                </a:solidFill>
              </a:rPr>
              <a:t> Am swimming – drowned </a:t>
            </a:r>
          </a:p>
          <a:p>
            <a:pPr lvl="1"/>
            <a:r>
              <a:rPr lang="en-US" dirty="0" smtClean="0"/>
              <a:t>Sets of days of riots &amp; violence:</a:t>
            </a:r>
          </a:p>
          <a:p>
            <a:pPr lvl="2"/>
            <a:r>
              <a:rPr lang="en-US" dirty="0" smtClean="0"/>
              <a:t>38 die</a:t>
            </a:r>
          </a:p>
          <a:p>
            <a:pPr lvl="2"/>
            <a:r>
              <a:rPr lang="en-US" dirty="0" smtClean="0"/>
              <a:t>1000 </a:t>
            </a:r>
            <a:r>
              <a:rPr lang="en-US" dirty="0" err="1" smtClean="0"/>
              <a:t>Af</a:t>
            </a:r>
            <a:r>
              <a:rPr lang="en-US" dirty="0" smtClean="0"/>
              <a:t> Am homes destroyed </a:t>
            </a:r>
          </a:p>
          <a:p>
            <a:endParaRPr lang="en-US" dirty="0"/>
          </a:p>
        </p:txBody>
      </p:sp>
      <p:pic>
        <p:nvPicPr>
          <p:cNvPr id="2050" name="Picture 2" descr="Image result for chicago race riot 19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28619"/>
            <a:ext cx="3329626" cy="26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icago race riot 19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96790"/>
            <a:ext cx="2715766" cy="20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Disillusionment: </a:t>
            </a:r>
            <a:r>
              <a:rPr lang="en-US" dirty="0" smtClean="0"/>
              <a:t>disappointment that world isn’t what you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For many returning vets – how do go back to normal? </a:t>
            </a:r>
          </a:p>
          <a:p>
            <a:pPr lvl="1"/>
            <a:r>
              <a:rPr lang="en-US" b="1" u="sng" dirty="0" smtClean="0"/>
              <a:t>“Lost Generation” </a:t>
            </a:r>
            <a:r>
              <a:rPr lang="en-US" dirty="0" smtClean="0"/>
              <a:t>writers transformed by their war experiences – Hemingway, Fitzgerald, others</a:t>
            </a:r>
          </a:p>
          <a:p>
            <a:pPr lvl="1"/>
            <a:r>
              <a:rPr lang="en-US" b="1" u="sng" dirty="0" smtClean="0"/>
              <a:t>Expats</a:t>
            </a:r>
            <a:r>
              <a:rPr lang="en-US" dirty="0" smtClean="0"/>
              <a:t>: leave US, live in Europe, often Paris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lost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19575"/>
            <a:ext cx="26289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619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Heavy</vt:lpstr>
      <vt:lpstr>Gill Sans Ultra Bold</vt:lpstr>
      <vt:lpstr>Impact</vt:lpstr>
      <vt:lpstr>Office Theme</vt:lpstr>
      <vt:lpstr>DUE: 3 sources All Parts of Paper = 10% of grade </vt:lpstr>
      <vt:lpstr>1920s #2: Normalcy </vt:lpstr>
      <vt:lpstr>Roaring or Restraining? </vt:lpstr>
      <vt:lpstr>Woodrow Wilson negotiated:</vt:lpstr>
      <vt:lpstr>End of 1910s  Flu Epidemic </vt:lpstr>
      <vt:lpstr>19th amendment (1920): women’s suffrage </vt:lpstr>
      <vt:lpstr>PowerPoint Presentation</vt:lpstr>
      <vt:lpstr>Riots</vt:lpstr>
      <vt:lpstr>Disillusionment: disappointment that world isn’t what you thought</vt:lpstr>
      <vt:lpstr>1920: </vt:lpstr>
      <vt:lpstr>How do you return to normal after such a war? And, does everyone want to? </vt:lpstr>
      <vt:lpstr>Tender is the Night  by F. Scott Fitzgerald </vt:lpstr>
      <vt:lpstr>Who’s right? Wilson or Lodge? </vt:lpstr>
      <vt:lpstr>Debate Rules</vt:lpstr>
      <vt:lpstr>Debate Debrief</vt:lpstr>
      <vt:lpstr>TofV</vt:lpstr>
      <vt:lpstr>PowerPoint Presentation</vt:lpstr>
      <vt:lpstr>1920s #2: Changing Times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1920s #1: Normalcy</dc:title>
  <dc:creator>rgunter</dc:creator>
  <cp:lastModifiedBy>Gunter, Rachel E.</cp:lastModifiedBy>
  <cp:revision>54</cp:revision>
  <dcterms:created xsi:type="dcterms:W3CDTF">2015-12-18T22:43:12Z</dcterms:created>
  <dcterms:modified xsi:type="dcterms:W3CDTF">2017-11-28T23:12:10Z</dcterms:modified>
</cp:coreProperties>
</file>