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2" r:id="rId3"/>
    <p:sldId id="283" r:id="rId4"/>
    <p:sldId id="295" r:id="rId5"/>
    <p:sldId id="258" r:id="rId6"/>
    <p:sldId id="264" r:id="rId7"/>
    <p:sldId id="265" r:id="rId8"/>
    <p:sldId id="266" r:id="rId9"/>
    <p:sldId id="290" r:id="rId10"/>
    <p:sldId id="285" r:id="rId11"/>
    <p:sldId id="286" r:id="rId12"/>
    <p:sldId id="287" r:id="rId13"/>
    <p:sldId id="288" r:id="rId14"/>
    <p:sldId id="291" r:id="rId15"/>
    <p:sldId id="292" r:id="rId16"/>
    <p:sldId id="293" r:id="rId17"/>
    <p:sldId id="294" r:id="rId18"/>
    <p:sldId id="297" r:id="rId19"/>
    <p:sldId id="298" r:id="rId20"/>
    <p:sldId id="299" r:id="rId21"/>
    <p:sldId id="300" r:id="rId22"/>
    <p:sldId id="259" r:id="rId23"/>
    <p:sldId id="274" r:id="rId24"/>
    <p:sldId id="261" r:id="rId25"/>
    <p:sldId id="260" r:id="rId26"/>
    <p:sldId id="262" r:id="rId27"/>
    <p:sldId id="270" r:id="rId28"/>
    <p:sldId id="276" r:id="rId29"/>
    <p:sldId id="277" r:id="rId30"/>
    <p:sldId id="281" r:id="rId31"/>
    <p:sldId id="296" r:id="rId3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E7A3EF7-C2AA-4FEA-B22C-3188DBA64534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2DBBEBE-DA29-4B87-AB08-9B6F1A1D5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510BBDB-8E47-4226-9875-F2515C3D9E9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B745DA8-F45D-4458-BD04-1037381C2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5DA8-F45D-4458-BD04-1037381C2A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AE8F-6C1A-49E9-B2C6-CFC1D72A9C42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BBDD-4C38-4D5B-86BC-1C940938C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Great Dep. </a:t>
            </a:r>
            <a:r>
              <a:rPr lang="en-US" dirty="0" smtClean="0"/>
              <a:t>#3: </a:t>
            </a:r>
            <a:r>
              <a:rPr lang="en-US" dirty="0" smtClean="0"/>
              <a:t>Effects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534400" cy="1752600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3800" dirty="0" smtClean="0">
                <a:solidFill>
                  <a:srgbClr val="FF0000"/>
                </a:solidFill>
              </a:rPr>
              <a:t>When did the Depression start</a:t>
            </a:r>
            <a:r>
              <a:rPr lang="en-US" sz="3800" dirty="0" smtClean="0">
                <a:solidFill>
                  <a:srgbClr val="FF0000"/>
                </a:solidFill>
              </a:rPr>
              <a:t>? Nickname for the date and exact date. </a:t>
            </a:r>
            <a:endParaRPr lang="en-US" sz="3800" dirty="0" smtClean="0">
              <a:solidFill>
                <a:srgbClr val="FF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3800" dirty="0" smtClean="0">
                <a:solidFill>
                  <a:srgbClr val="FF0000"/>
                </a:solidFill>
              </a:rPr>
              <a:t>Name 2 long term causes. </a:t>
            </a:r>
          </a:p>
          <a:p>
            <a:pPr marL="742950" indent="-742950" algn="l">
              <a:buAutoNum type="arabicPeriod"/>
            </a:pPr>
            <a:r>
              <a:rPr lang="en-US" sz="3800" dirty="0" smtClean="0">
                <a:solidFill>
                  <a:srgbClr val="FF0000"/>
                </a:solidFill>
              </a:rPr>
              <a:t>What is this an example of :</a:t>
            </a:r>
          </a:p>
          <a:p>
            <a:pPr marL="1200150" lvl="1" indent="-742950" algn="l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$1 toy + 10 cent tax = 1.10</a:t>
            </a:r>
          </a:p>
          <a:p>
            <a:pPr marL="1200150" lvl="1" indent="-742950" algn="l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</a:rPr>
              <a:t>$1 toy + no tax = 1.00</a:t>
            </a:r>
          </a:p>
          <a:p>
            <a:pPr algn="l"/>
            <a:r>
              <a:rPr lang="en-US" sz="3800" dirty="0" smtClean="0">
                <a:solidFill>
                  <a:srgbClr val="FF0000"/>
                </a:solidFill>
              </a:rPr>
              <a:t> </a:t>
            </a:r>
          </a:p>
          <a:p>
            <a:pPr marL="742950" indent="-742950" algn="l">
              <a:buAutoNum type="arabicPeriod"/>
            </a:pPr>
            <a:endParaRPr lang="en-US" sz="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effects of the Great 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Kids went to work </a:t>
            </a:r>
          </a:p>
          <a:p>
            <a:r>
              <a:rPr lang="en-US" dirty="0" smtClean="0"/>
              <a:t>Women / ethnic minorities – seen as “taking jobs”</a:t>
            </a:r>
          </a:p>
          <a:p>
            <a:pPr lvl="1"/>
            <a:r>
              <a:rPr lang="en-US" dirty="0" smtClean="0"/>
              <a:t>Deported, pushed out, discrimination, lower pay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African Am unemployment </a:t>
            </a:r>
            <a:r>
              <a:rPr lang="en-US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w</a:t>
            </a:r>
            <a:r>
              <a:rPr lang="en-US" dirty="0" smtClean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as 50%</a:t>
            </a:r>
          </a:p>
          <a:p>
            <a:r>
              <a:rPr lang="en-US" dirty="0" smtClean="0"/>
              <a:t>Increase in crime </a:t>
            </a:r>
          </a:p>
          <a:p>
            <a:endParaRPr lang="en-US" dirty="0"/>
          </a:p>
        </p:txBody>
      </p:sp>
      <p:pic>
        <p:nvPicPr>
          <p:cNvPr id="3074" name="Picture 2" descr="http://mtviewmirror.com/wp-content/uploads/great-depre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373967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23446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Impact" panose="020B0806030902050204" pitchFamily="34" charset="0"/>
              </a:rPr>
              <a:t>What do you do? 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Bread </a:t>
            </a:r>
            <a:r>
              <a:rPr lang="en-US" b="1" u="sng" dirty="0"/>
              <a:t>Lines </a:t>
            </a:r>
            <a:r>
              <a:rPr lang="en-US" dirty="0"/>
              <a:t>&amp; </a:t>
            </a:r>
            <a:r>
              <a:rPr lang="en-US" b="1" u="sng" dirty="0"/>
              <a:t>Soup kitchens </a:t>
            </a:r>
            <a:r>
              <a:rPr lang="en-US" dirty="0"/>
              <a:t>– </a:t>
            </a:r>
            <a:r>
              <a:rPr lang="en-US" dirty="0" err="1"/>
              <a:t>ppl</a:t>
            </a:r>
            <a:r>
              <a:rPr lang="en-US" dirty="0"/>
              <a:t> provide food for hungry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b="1" u="sng" dirty="0" smtClean="0"/>
              <a:t>direct relief</a:t>
            </a:r>
          </a:p>
        </p:txBody>
      </p:sp>
      <p:pic>
        <p:nvPicPr>
          <p:cNvPr id="1026" name="Picture 2" descr="Image result for great depression soup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" y="2590800"/>
            <a:ext cx="7454412" cy="38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What do you do?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3400" dirty="0" smtClean="0"/>
              <a:t>Migrate (move) </a:t>
            </a:r>
          </a:p>
          <a:p>
            <a:pPr lvl="1"/>
            <a:r>
              <a:rPr lang="en-US" sz="3400" dirty="0" smtClean="0"/>
              <a:t>“Wild boys” – wanderer </a:t>
            </a:r>
          </a:p>
          <a:p>
            <a:pPr marL="457200" lvl="1" indent="0">
              <a:buNone/>
            </a:pPr>
            <a:r>
              <a:rPr lang="en-US" sz="3400" dirty="0" smtClean="0"/>
              <a:t>–”Hobo”-  Wanderer </a:t>
            </a:r>
          </a:p>
          <a:p>
            <a:pPr marL="457200" lvl="1" indent="0">
              <a:buNone/>
            </a:pPr>
            <a:r>
              <a:rPr lang="en-US" sz="3400" dirty="0"/>
              <a:t>	</a:t>
            </a:r>
            <a:r>
              <a:rPr lang="en-US" sz="3400" dirty="0" smtClean="0"/>
              <a:t>*maybe ride </a:t>
            </a:r>
            <a:r>
              <a:rPr lang="en-US" sz="3400" dirty="0"/>
              <a:t>the rails </a:t>
            </a:r>
            <a:r>
              <a:rPr lang="en-US" sz="3400" dirty="0">
                <a:solidFill>
                  <a:srgbClr val="00B0F0"/>
                </a:solidFill>
              </a:rPr>
              <a:t>looking for a better place</a:t>
            </a:r>
          </a:p>
          <a:p>
            <a:endParaRPr lang="en-US" sz="3400" dirty="0" smtClean="0"/>
          </a:p>
          <a:p>
            <a:pPr lvl="1"/>
            <a:endParaRPr lang="en-US" sz="3400" dirty="0"/>
          </a:p>
        </p:txBody>
      </p:sp>
      <p:pic>
        <p:nvPicPr>
          <p:cNvPr id="3074" name="Picture 2" descr="http://www.authentichistory.com/1930-1939/1-hoover/2-bonusarmy/Bonus_Army_Aboard_Railroad_C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19816"/>
            <a:ext cx="4207386" cy="2934652"/>
          </a:xfrm>
          <a:prstGeom prst="rect">
            <a:avLst/>
          </a:prstGeom>
          <a:noFill/>
        </p:spPr>
      </p:pic>
      <p:pic>
        <p:nvPicPr>
          <p:cNvPr id="1028" name="Picture 4" descr="https://s-media-cache-ak0.pinimg.com/236x/e7/84/cd/e784cded4be4dbbac39d0bdf8e658a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9536"/>
            <a:ext cx="22479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810000"/>
            <a:ext cx="190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*Nearly 25,000 people will </a:t>
            </a:r>
            <a:r>
              <a:rPr lang="en-US" sz="3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DIE</a:t>
            </a:r>
            <a:r>
              <a:rPr lang="en-US" sz="3000" dirty="0" smtClean="0">
                <a:solidFill>
                  <a:srgbClr val="FF0000"/>
                </a:solidFill>
              </a:rPr>
              <a:t> riding the rails </a:t>
            </a:r>
          </a:p>
        </p:txBody>
      </p:sp>
    </p:spTree>
    <p:extLst>
      <p:ext uri="{BB962C8B-B14F-4D97-AF65-F5344CB8AC3E}">
        <p14:creationId xmlns:p14="http://schemas.microsoft.com/office/powerpoint/2010/main" val="27054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PERSONAL </a:t>
            </a:r>
            <a:r>
              <a:rPr lang="en-US" dirty="0" smtClean="0"/>
              <a:t>VOICE: </a:t>
            </a:r>
            <a:r>
              <a:rPr lang="en-US" dirty="0"/>
              <a:t>THOMAS </a:t>
            </a:r>
            <a:r>
              <a:rPr lang="en-US" dirty="0" smtClean="0"/>
              <a:t>WOLFE: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 </a:t>
            </a:r>
            <a:r>
              <a:rPr lang="en-US" dirty="0"/>
              <a:t>These were the </a:t>
            </a:r>
            <a:r>
              <a:rPr lang="en-US" dirty="0">
                <a:latin typeface="Impact" panose="020B0806030902050204" pitchFamily="34" charset="0"/>
              </a:rPr>
              <a:t>wanderers</a:t>
            </a:r>
            <a:r>
              <a:rPr lang="en-US" dirty="0"/>
              <a:t> from town to town, the riders of freight trains, the </a:t>
            </a:r>
            <a:r>
              <a:rPr lang="en-US" dirty="0" err="1">
                <a:latin typeface="Impact" panose="020B0806030902050204" pitchFamily="34" charset="0"/>
              </a:rPr>
              <a:t>thumbers</a:t>
            </a:r>
            <a:r>
              <a:rPr lang="en-US" dirty="0"/>
              <a:t> of rides on highways, the </a:t>
            </a:r>
            <a:r>
              <a:rPr lang="en-US" dirty="0">
                <a:latin typeface="Impact" panose="020B0806030902050204" pitchFamily="34" charset="0"/>
              </a:rPr>
              <a:t>uprooted</a:t>
            </a:r>
            <a:r>
              <a:rPr lang="en-US" dirty="0"/>
              <a:t>, </a:t>
            </a:r>
            <a:r>
              <a:rPr lang="en-US" dirty="0">
                <a:latin typeface="Impact" panose="020B0806030902050204" pitchFamily="34" charset="0"/>
              </a:rPr>
              <a:t>unwanted</a:t>
            </a:r>
            <a:r>
              <a:rPr lang="en-US" dirty="0"/>
              <a:t> male population of America. They . . . gathered in the big cities when winter came, hungry, defeated, empty, hopeless, restless . . . always on the move, looking everywhere for work, for the bare </a:t>
            </a:r>
            <a:r>
              <a:rPr lang="en-US" dirty="0">
                <a:latin typeface="Impact" panose="020B0806030902050204" pitchFamily="34" charset="0"/>
              </a:rPr>
              <a:t>crumbs</a:t>
            </a:r>
            <a:r>
              <a:rPr lang="en-US" dirty="0"/>
              <a:t> to support their miserable lives, and </a:t>
            </a:r>
            <a:r>
              <a:rPr lang="en-US" i="1" dirty="0"/>
              <a:t>finding</a:t>
            </a:r>
            <a:r>
              <a:rPr lang="en-US" dirty="0"/>
              <a:t> </a:t>
            </a:r>
            <a:r>
              <a:rPr lang="en-US" i="1" dirty="0"/>
              <a:t>neither work nor crumbs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067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Look to 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400" dirty="0" smtClean="0"/>
              <a:t>Pres Herbert Hoover </a:t>
            </a:r>
          </a:p>
          <a:p>
            <a:pPr lvl="1"/>
            <a:r>
              <a:rPr lang="en-US" sz="3400" dirty="0" smtClean="0"/>
              <a:t>“Rugged individualism” </a:t>
            </a:r>
          </a:p>
          <a:p>
            <a:pPr lvl="1"/>
            <a:r>
              <a:rPr lang="en-US" sz="3400" dirty="0" err="1" smtClean="0"/>
              <a:t>Ppl</a:t>
            </a:r>
            <a:r>
              <a:rPr lang="en-US" sz="3400" dirty="0" smtClean="0"/>
              <a:t> felt like he </a:t>
            </a:r>
            <a:r>
              <a:rPr lang="en-US" sz="3400" i="1" dirty="0" smtClean="0">
                <a:latin typeface="Franklin Gothic Demi" panose="020B0703020102020204" pitchFamily="34" charset="0"/>
              </a:rPr>
              <a:t>just didn’t care</a:t>
            </a:r>
            <a:r>
              <a:rPr lang="en-US" sz="3400" dirty="0" smtClean="0"/>
              <a:t>! Blame him! </a:t>
            </a:r>
          </a:p>
          <a:p>
            <a:endParaRPr lang="en-US" dirty="0"/>
          </a:p>
        </p:txBody>
      </p:sp>
      <p:pic>
        <p:nvPicPr>
          <p:cNvPr id="6146" name="Picture 2" descr="https://i.ytimg.com/vi/mJWDXiWSqP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5562600" cy="312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9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46"/>
            <a:ext cx="3733800" cy="4525963"/>
          </a:xfrm>
        </p:spPr>
        <p:txBody>
          <a:bodyPr/>
          <a:lstStyle/>
          <a:p>
            <a:r>
              <a:rPr lang="en-US" dirty="0"/>
              <a:t>Renamed Shantytowns </a:t>
            </a:r>
            <a:r>
              <a:rPr lang="en-US" dirty="0" smtClean="0"/>
              <a:t>= </a:t>
            </a:r>
            <a:r>
              <a:rPr lang="en-US" u="sng" dirty="0" err="1" smtClean="0">
                <a:latin typeface="Impact" pitchFamily="34" charset="0"/>
              </a:rPr>
              <a:t>Hoovervilles</a:t>
            </a:r>
            <a:r>
              <a:rPr lang="en-US" u="sng" dirty="0" smtClean="0">
                <a:latin typeface="Impact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Newspaper = Hoover blanket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Empty pocket =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oover flag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c2.staticflickr.com/4/3319/3272321734_18566e09f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446" y="274638"/>
            <a:ext cx="3437930" cy="3810000"/>
          </a:xfrm>
          <a:prstGeom prst="rect">
            <a:avLst/>
          </a:prstGeom>
          <a:noFill/>
        </p:spPr>
      </p:pic>
      <p:pic>
        <p:nvPicPr>
          <p:cNvPr id="16388" name="Picture 4" descr="http://i170.photobucket.com/albums/u263/jjgruber/Commandercast/1930s_great_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7719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3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Did he do anything?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latin typeface="Impact" pitchFamily="34" charset="0"/>
              </a:rPr>
              <a:t>Boulder Dam </a:t>
            </a:r>
            <a:r>
              <a:rPr lang="en-US" dirty="0" smtClean="0"/>
              <a:t>aka </a:t>
            </a:r>
            <a:r>
              <a:rPr lang="en-US" u="sng" dirty="0" smtClean="0">
                <a:latin typeface="Impact" pitchFamily="34" charset="0"/>
              </a:rPr>
              <a:t>Hoover Dam</a:t>
            </a:r>
          </a:p>
          <a:p>
            <a:pPr lvl="1"/>
            <a:r>
              <a:rPr lang="en-US" dirty="0" smtClean="0"/>
              <a:t>Massive construction project in Nevada </a:t>
            </a:r>
          </a:p>
          <a:p>
            <a:pPr lvl="1"/>
            <a:r>
              <a:rPr lang="en-US" dirty="0" smtClean="0"/>
              <a:t>Made a lot of JOBS! </a:t>
            </a:r>
            <a:endParaRPr lang="en-US" dirty="0"/>
          </a:p>
        </p:txBody>
      </p:sp>
      <p:pic>
        <p:nvPicPr>
          <p:cNvPr id="17410" name="Picture 2" descr="http://pprod.aria.com/sites/default/files/styles/1280x672/public/amenities/tours/hoover%20dam%20picture.jpg?itok=Ag_eNQ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5987143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9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Anything else??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Federal Home Loan Bank Act </a:t>
            </a:r>
            <a:r>
              <a:rPr lang="en-US" dirty="0" smtClean="0"/>
              <a:t>– allowed </a:t>
            </a:r>
            <a:r>
              <a:rPr lang="en-US" dirty="0" err="1" smtClean="0"/>
              <a:t>ppl</a:t>
            </a:r>
            <a:r>
              <a:rPr lang="en-US" dirty="0" smtClean="0"/>
              <a:t> to lower mortgages &amp; keep homes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Reconstruction Finance Corporation </a:t>
            </a:r>
            <a:r>
              <a:rPr lang="en-US" dirty="0" smtClean="0"/>
              <a:t>– gave loans to big businesses – hope to keep them in business &amp; keep hiring people </a:t>
            </a:r>
            <a:endParaRPr lang="en-US" dirty="0"/>
          </a:p>
          <a:p>
            <a:pPr marL="857250" lvl="1" indent="-457200"/>
            <a:r>
              <a:rPr lang="en-US" dirty="0" smtClean="0"/>
              <a:t>“Millionaire’s Dole” </a:t>
            </a:r>
          </a:p>
          <a:p>
            <a:pPr marL="914400" lvl="1" indent="-514350">
              <a:buNone/>
            </a:pPr>
            <a:r>
              <a:rPr lang="en-US" sz="4400" dirty="0" smtClean="0">
                <a:solidFill>
                  <a:srgbClr val="FF0000"/>
                </a:solidFill>
                <a:latin typeface="Impact" pitchFamily="34" charset="0"/>
              </a:rPr>
              <a:t>**Will that work?**</a:t>
            </a:r>
          </a:p>
          <a:p>
            <a:pPr marL="914400" lvl="1" indent="-514350">
              <a:buNone/>
            </a:pPr>
            <a:endParaRPr lang="en-US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5 Level 1 questions</a:t>
            </a:r>
          </a:p>
          <a:p>
            <a:pPr lvl="1"/>
            <a:r>
              <a:rPr lang="en-US" dirty="0" smtClean="0"/>
              <a:t>Forgot what level 1 means? Go to the front of your notebook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3 questions about the article</a:t>
            </a:r>
          </a:p>
          <a:p>
            <a:pPr lvl="1"/>
            <a:r>
              <a:rPr lang="en-US" sz="3200" dirty="0" smtClean="0"/>
              <a:t>Can ask clarifying questions like – what do you think the author meant by….?</a:t>
            </a:r>
          </a:p>
          <a:p>
            <a:pPr lvl="1"/>
            <a:r>
              <a:rPr lang="en-US" sz="3200" dirty="0" smtClean="0"/>
              <a:t>Ask at least 1 level 2 or level 3 questions</a:t>
            </a:r>
          </a:p>
          <a:p>
            <a:r>
              <a:rPr lang="en-US" dirty="0" smtClean="0"/>
              <a:t>Put each question on a separate scratch paper and add your name to 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1524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Immediate Effects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60611" cy="326350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400" dirty="0"/>
              <a:t>“Run on the Banks”</a:t>
            </a:r>
          </a:p>
          <a:p>
            <a:pPr lvl="1"/>
            <a:r>
              <a:rPr lang="en-US" sz="3400" dirty="0"/>
              <a:t>Banks invested in Stock Mkt</a:t>
            </a:r>
          </a:p>
          <a:p>
            <a:pPr lvl="1"/>
            <a:r>
              <a:rPr lang="en-US" sz="3400" dirty="0"/>
              <a:t>Over 40% failed = </a:t>
            </a:r>
          </a:p>
          <a:p>
            <a:pPr lvl="1"/>
            <a:r>
              <a:rPr lang="en-US" sz="3400" dirty="0"/>
              <a:t>9 million savings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170" name="Picture 2" descr="Image result for 1929 bank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350542" cy="29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a recent Washington Post article…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The</a:t>
            </a:r>
            <a:r>
              <a:rPr lang="en-US" dirty="0"/>
              <a:t> </a:t>
            </a:r>
            <a:r>
              <a:rPr lang="en-US" dirty="0">
                <a:latin typeface="Franklin Gothic Demi Cond" panose="020B0706030402020204" pitchFamily="34" charset="0"/>
              </a:rPr>
              <a:t>seven top characteristics of success at Google are all soft skills</a:t>
            </a:r>
            <a:r>
              <a:rPr lang="en-US" dirty="0"/>
              <a:t>: being a </a:t>
            </a:r>
            <a:r>
              <a:rPr lang="en-US" dirty="0">
                <a:solidFill>
                  <a:srgbClr val="0070C0"/>
                </a:solidFill>
              </a:rPr>
              <a:t>good coach</a:t>
            </a:r>
            <a:r>
              <a:rPr lang="en-US" dirty="0"/>
              <a:t>; </a:t>
            </a:r>
            <a:r>
              <a:rPr lang="en-US" dirty="0">
                <a:solidFill>
                  <a:srgbClr val="FF0066"/>
                </a:solidFill>
              </a:rPr>
              <a:t>communicating and listening well</a:t>
            </a:r>
            <a:r>
              <a:rPr lang="en-US" dirty="0"/>
              <a:t>; possessing </a:t>
            </a:r>
            <a:r>
              <a:rPr lang="en-US" dirty="0">
                <a:solidFill>
                  <a:srgbClr val="0070C0"/>
                </a:solidFill>
              </a:rPr>
              <a:t>insights into others</a:t>
            </a:r>
            <a:r>
              <a:rPr lang="en-US" dirty="0"/>
              <a:t> (including others different values and points of view); having </a:t>
            </a:r>
            <a:r>
              <a:rPr lang="en-US" dirty="0">
                <a:solidFill>
                  <a:srgbClr val="FF0066"/>
                </a:solidFill>
              </a:rPr>
              <a:t>empathy</a:t>
            </a:r>
            <a:r>
              <a:rPr lang="en-US" dirty="0"/>
              <a:t> toward and </a:t>
            </a:r>
            <a:r>
              <a:rPr lang="en-US" dirty="0">
                <a:solidFill>
                  <a:srgbClr val="FF0066"/>
                </a:solidFill>
              </a:rPr>
              <a:t>being supportive </a:t>
            </a:r>
            <a:r>
              <a:rPr lang="en-US" dirty="0"/>
              <a:t>of one’s colleagues; being a </a:t>
            </a:r>
            <a:r>
              <a:rPr lang="en-US" dirty="0">
                <a:solidFill>
                  <a:srgbClr val="0070C0"/>
                </a:solidFill>
              </a:rPr>
              <a:t>good critical thinker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problem solver</a:t>
            </a:r>
            <a:r>
              <a:rPr lang="en-US" dirty="0"/>
              <a:t>; and being able to make </a:t>
            </a:r>
            <a:r>
              <a:rPr lang="en-US" dirty="0">
                <a:solidFill>
                  <a:srgbClr val="FF0066"/>
                </a:solidFill>
              </a:rPr>
              <a:t>connections across complex ideas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8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 separate sheet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paragraph defining the Great Depression and describing what you believe are the top 2 reasons for why it happened. Explain each reason that you choose and how it affected the Great Depression. </a:t>
            </a:r>
          </a:p>
          <a:p>
            <a:r>
              <a:rPr lang="en-US" dirty="0" smtClean="0"/>
              <a:t>Attach this to article </a:t>
            </a:r>
          </a:p>
          <a:p>
            <a:r>
              <a:rPr lang="en-US" smtClean="0"/>
              <a:t>Due today / Tuesday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7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Great D #5: From Bad to Worse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8330"/>
            <a:ext cx="8229600" cy="4525963"/>
          </a:xfrm>
        </p:spPr>
        <p:txBody>
          <a:bodyPr/>
          <a:lstStyle/>
          <a:p>
            <a:r>
              <a:rPr lang="en-US" u="sng" dirty="0" smtClean="0">
                <a:latin typeface="Impact" panose="020B0806030902050204" pitchFamily="34" charset="0"/>
              </a:rPr>
              <a:t>Dust Bowl</a:t>
            </a:r>
            <a:r>
              <a:rPr lang="en-US" dirty="0" smtClean="0"/>
              <a:t>: when drought begins in Great Plains and winds pick up, dirt will blow threw the region for years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Picture of a dust storm in South Dakota during the Great Depress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6277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370812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Black Blizzard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What states were affected by the dust storms? </a:t>
            </a:r>
            <a:endParaRPr lang="en-US" dirty="0"/>
          </a:p>
        </p:txBody>
      </p:sp>
      <p:pic>
        <p:nvPicPr>
          <p:cNvPr id="1026" name="Picture 2" descr="http://mapshop.com/media/classroom/hist/the-dust-bowl-EM.32.D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50863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icture of a man standing in a dust storm during the Great Depress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331"/>
            <a:ext cx="4812461" cy="60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eftways.com/wp-content/uploads/2015/02/dust_car_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9" y="210931"/>
            <a:ext cx="4245723" cy="29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merican-historama.org/images/dust-bowl-oklah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54" y="3475098"/>
            <a:ext cx="42672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 of a dust storm in Oklahoma during the Great Depress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598"/>
            <a:ext cx="8539832" cy="49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r>
              <a:rPr lang="en-US" dirty="0" smtClean="0"/>
              <a:t>Describe the Dust Bowl. </a:t>
            </a:r>
            <a:endParaRPr lang="en-US" dirty="0"/>
          </a:p>
        </p:txBody>
      </p:sp>
      <p:pic>
        <p:nvPicPr>
          <p:cNvPr id="5122" name="Picture 2" descr="Picture of a dust storm in Colorado during the Great Depress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0" y="0"/>
            <a:ext cx="878814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776"/>
            <a:ext cx="8229600" cy="4525963"/>
          </a:xfrm>
        </p:spPr>
        <p:txBody>
          <a:bodyPr/>
          <a:lstStyle/>
          <a:p>
            <a:r>
              <a:rPr lang="en-US" dirty="0" smtClean="0"/>
              <a:t>Can’t grow in sand w/o rain </a:t>
            </a:r>
          </a:p>
          <a:p>
            <a:r>
              <a:rPr lang="en-US" dirty="0" smtClean="0"/>
              <a:t>“</a:t>
            </a:r>
            <a:r>
              <a:rPr lang="en-US" u="sng" dirty="0" err="1">
                <a:latin typeface="Impact" panose="020B0806030902050204" pitchFamily="34" charset="0"/>
              </a:rPr>
              <a:t>Oakies</a:t>
            </a:r>
            <a:r>
              <a:rPr lang="en-US" dirty="0"/>
              <a:t>” (</a:t>
            </a:r>
            <a:r>
              <a:rPr lang="en-US" dirty="0" err="1"/>
              <a:t>ppl</a:t>
            </a:r>
            <a:r>
              <a:rPr lang="en-US" dirty="0"/>
              <a:t> leaving Dust Bowl) came to </a:t>
            </a:r>
            <a:r>
              <a:rPr lang="en-US" dirty="0" smtClean="0"/>
              <a:t>CA &amp; elsewhere </a:t>
            </a:r>
            <a:endParaRPr lang="en-US" dirty="0"/>
          </a:p>
          <a:p>
            <a:pPr lvl="2"/>
            <a:r>
              <a:rPr lang="en-US" sz="3400" dirty="0"/>
              <a:t>Not welcome – </a:t>
            </a:r>
            <a:r>
              <a:rPr lang="en-US" sz="3400" dirty="0">
                <a:solidFill>
                  <a:srgbClr val="00B0F0"/>
                </a:solidFill>
              </a:rPr>
              <a:t>no one wanted more competition for the very few jobs available </a:t>
            </a:r>
          </a:p>
          <a:p>
            <a:endParaRPr lang="en-US" dirty="0"/>
          </a:p>
        </p:txBody>
      </p:sp>
      <p:pic>
        <p:nvPicPr>
          <p:cNvPr id="4" name="Picture 2" descr="http://0.tqn.com/d/history1900s/1/0/g/gd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71446"/>
            <a:ext cx="3628449" cy="36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zpics.com/hunter/2012/no-jo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2" y="3548528"/>
            <a:ext cx="41782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Impact" pitchFamily="34" charset="0"/>
              </a:rPr>
              <a:t>Protest</a:t>
            </a:r>
            <a:r>
              <a:rPr lang="en-US" dirty="0" smtClean="0"/>
              <a:t>!</a:t>
            </a:r>
          </a:p>
          <a:p>
            <a:pPr lvl="1"/>
            <a:r>
              <a:rPr lang="en-US" u="sng" dirty="0" smtClean="0">
                <a:latin typeface="Impact" pitchFamily="34" charset="0"/>
              </a:rPr>
              <a:t>Bonus Army March (1932) </a:t>
            </a:r>
          </a:p>
          <a:p>
            <a:pPr lvl="2"/>
            <a:r>
              <a:rPr lang="en-US" sz="3200" dirty="0" smtClean="0"/>
              <a:t>WW1 Vets promised a “bonus” –  in 1945! </a:t>
            </a:r>
          </a:p>
          <a:p>
            <a:pPr lvl="2"/>
            <a:r>
              <a:rPr lang="en-US" sz="3200" dirty="0" smtClean="0"/>
              <a:t>Need it now!</a:t>
            </a:r>
          </a:p>
          <a:p>
            <a:pPr lvl="2"/>
            <a:r>
              <a:rPr lang="en-US" sz="3200" dirty="0" smtClean="0"/>
              <a:t>Protest in Wash DC </a:t>
            </a:r>
            <a:endParaRPr lang="en-US" sz="3200" dirty="0"/>
          </a:p>
        </p:txBody>
      </p:sp>
      <p:pic>
        <p:nvPicPr>
          <p:cNvPr id="35842" name="Picture 2" descr="https://asteriskdc.files.wordpress.com/2014/11/bonusarmy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3927066" cy="3124200"/>
          </a:xfrm>
          <a:prstGeom prst="rect">
            <a:avLst/>
          </a:prstGeom>
          <a:noFill/>
        </p:spPr>
      </p:pic>
      <p:pic>
        <p:nvPicPr>
          <p:cNvPr id="35844" name="Picture 4" descr="http://www.socialwelfarehistory.com/wp/wp-content/uploads/2012/01/Bonus-Army-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4038600" cy="3028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65951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20,000+ gathered for months! </a:t>
            </a:r>
            <a:endParaRPr lang="en-US" sz="3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President </a:t>
            </a:r>
            <a:r>
              <a:rPr lang="en-US" u="sng" dirty="0" smtClean="0">
                <a:latin typeface="Impact" pitchFamily="34" charset="0"/>
              </a:rPr>
              <a:t>Herbert Hoover </a:t>
            </a:r>
            <a:r>
              <a:rPr lang="en-US" dirty="0" smtClean="0"/>
              <a:t>orders men to evacuate </a:t>
            </a:r>
          </a:p>
          <a:p>
            <a:pPr lvl="1"/>
            <a:r>
              <a:rPr lang="en-US" dirty="0" smtClean="0"/>
              <a:t>Violence – 3 deaths </a:t>
            </a:r>
          </a:p>
          <a:p>
            <a:pPr lvl="1"/>
            <a:r>
              <a:rPr lang="en-US" dirty="0" smtClean="0"/>
              <a:t>Set camp on fire </a:t>
            </a:r>
          </a:p>
        </p:txBody>
      </p:sp>
      <p:pic>
        <p:nvPicPr>
          <p:cNvPr id="36866" name="Picture 2" descr="http://www.eyewitnesstohistory.com/images/bonusarm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931920" cy="2667000"/>
          </a:xfrm>
          <a:prstGeom prst="rect">
            <a:avLst/>
          </a:prstGeom>
          <a:noFill/>
        </p:spPr>
      </p:pic>
      <p:pic>
        <p:nvPicPr>
          <p:cNvPr id="36868" name="Picture 4" descr="http://lynnescottauthor.com/files/2013/12/bonus_march2_wide-f35295674c39839cd06771ac620261b00df9c2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5431397" cy="3048000"/>
          </a:xfrm>
          <a:prstGeom prst="rect">
            <a:avLst/>
          </a:prstGeom>
          <a:noFill/>
        </p:spPr>
      </p:pic>
      <p:pic>
        <p:nvPicPr>
          <p:cNvPr id="36870" name="Picture 6" descr="http://www.armstrongeconomics.com/wp-content/uploads/2013/01/bonus-arm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00"/>
            <a:ext cx="7886700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2. Businesses fail </a:t>
            </a:r>
          </a:p>
          <a:p>
            <a:pPr lvl="1"/>
            <a:r>
              <a:rPr lang="en-US" sz="3200" dirty="0"/>
              <a:t>Demand down – production down – decrease workers – decrease in demand – production decrease – decrease workers – cycle repeats – </a:t>
            </a:r>
            <a:r>
              <a:rPr lang="en-US" sz="3200" dirty="0">
                <a:solidFill>
                  <a:srgbClr val="FF0000"/>
                </a:solidFill>
              </a:rPr>
              <a:t>(how do you stop this cycle?) </a:t>
            </a:r>
          </a:p>
          <a:p>
            <a:pPr marL="0" indent="0">
              <a:buNone/>
            </a:pPr>
            <a:r>
              <a:rPr lang="en-US" dirty="0"/>
              <a:t>3. Unemployment skyrockets to 25%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Image result for 1930s un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4480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0.tqn.com/d/history1900s/1/0/F/1/gd4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85567"/>
            <a:ext cx="2286000" cy="28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TnE9pGdevOMCLtTA785lnLNq8ogglv2jM8mVHHRc6xAsXS4e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9" y="490274"/>
            <a:ext cx="6934200" cy="56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6249" y="473861"/>
            <a:ext cx="6934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800" dirty="0">
                <a:solidFill>
                  <a:srgbClr val="00B0F0"/>
                </a:solidFill>
                <a:latin typeface="Impact" panose="020B0806030902050204" pitchFamily="34" charset="0"/>
              </a:rPr>
              <a:t>How will America react to this? On the side of the marchers or the government?  </a:t>
            </a:r>
          </a:p>
        </p:txBody>
      </p:sp>
    </p:spTree>
    <p:extLst>
      <p:ext uri="{BB962C8B-B14F-4D97-AF65-F5344CB8AC3E}">
        <p14:creationId xmlns:p14="http://schemas.microsoft.com/office/powerpoint/2010/main" val="181098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5 biggest problems and how do you fix them?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067" y="594518"/>
            <a:ext cx="1790133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 or high /low?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this tell us? </a:t>
            </a:r>
            <a:endParaRPr lang="en-US" dirty="0"/>
          </a:p>
        </p:txBody>
      </p:sp>
      <p:pic>
        <p:nvPicPr>
          <p:cNvPr id="2050" name="Picture 2" descr="Image result for housing prices 2000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659186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01" y="1400053"/>
            <a:ext cx="3657600" cy="4525963"/>
          </a:xfrm>
        </p:spPr>
        <p:txBody>
          <a:bodyPr/>
          <a:lstStyle/>
          <a:p>
            <a:r>
              <a:rPr lang="en-US" sz="4000" b="1" u="sng" dirty="0" smtClean="0"/>
              <a:t>Foreclosure</a:t>
            </a:r>
            <a:r>
              <a:rPr lang="en-US" sz="4000" dirty="0" smtClean="0"/>
              <a:t>: bank takes house if can’t pay mortgage</a:t>
            </a:r>
          </a:p>
          <a:p>
            <a:r>
              <a:rPr lang="en-US" sz="4000" b="1" u="sng" dirty="0" smtClean="0"/>
              <a:t>Shantytowns : </a:t>
            </a:r>
            <a:r>
              <a:rPr lang="en-US" sz="4000" dirty="0" smtClean="0"/>
              <a:t>homeless camps</a:t>
            </a:r>
          </a:p>
          <a:p>
            <a:endParaRPr lang="en-US" dirty="0"/>
          </a:p>
        </p:txBody>
      </p:sp>
      <p:pic>
        <p:nvPicPr>
          <p:cNvPr id="2052" name="Picture 4" descr="Picture of a group of a farm foreclosure sale during the Great Depress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629507" cy="57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jpeg;base64,/9j/4AAQSkZJRgABAQAAAQABAAD/2wCEAAkGBxMTEhUTExMWFhUWGCAYGBgYGSAdHxseHyAZICAfIB0ZHyggHh8lICIgITEhJSkrLi4uGh8zODMsNygtLisBCgoKBQUFDgUFDisZExkrKysrKysrKysrKysrKysrKysrKysrKysrKysrKysrKysrKysrKysrKysrKysrKysrK//AABEIAMYA/wMBIgACEQEDEQH/xAAcAAACAgMBAQAAAAAAAAAAAAAFBgQHAAIDAQj/xABEEAACAgAFAgUBBQYEBAQGAwABAgMRAAQSITEFQQYTIlFhcQcygZGhFCNCUrHBFTPR8CRicuEWkqKyU2ODlNLxFzRD/8QAFAEBAAAAAAAAAAAAAAAAAAAAAP/EABQRAQAAAAAAAAAAAAAAAAAAAAD/2gAMAwEAAhEDEQA/ALjEOMMOOy42wEcJjWRdiDgH/wCL4gJGcFUSRo9R76DRP4nEfpPjSHMAsoIUfxHAQs/mJzMI0Ape5HN/1rB+F7XS4AYAX845ZvMx6tRZdQFjccH4xHPUgxsC6Hb3wBHLwKNv7c47x5VR7Yj9E1FLbubA9sFEQYCP5I9saSIvsMSyuObJgA7adRWq/DHbywKxJbLC7xv5F4DiIhXGNTF8YlFMeVgI6pjPKHtiRpxlYBE+1HMtFlQqLtK+lj8UTX0Pvid4Mm8zLxgoRojUWRs1jkG9+L/HEf7Uo7giH/zf7HBrwxDpy8f/AEL/AO0YDvJkwe2NkyIHYYIVjKwERcuB2xsuWHsMSgMe4CM2XHtjQZau2JtY20YCKkXxjosQxJVcYFGA5iMY38sY3C42K4DjoxtpxvjKwGoTGwGIHU+orEmoUxuqB/0xKgzCsB6hZHFjAdcvOrKGHB3x1GEoZmSOSIA+lgFRA432G1E/rgtlvEQaZYTHock7M67VzsNyfjAVb486csK6XlDyGV5BFZ+65Jthv9PxGK9yuelR102BYGg/d/D2OLXj8Fx56OaaRnVxm8yC6gljpldVB3+6oFaawGzHhoQ8rYotqKFbrtTfxVv+eAgIssTl5C/qGtUI3AI2/DE/wn1tmfQSfodt9r3xz6n1OXNOkcaXKqqJGsAULoKP+mgfpgh4c6PqAkKmxJpHajt3wFqdMzA0gfGCAYYW+mRkIurkMQfixf8AfGvhjOOyTFm9CzMikn+H0judt9hgGe8Q+odSihAaWQICaBPvz2+MVH13xLmI52CzOQkhCguSCATvz8friDPn5ZYAO4l1GuTsb5P0GAuHLdchf+MLvw21/I+MExhEymcfQptt1FWLHHyMe9E6uiS3LMqgA3reh2rk4B4b5x4N+N/pinOo+NmltFkJR13j1B797r39sROmdec5QqxaNWJuMGthVVY+cBdprbcb8fOOXnrbDUtr97fixe+Kg6r1HLKB5WatgwiQhitHYUVXZWrV3xHPWERtLMxBZWcIOSAo5O5B3u/fANP2m583FDpGnaQNe+9iq4+cSOgddzHkp+4jIqgRIR9309xhQ8QA6lY3pI9NtdURajfarw2eHV05eMV79vnANnTc4zqTKqxkGgA4N/O4H9Mez9XgVtJkW/gg19Tir/G0QlmT0hiI63A/mY4zwp4cuYF4lqjyoPIPFjnvgLEbri1MQynT9z52B/qcFYZg3BBrmjxiv5MpDHmJNQARVFAWKJCgGge5xPk6fOtqN1Fmye231339sA7g43xXbM4VH1CnW1tuAa7e+4ONZOpON9clVQ5rUKsWe/8ATAWOpxo86ghSaJ3/AAHzitpusOh9CsAQdrbvXq259/wxEzvVGTzJC0hVfu2xOqhud8Bai5lf51/MY5DrEHHnJ/5v9MVNKkh1MC/O9Xtd9h27Y65vqixslWNNAUBquhvX1Ox5wFlSeI8sL/eg/QH/AGcQ/EHWk8tRHKCWIvSd6/tios/1ZlkijVDIXfcnV6dx/KOf9MNQ6YGIBR99mCBRfvdm8BOjziBhZok0Pc/lgploySNNk/GE9srmGdvKiKp2sgkVXcdhiX03PSR22pAVdgDZFUSvHJujgBnQOsxea0/lWC1jaSwwIq9Xx8YLdMykU/UYn0lQWaQ6mYklQW2sAAGuO1YWOlZ+MxuJHUMAdOxUHYVZ0sB7fgMFel5nLPqb9tiy0iEVrZSGDA6hqAFbHij9MBtB4sdVKwOQJM5mWrTYIeYlT/Xb/m+MGek9QgJTMZjO6G8xv+HZrQV6arcgMN9/7YTukUVzGpvQk8lOukqw1EkgiuedvfEDqXURGzHSSNgKWu9+1c4CL41zCnMiaDMu0lqh9Ij47jRQ02aBrB/w14snysLKQjEaXAY6rJJBNq13t3wh9TzIL6uaN8fpwMdourx7Wj3vupFUSTwfrgHLq3jCZ42rMkDe1Va5UDc17DEXpMsiERq6E6ylnbgXR+f71gHNPAqMCJDq9ivI7c/OIidSp9ZZtOoNVGr29rvANvVMzI3lXBaEFQfLavYsDQs3t9ceHLBWQMzhTfPuK98DMn4gyyj1Ryk71QFWyuL3HuQa+MFOjeJcuvl+dCz6VYGoyTZ3vnfat6GAPZPrZeJxe66gtH2A3/IYUPEmadrk70CCNhwBeCvReuZfz5nkjbRIV0gRn03fAPF/XAnxDnopKEOsoEo6kYWaIsAA0LqrOAEeGP8APB3uiR9ffbBCfNMzkajuCCD9ONzxxtgX07OGFyw9J0kH037bb+/vg90TpcubaRotJ0UG1Np3I25wHPpvVnjC/dYaQNLDYc8UQQRW2PEzJYljpvVYobD7o2F9j747xeGMyx9KJ6Vv768apB3/AAwIny7oXUn1K9H0MRYrawK/HjAGYJtaEyAE+nhf+n2FHDJ0nxGkMIBjdlSzrQEqaO5v+UbWcAv/AAtmkMyGRAyc6UlKmkjf76xleGGxIN3hmynRZ48oIg6hmZ0vTMBZZCbpBW1iyPodjgAHiLr0bxSNBKwchQBoI23vkc0exxA6X4szqyIrtsENBxyKrbcWca9e8EZpTNNqi0A2STIOxP8AFHv933PbEHNeCc4IzIXiOiLzCBIdQSgRQ080RteANZzMmRjMz7XuQQAdwP5uBg0vj7MHUNEe4bm7C0N6v/lxVJJqjfyPn6fXGpmff1NwRdnjf9MBcOZ8Ra0TU6L5SLGfUtbBebYb4EZvxIqIQ5vUx/eM7SAlrYlUBIX5I237YUM11PQFjRI3BiQvdtbmiSSGAJ2HPtgdmcxI40lKHIAQjfff34wDN/4qohQwZCp1Eo1k8V+WM6j11mhcK1AqCB7A78H5wnEEcgj6iv648U3gGlfGed/+Mv101iZ0nrmZkdYfNUjMzJ5mw33CiiRsavvhPDYK+HM+sOZy0sl6I5VdqFmlYHYd8Bfz+A8tYKvmFINqVlHp+gO1Y6yeFDpVEzE8YU2dIi9X1sHn4rEWH7Scke0//wBu/wDbHYfaDkqu5h9ctL/+OAgL4CcTyzftLuXRlRWU0mruCGqx8AYXmysmXyuVVWGpi7MSL1AhGHP/AFHDbmftByKqzeYwKqSLglG9e+msKLdfyxkgGu44k03pcfw13HPGAQMlnyA3rAF7Cl9h8Y4x9QQzW1HsdvSarc+sc4my9TzJaOJoIhS7MYuy6iQT7+/1wDysrq7oI0DIG1E7kc8H6n9cB5n8rpBdXLjkBe19zvx/fnHJMo3lkyHSORuTwDt9f9MeO8r6XMEhXgBUIHyAVX8cclMjgBYH1LtqUMTW4IIque+2AIxeJXIBeHLtQ3DRjc922HPvjr/j33R+zZQf/TG1/hgZlcozMi+VJzWqwq7kfxFaAsgWSee2DEvRAkgSaLMqpOlnR45aquyLxe2Aw+JzVHK5YgdtNflS45HxMaAGVy4Hxf8ApiR1ToUSmNI1zDhzQLNGhBYgAFSDpN48bwdNe8cg2tv30RIAFttQ3Ht8jAD811zWhUQRJuCCp3BsHb045JNOfWolNbaljJH0sDE7M+HYdDOmaUjTqUSEKx9xShht73v7DHTKeHXpT+0uiEBrGoDfjhuT93jnAAnzE5VlLMUOxBHP41/XHCKA1ek7bGuN9sMeU6BKwOqR4dRAqRSLvtYat+N64ODGV8ANGpfNNMIShAaNbGtgQn8RBUGjXeq74BFjjJOkBiRewFnb4GHToXSoUynnTGUT+spGiqdQo6We91F3z7cYGN4QcepZqO38Djt7jGL4anALCTX6SWBDrsN+RZ498Bs2ZkVo0WQxs0Y161VgTbG1BoafYDUb/LHGbpsvkjMvPE3mEGg5Em5o6lUaV+hYcd+Mb5bI5tkK+doRqP8ACb2HJG/FYkjwyAFHmA721PQN1t7WN96/1wGkBzxRyJ81pt9YXMACwFCmjICb2BNcAVxiXmx1Gldc1mh6gtvPY3AqvLdiPUWB2rg3j3J9G0A2UYkAby7CjfFDb8cTuowlotbsutNICRadLUQdWoWRwLBU8nAAM/neoRCQPmcwNFp/nah6hvwx5BP4e2DeY+0cPlpMuyTjVB5anzbpvSLK0KFA1RPPGwOJeV6PDIY41zEhZrWmkcFdSyUSNWmtqsDEzq3gc+S/leWxFR2SLDGgN2Qe/uK+cBWkDozEuWO9k3uR9aJv5o43M0K3p80WK2YH68qNsMJ+znqYJ/dICPZ1N8e1+4/PHDL+DM4fNWXKyaxpI3UEAlhex3BpvywECSaFlJEsl3YDLG3cneyB+XtiRn5aplIb6IqAfUKxBx26h4UKi/IzMe6iyuoGyBt8b3iTmvCHloAc6jFuECMGB3aiL496wAafP6yNUakgUNJr9AMRCiEgBGBJA5u/zwRbw9ID6ZoWocAkH8QRteIma6XMGAEfJ2CsCLAs8VX5YDVliHKyj8sdhHBtqaRfbYE8nBDpPQ55VaOljerDytpVtwNKsoPqr3ra8SusdPzeViR3Een7tq6vxYvTyFNbNwecBAjSHap3onckEVsfY78frgjDHFvWaf8AM/3OBGR6yUYOY42r+ZQRTUODt2NfOJj+JEZaOXhBOwZFAP1qq/DASM3EPLcDNMQRpILGtyBwfjB3K5ZyLGZBvci632J7YUstD54NMPSyDdALLNXKHtzjrB1SmKFEOkkWNQNih/C3xgLHypzodYo8vl2Y2wVo5IbA0XpaRBxe4o/eGPOq9Jz0qt5IyccwUqUimUk3zq1oArAd/wC9HHfrXUTDmop3zcKQLFMsXrfc/uitkk3q2+7/ACnvgLmPE0MpOnNqjBSG8lJGJBuyXIO3ffihgI+d6PoC+YMwssQLXEzsxk07Kr7p6j2WuR9MGuodOy80sEh6m1GE64pG0SMa/nRF4JF2Cb774U2HUWnMGXGYzURVXKgkalYAhmcUQGG9WBx7YIHwvnY0HofXdiAZhHZRYPpVn1XWxFnbAcuu5eOIomUdp1iU6o42LKWLIdMhLWvBuxW1d8cP8SzUkbPNmYcvbitIFg7jTp0t73f43jOo5nOaURo+oqIt/wD+up3F/wARUlhR3skcYCR5qScBYZJjqJU+aR7C6Kr6TtQsEb1gHKDqefANpkFIHLIGJIoCirDnckn++AsrrIA0r5QSyMsj7IL2oenVZ3J3sbjAmTo+VipM1AsUgVbYysQ5ogmk2XejuRxsN8TOg9LiEe585RpsodiSwoUzjexXpFUMAUz3gTNyI1RpAwQtwFBAJDWTZoDc791xI670LMyKsaZbTGVAAWe1k2sk+sjeiQarHLxH1ScCDTmGj0FhrDlpPXQKlVUpQAHc9uDjXpN5fLxmVCvlo3m2CK331aew2HfZsBAJl0BWRYZPMMku8j6LL6VCR2AtHuRdbHbc1mHSOBohmM0Lj0+WYleM3dUunYHc7vtvheyc+ZZneFvNjcsJQZL1b7bMNzR2FGgRsMF8rkCNYn6fMoYrRiIqvcqycg7kKACBxgO2T6r5WVZGaFZDW88yBgUIApAWFVY3327bXwznh7qGaTVJCqJE3mEFdCvtqNki6re678Ya5MhlI2KxwZV2NAK+hQ17/wAaCiTS0LPq7c428SZLqZgdkhVXIc6IWOw0gLVmnPxVbHAVvD1XMyhUQQBIwLOpVvgbFqsbH88GOl5l3WQiHX5R9RV0JUHcGlJZl/6QeDjkOiP5azmBTAAxkZlK+WwAv0O2oGz2AvbHvWM/LLOuZy7yqA4jBjRiPKtdzpQrq1FzTXtWAJydXZI45AYgk33fUmuroMVL2FPO9EYh5/qixu8boJZqGjTMFUk1sSL3/ED3rG3iPOpBGXizM5aJgrXoQm1XcaIlDU1j1E98CZPEMTiSRIYJFVR5izRAMbvfUjkcjsB22wBM9T8hQZ4wHI1aI2Dek3V+o6L35H4455bqeTkLU5yzDgyWmvYb2pANnavYA4A+D83c5MQ0SLvGC6FSWJDKwkZAUK6gRZI1CsMHiKaaZJfMiy/7REyosbeSWVTqJYVJpWqUb2fV+OABjxa4YxynS6AqHgIJJ9F2ZA4YHSNxXA4w15bqgePyPP1M4VbCtrrYgFrWyaA+4tb7dyIzcTeQsTwwSmMLshZWIbdhqA02p7lu+JPh3wWHQToqqJLKmSVmZRuOEFfr7YA8vVIo4yHmIVWBHmrIpMg3NliqV32wDzHWPL8wx5kT+vUjGMyNbcki9tPGld673yJ6vkEizUuWLqzsQzO1qLKhjQBY8bd7/LC/DnVgn0TRB0RwJFVmBZe9E7qTd3Q3HazgLD/xlEW8zHDIlEsVViRzRHoP4g8e+CM46cCsj5eQRjcSCEslOK1N5aggbEX7jARmymaaKPJS5xLFtFJKTa1ewDE8WK3G/bHA9HzmXGo+WFd9OlhGzbk0FZg1tZJtlquTgDWQznTszJ5cLsdO/pVx+B3s/gMZOmWExijlcfzv5sS6DdbrIA5Nb7e+E/q6z5dw7JJCG1qSyxWWG+kFE0bj+UYipDHLKHdlDK66SSTQsG2AGw96+nfAWFB0xZcyY1mEpWMbadVW3cA3tQ325xMzXg9DsUiJYaSwTRV9iav8L7jCpB4t8qeR0jjMpB1OgZuTZrWQNwP5dq5ww5Pxo8jQStIixOD6dRU2t+sKCCdzRG2Aj9T6EmXeB1hjLNKoJUk3pSQ7gsBQ0jke2G2Ho8MoHm9Ny7iqBEStwKG4vC1nushJgDn5EDNwAoXe6BdtZWxwSR9cNbeNsrH6p0aIE0NRjf8AWGRxvgK6h6O8z5fLmlSHzCI1iBUkkkkPtYpgQO247Y6S+B3jd5ll0agA4K+kAEXVH2Hf3xFyBihWLR1DLqwP7z95swu9NFj2Om/+UHB7qPiyCRHT9pgAqvSwJIIqhvZPbvgEjqufjD6Ll81njUTRykK0YWmQqjGqaqr+2BydNy5lRJBvLK9ENuEs6bvg7Vvvg51foTpIZSJAxYvcSFwABzUSgLQr2wqdZy8gRHeBhFbATldpSzFiWfgtRAqzVYBwyeWWNUMWezCrpFaZ/LPfchTz2r4GCY6iqIobMxXRDu5TUwPJJH8XzV4R8yuVGkxCMlSARswI9zZ3OH/M+EctE9gZZhQOryDQvtXmtufgdjgFvqPhXWDM0ksplUtGRoCFttPrbaiKNDnfASLMqo0kDhgvpDFNQ7F7OkH523w5dfyn7tkknRY5Cy7y6UsEfwuao6boGxhLzccTyKkUqUHK+pyQRtwxUCiSf97kGDw40jwFmzWYAAO4kdxSkWAjWLANe3J7VjZOtBWVTPmZfUSUMaKu5sKxdFJN7s11ttd4HyZCeJ1JdYkj1MHU665umUCxfYkYe/BWeGYyDeSmVkmkdhIDpjfdWKA3ZsNZBF2B2wCR4g8NZmTMOzhIgEHlvTeWwWh6WO6tW/4be+IvTMzn7DmWf9xaqhb94CaJCh1a6vckbe+HTOPmYMu8edyaFHYWzspUadwR6yrtqY8qDVbmqCpn82AR5Kxwk7NpFfF0N7bb5wHPxUJ5YVafMmQKT6DoYoTdHWoF3d8cfTEvpXXYWEccuWjcAqNTr9/TWrc3uwBH1OAEbqykEFSLOkrY2B72Kuwb7b4I9AXLSWs2a8rTvTVpLEEGr308cG/fAOOf6wqS3BJ5aNStE+mZSF9lb1DbY88DYYVM10hfNaWN8whZy7GOKRVBPZSoGkA8b7CsGoPFUGUB8gI07DyzLE1gICCO/wCQwvzeJpp3KvM7hzuN++3Hv84CZ/iUx9HnyyHYMkr2DV8iRWF7Dcj+uInQctc7JMsBVhYBjTc+1gDj24xkeRLD01rUcEad+RfIO294Z/AnRBnHLNXpA0FYga1BuaIAqtjp7nfALcsHnTGFMv5zxN6VgYCtNWN1B27874jdUnczZhZYpYHdxI8Q0lVJFDn18XxeLZXwfLEjSnNusyqx0IqVYBIWyNRB2/P8cUp1rOS5rMGeYBnekKj0m1BWlHsCDvv84AjJOYtJ/Z5Aqj7zowDD6kUPywe8K+KJHjMaDQqssa+y6iaogekb7gYB+G08121Rxuf8tFmvRrY7fd2v6rXHHcgnQpMvKTNUCD9+WXSy0Dp1Kineifu0L9sBHz3UY3zMolQO9lHcxFja+mlIdDvR+98YGL5eYmMcgZCCdAVWc0L2CqSdh7k4LZNMtNK4GYg9T2CfMUsTZ1EMtKST+GMyPTIMrmEmOcjIQkkANyQaF1vd/pgIeYX/AA+SGVLLOrhlk1JQ3UkFXDAkGwex44wXXO9QlkWXSUWwEZiKF8G5CCd633O+I3V/EjO0BR8u7xah/lvZW7A3UHgEkggH22xG6tnp1zEcXnrHYV2aMFQmpbYXepiqncAgX7VeAJ9Q6BmMy480tY+8yAaTsfVYNEk1wBscROmeHpYiHMIzCKpYpqaM6iNrKr6txwrbj2wzeDuiwmxKsef1aaDamEfNsLJBB2+e14gZ3p+UTPz5efMz5MmQaRFEnlgbFACrFlABoEjfmxgBnT8rl/VLNlM0kmqlEbRuq8V98qTvfIPPPckcmsSNrjTMRKqaWUoulgL+84LEnV6uw2w4+KvC7zLHImZdmj7tGu6D5VgzHYbm7wj/ALTmPLAjBIFqQykVW9UaokgkXgDPT8ozQyw+UnlBGYDR2NsGY7E8jHP7Pp0ykRjLQOWcn30ih7ob3Hf3+MR4VYBXkjiL7lqIPwRsK3v8vfGdJykbyt/wwDBtBcSugumIuyy2ygn7t17DAEuk+DsqjCTS0nfS+nSfwUA7fXEXxJ0ZMu0cuV6ekrE06gOa25GlvTZ2usKOa8c55aTWq0BtoFn+t4YvD/iF2UNm2chvu+WyoVoXqa/4foD9MB1zuf6g1EdOjjJ9JLsXIU1Y0s2wI596wx5HIZ1/SzRNAFoxxqIqJU6fTqYN92hZBGq8QY58ppJaQFSNx5khLM1tYbTpUkA7f0x0/wAMizKvHlkWbSvqHm0SDW5OpdwfYj2JGADZ/wAMamGWzDtCUJubWX1WTpBTSEU3S6gaGk874b+nQZNkKzZli40l/WBwKAWhbDvx3wp+KegdWeYu8SIjAD78ekAFuKaxYI4359ziFkPCs4kJEkSvxqc8VVaeeG+eL2wD/BnulROzIJJpPvH0Ox70acBffesKTZfp800jpkwmmSgpAVrpW3piOTdgjY8YH9e64siZg5cCOSKlq9rqmKh+RYavrhJ6J1KeMP5TKNwxLKGJOwH3sBbsOfRC0aQprKal1Lq2PpPejx73vhF6j1uKFJcopCpKVkaRYtLI4JoHSb2Hcb+14FP13OHZ5yA2x0oo2JrYqLHHbBnpK5ZIkKoJZDYJairA82DuLHY7/OAK53rDSQIkzpPDoFNq1MHqtm539ufpgRkZ1EhVFIcHfUhalATewdWo+wxrmYMpHNaCTLh1+6STGpNc0S4rexRAFHEjpMcglLjQwf0KF4qlYONwSvNsDfpNb0MB1ny+tSHRA7oSDIQDYBoaSaViOBqIuzQOAPU+g/s0ivLGskcjhVjMhB3AN2h/Dg4ejmSVdZUUsDpUgkUNq73VdxR5wqxdConUBp1h1bzNRBBvuu4+pvAHk8Eqr06wRqTWrQzk7fzM2m/wwPkyuUizBiKhoymuOStKh9wVDDY2K472McfEfivzKgWSpfNU+aBpCHUN7BvYe3zgD13qBl9EmZefyyQrg+ntwlAgcktycAbkmgLiIqhOgIfURQAF2VNHjv2wW8JdTy8bTeQERG0kq1n7uoA+p/TVmwQecV3ksyA29OK4a/8AXDx4YkyoCsGYuVCssgCrfcivv8/ze22AeZ+rS6aRwF0egbFSPdSB77cjFO9Xmmhm1SxpZ1fwrRtiSV50n1Hn3OLJjEQAoaQWOyqRZq6s3237YE9Y6fl5/TKNOnZTT6t7uiimz8HALqeIIkojzVDb6YyoqqHuDfpHN3YqucDOuZiGUaoo5gSS4Z99Rvcn1t7Hjj6YP+IekaII2ijl8oKqRs8VFtHm6iCBRvUDvWy98RkQ5lYFthoRlsHf1EkEDkjejXtgFzp84Xdb1Ud74Hxvv/XDfkOl+ZlrljLeiSRTpc2VX01oA3utzzZGO+Y+z98tEcxPJGi8As7g23AAUjnfk4NRR5oqFhnqILSgO9afre36UcBM65kYoIMw+Xy0Su8ZjA8g9xVLY5a+/vhE6d12XLZcJNkA0LqdLurqvqOq01WnPcc4ceoSTZfLOf3MweiI3Dy+YAd1U6iRtvYxL8HeJ482kmW/w6NXjiDOr7hgtAaiRrvjaj9RgFnK5hc1lQqyyKulkEBzJWOhtWhF396PYnAaXw9nXm1SRvNtqZkcMdCgC7PsK/LDtLHlnji/a4xl/OkMajTo8tlQMAwBLIxLVqBG1A3gX1PLdUVpI4xHE8CB1SGRGKqCVYE2SWNgkGrrYYCLD4qiWNEhFFRpUAc1dGiD79zvhngyE8sJadaS6A+4/wBQH7+3Y3VGsVjLHJD5cvlNFIHJ1jUpvtv8G69sMPQfGzDbMzZkpe4BjZa73qj1i/cG9/nAMuT8IxadUeYkRxVrOoXmzRC0SSQdxe9jnELMyx5eRCMwFMTOVaJ00qz3qJoC2I9NnegNhhmyXVopRry0wcEBdPpQooLHT6QL59hsN7xG6wKgdHdAxVPLqRVew3qYkkAihQCmtzd9gW8hk8+LIy/TowBufI1Ec1yD3GIqZrPO7aZMqGQ6Cy5WM0e4sre236YyL7S6UhMtqsUdUv17Kvycbl9WYLpH6WosdwFPeyRXA71gJPijKTRwdOkzGZUvMZCSwWNFHo0j0KOBY+dXbC34W8WT5DMuYguY1K0WlmJDAlSCCCSeP1wyeOzJmcjkYooGkaG9RUqedqGkluwN8b4QEyU8bg/s8kZF8q/9W2wFg57xV1jPhfLySAIatULVdcszV2453x06b0rxBq1KBHWrmJfyplrfseMafZd4yTKwZhJpVXzCsyl+Cx9DKK+FU17DDa32nQ862KkXaRMwFcmwva//AE4DeT7N8tmPXm4pDO5XWysAC29kC6S+CBt7Vhf6X9neV8mBy5SWXKo7Rs22vSDdckEnjjY4nx/aOJgdEWYmWgH0RlRfw1ijwR9B749z5/bgkb5GbL+RHpV5KsqwrSCCewN72NXzgFXxx4WgyjIFWdQ+k+cw/dJZ7sLuzv8AGO3Q/s1zaSCRp4FUUxKsWDKe4ahsR3x38d9BnbLNJJPK3kpsJAp9CkGr0gjtuDvW984ifZ142eGJ4JozLHChkQi9SgEAoBwRbCrO3yMAxdSCwn9nfLZcatIJEYbzF7sC90OxHIwk5fVAJRBI6UWZQGOmtZU2rEqWqtyCcNfU/tF8wnKy5CQzq3pAkFg0GB3Wx6bsfGFbJdegdj5fT55GIJZP2g0eCTtHtt2HtgGzp7JIqllt6omhZ9/1xHz0CrQANHm739tw1jfHbo3VBPSnJSZUp6n12QVIpANagj57bYl9WkCUWYLe+/xvvuMBXWa8N6iyxLGpTdiSy3a6qAojcbD5xF/8LS+osrLpQSFdJOzEaRqG1sNXOw0nDX07qqjZADqGpn1CjerTbcUNxfwfxnZTOiUEAqSDTBd7A2FHjnVyPpgEHOdNyqKWWZmN6Qpj442JHff9MTeg9H/aVVHkCKbOkE23BPagRQPvRBwyZ/IISzSReS8gIFPs4UhgaNAkbbWObwizTSo5SKysTuF0rtzzQvfjvew3wFj5noTtEEhzLpWwH3iPglvVv8GsOH2c9JWBZJZJmlmNjU+wC8+kHYEmwa+MVn0rx/HGrF4yXA9IFnUe3qvYX2rDz0XxbHmE1K0PlFvXqiZjGpBpZFEgof8AzACpo7KcBL8T+ITl8lklj3BUCQEAyBFUAsmqwGDA7mxthR6n4lZ9Pk5jMFmAH7xF0KCTYYRAKaG13e+HXPdDSfLgmVSbJheMbeWVYhQxO4P1N1tWFaXwwGExikEpiNMSQunaE8gkH72A75ibLyqsU7IoU2GlqVWJPIJOqqOkUNhzWCXSctFApIVdC2LArb3AG4GAvQWE0VxggiwA/wB5SCb27i/piD1npvU+I82hHtpEZA9ro4BM6MWRFaOVo2oG0Yqb+qEG/nBPpf2i5+L+MSUKuQBmrsNZGr8ycDc10XNQgB8uSONSeof+m8Bzl2UkOrKfZgQfyO+Av/oKTZ7KxyyCIecTNTqrAMbXa1PbsRgd4666enFFIZ1zWuytRm106iQECknXd+4wk+GOvZ2WNMrB1CHK+SgRFk9JkJJ2DaD71zeHbp8byxrF1eBDNFYjlk0Osg2JKncaxtqXYsN8AhS9UyGbYebJKh7F6A/8yqfyPtghB0LpkV+ZmkezsupTW3/IdV4fYOm9PUWI8oK2IqOvcEf73H0x7ryYFQyZK+4tDt3+5vf9tu14Ct+odMyQKxxR5gySsDH5YcaxZAVWk5DHfn+Eb4OSdJzPTpHZsvB5TkELNH5qA1wJhqkWvZgQeNrwaimy8bQBM4jywppHcvV0QtmvUePkcHDf1CNcxUPmMd7ZVog0FO4FDn+mArHJ9CkkUnSV5AZqXY87ULBF74O+GOmBJ5IkNqETSy0wDP5hILEWeBx74TD9oeaoLEkEHbUF8xz7m5LH6YaclNMc3lyc1Mx/ZpZzqfbUobTUeyb7Cq4vjAHOtZBoG3pgd9qH5D4/DFbdQ8dxMGCZd/UCLLL3sdrw4dN6/mM15CZiKENMslkqUI0Fh/ESu4HeudsROsfZlltQIYx2LqIgqb+GBrjttgK38MyATRgmhuD3/hb/AFw+5iaIx6RMwDjT8KCNPwO2I48BZeMqfOmuyNwtHYnsBW2OHUcvkcqWWQysygEqqGjq3FE0p/P9dsAR8NjLoXSItM4cFgASSPTwEGw0/wAXAK74zqPixopGWEGYP99WI0bcm2G7AGtQ27EmsIjZsPmv+FWRVel03TEV6gdJog81fbDX09slOEhkklik9KeXoUEkFtw24o8VtW22AAdbyskzDy0mV22MLah2uxqOkj4v2wM6fO+W9bIlOGUa01UV9J01wRZBPycXJkOiQxuhMUh0IU8zUou2NEoxotWxsDgbe/b/AAHJ+qR8rEZXJLyUptjQ+4wIS+TpHJwFGrnXebzDIWcgDUSdRoADfngV9Bhx8KTQHykKPdnzWFAfeYimUiQWuxHBF9sO2fghbygctGUXSJNUcesmqBLLHRS9jseL27DepeD48vG2cy4BQALKrsxEDX6m23KlTQ9tQI+Aj9P6wBLaRKsZG9b1tVEk0bKl6JGxP4w/FE7SuWRlVaJoRgnZqu6sBrsj55GEmPPKjOAxNvWnYqy01k9ifa+xwwZDqSvqtWOoF2rfUvsBHuRtvfsNu2AEC4yO51MoLNXHNgEDni+QcWD4OyKx3NIhckBlZW0heQSRWxs6RvW9c4Rsp09pM1IYIJHiW2pAbC0QGXzDZr8/btVkwxRpEWpdIOXiFkBluWN5CRd010f+k+2AVPHPh6SWQv8AtGwBoTabHG2tVUEfBwi9M81ZgsbIGJq2K6Nu51+n9MXNmtEjsHRSpBHqFiiRgB1Twb09yWuSChZCUV276aP6VxgAw+z6MH9/1LJRM1nSJPMPvwgFfTEPw9kcxlZmlimCqlguD6XAJr0ncg7MARgh1fIxJ06JwwaZAslgEgoKGg6mIsbElQOMAuleIlUSebGzggFERtKenixfte43N84B0yuekmj/AGdkdUDhysSqKtg7SMNNo2xK0RueD2J9DyU3/Es06h8s6yHzF0NJGRYGoPpUnSBqo8flWHUfEuYk2VzFHyscfoAv5UAt9Ws4k9O8Uz/5TEvqGhWLeoDegf51s99+aI4wD1D1NfN5ViUDEg/xbWBTbkGx87bb4K/tauOCrDsRv/p+GETpfTXMqTHc+a6yVpKgUBXFC/p84s/O5GNSNLMC60gAtfzsVvv74BI8UddEGqNvN/eRkKQBpujwbBu+autsV3NnWcIHN6AQCSSTZJ5OLjznTVkBWWNXo7ahe/vRxXXVfB2b8xmjgUoxseWQAPwc2PpvgFqMDUL3HJwXm6nPpjJaVVVCiEMRySbG/uQaH8uNJvDObRS7QlVUWSWTYf8Am/TEeViwUE3pUKPgDAZBI7uNcrkb7l2J4NbXeO0vTLTWnqGrT7Cwuo887b/98RCt9t8TMvlpWZI21IhYAPIGCKx2smjXteAbfsxyMbJmVej5hjQDgmvMegau9gdt9hi3+nZHZX0aW0jcDj88V30b7OM2AqtmYoDHKJlZAz7qp3JOkAD272cXIg0gaiB7+196/G8BQ/TvDeXVVZkD1yWJK/6YmS9fy0TDU6qQhXbS1C0I2RmO1cYSctJFLqLh5GXnWxYcjgE/XtgnG6iQqsYCsNgAB2Udu2Asjw34g6fMltm4kYkipGVG5rhzf0vBXMZmGgI3WRSOQwb6fdJHG/OELwpDHJoR0jYiJwbCmqYDuPbBfw9bQQigKQEsbsnknnntx7YCF4jzGYjLM7qkPC6Vsk7Vy43O+9YBwZE5rRINDyEMzLJ+8QC2oeo0DxVfTsMEvGUU8pStTKSKI2RN6Gok+kn6dsJuYzHlSlXIVlXTYNi/Zq57b37YAjkvBmZjmRrjsm9jRUG72qr9gD3GIHXcpJDPKHDXfpc2L2BsH3B7jgjHXqGaKwRuJmYFeI7AUqFGp3Xkn8Nx3wCjaWVtg8rEVsCx22HGAsPp/jyWZUUws8yrTOi6tfYMRrUK3AJvfBbJZrqmYbRHGqHSSQxQsRxwFJ+9Q3bCB4eWaOVqjIJHlnWNFajtu1b32+cM/TutRzSvGx/eOSoXUF2v7o9VE889ycAX6rkOqKI0nzQjLbERxgkXzbGyfnjjAHxt0ybKwwzrnZp/MWhqBVRpKr/lkmhvQDb2Pphv8K5ZTLmwwRlGVDxsGD6SjyawCv3SNlPf0jDT4my8csqGS2jRWUlfWratGz+wBAsEHsdqwHzflHkkYxhmPm0Sq0dRFnfj5NjDV4WyGptU0RCgnTyBR222phXvV0PfFiv0DIxvqWBNd3qVR8/TscTFKagPKUUCf/aOBwbI/XAQ+mJDAmmGOVH96UfhXBv8MSU6M8xMkmhgfXqc3uNxf098a9SzxVCfKYgqaEaOx24FpZH5YzKrnFyOXSAxACEI7Sxs2+kbAhgUo3tR3/LABnVFdnUegWpdTaCvm6IrexePOtNpy7yRhWYLqDIuq7GxHvzgtkI2hy0GXJvyo1Q1weLIsXyMaxS9qAHbcf0GAozPZydvTLI5r+Ek0Nh24G1Y8y0LBRIpUBWr7yg2Bq+6dyO11XbFsT+EIZpWcxhmffUTt7bg7cfTAbMdGy0c2YjkGURqjaFWkVRqVVBBGxCuLJAB9VG8Bz8Z9OilOXeJYgsmWjv93pYvpvUDClksDx3wl5WAw5uNX9OmVPvbCtQ33HFb2e2LU8K9L0ZrLCViYhEY1DKyvGwUSLZqiVCabU7kGsMnUenpmIHy720LtYU/eXcEUeRR4H4YCIOkQFSzxxMbJvT23I3xkJrSNwi3pB4r3H9ME0y6oqoNkFD4AHb9KwUilUrtRHxgBJl8zcCwMc836ELOQEQFmJGwA3N1ziZOijcLRDldh/CFRt65Pqx6lyWmkOCCChF2O4I9jgKs8e9dyssCiGZWIcWitswo7mx2/vhLgphswvuDsfw7Efri0es+EZ2h87LtPl5QP8t6jVjdUNRXT73dV2OEw+BMy7HXNlQSaLeeHs9/8sNv9cAGVNB1GxpsijRBHB232w5dYzDN02FJZCzMy2WkZiV8sG6J41Vt2rEvpX2ZiVfLbN0xXbTA3fuDIU1C/bDZ4g8MRyRxwgyBUPGkWSERdlPcBS2kmyDY23wCl4f8RTZnJtlC/qEZgca4w8iEMLUTsAWo6TVE1d9sT+peNMyz6J0ljCghTHGVJIP8QvZtNbDb644zfZhC6+aMwWWy3AAYDfSRyrVsdwfgYK9O8Q5GfJRwuzZGgoDKS60P4dZ9Sj247CzxgFbLeGnYRHyvIeaQR6iKssw+8D7c7c4g+WfMXknRuBzvXtiyv8SgnSKMF00SI5kZQAuhwxvUw2NaSfnBXxJ06PKZdJEy7GOInzViKa2U2Ft5FsgGjQYfiMBXvgLLqXYnmmFVvs73+gGHHw6cuuR8yV4x5UV7OSwC6h6kHvX54WM109ZIFn6eZoPPeUvrJ1qwbceh9IU3t+GFqXwTmo11h9TsaAQNZN8MeN777DfAN/QuqQdRzUkCk+UsfmIdJRrsAg+rfnuL3wzZTwJkEP8AkoSdyWVWJvndlJxV/gonp3VYxm9EatG4ZifTpINGz7stYtHMfab0qOv+IDncVHG7e3stYAtlug5VSQsS7AVQquP5a9sDfFUIiyswgy8nmMsixyRJZRmUhSSPWBZ5AI2s4H5r7W8mrsscGakZVJcCMKVAI5DMCOR274DzfbCWvyskdx//AKSqv5UD8YB5670oy5No7AfQKYi/WtUxB+QDhS6f4EnaIpPmEDmcTrJEpDK3cD29NiwRsBgZl/tRzcrRxDKxIskgQsZGYiyAT2xYXUOt5fLKP2iZI7GxchdVckD/AEwHDwz4PgykhkRpGch1Yuwpg7aiCoAHPHfE3PRIupEUAVq0gVz3+bwleI/tWy8alMqTNJVaqIUfiw3/AAx08MeKWzsRlkpXJK6RwK2B+tYDv4gR8vIAsLujgkMCKUg7qTRI52NV2vCjkfEsvnTK5j1qVhiVgRYpncmtPqJEY7D42xbuazgjy0xsE6CAPkgisfLvU5Q0rt21MR8b/wDbAX90HOAjTI58p63UBQrfyuG1FT8g/wBRhgymSjRibLBhurSsaHuFvT+l+2PmybrucUFPPkXYKwBq/g0LODvTPCrTLG8v7RIjL7mgedid60+3vgLpzGXhsaJFkDE0VYE7UCDpvcEgfjgRnemuGDci/VQ3A9wCaP8AXf8ADBXwn0KPLwCONPLUMTpsnnve5wXky1cYBVhjDACmBu799uD22wqeL/BbZmTzLCnRoG+3f1EKL7+/b5xYuY6eS26ggfnfv9ceR5NQ18njc3+l4AT0jpT+XEGkLNGB62Xk6SpO1WaJG42vBLMdMBIO9D2PfG656MP5eq2onvW3O/xjt+2KoBIDAnm9v++AgdQy1gDf8D/u8d8p06kBL19B/sY6zTI+y1fsfwxrmswVTjbuKA24wA7OZbUsoO5V9QIJBBMaUQRuCKJ5HGAPVlkymW/a9cxeGIel5ndXvSCGDMdyfbuB+M3M9TaKXOBjaNAkq0t6dIdGArcjg/ngD9oXXov8PeKOSNi/lrQYE1qUmgPasAf8LdehzcOqAupBuSHV60J5o8lD8bH63iXnMrqY6L1PXY6TV7GuD/piguldSlglWWBzG68Ee3sexB7g8/hi6/BXj2PM0r6Yp+CjGg/yhPP/AE8i8B0yTSIdPqFGwOCD7j/dHg4aciBOg8w/vOA9elt+CorcHfTyKtSMZJJFKSBXp+9sQy33pgNv0x1yvlSoCNK6hvZ9LgGv4SBf03GAHZjItGzaasg6kbh172f4h/z/AHh/FRLOa58ReB9QvJayob15Zv8AMQn+Qmg6/U3W++2LD8Z9ahyeXfzmDHSxhDOwYuosAOvqBO9Pd/J3wjdF8Zwy0c24hLD905GgCh6tTqDuQedJUnVWkncOE3V8q8MsYmWmjlT92pk3N0aX67AkXhj8iUzsWzMs4MYUAm4wCg1UtAXYPa7+mErqHipDAVE8rMVNUtKDW3PsRf4YuKZUjjWRQCFJYs1ekm7bf+Ik/rgEjxE75PLPMq+pBYDbDcqN6H6Yr7NfaVnihjRo4ge8aer82J/phw+07LTZqNRE2yMXZCR69qBDbbgbhT7nCLlOnpmYQEiKvGSZH7NY2G/FFfpz72AAZzPSTMGlkeRhtbmzVk1Z7WSfxwVjT0gAe9e23/6we6/9n8yIksMLb0DGASR6dV33v7te9e+IOZ6ZIkvlBGLKNwFJ2IJsgbjnAHOudTyZOZnijl8/MqUZmcFADoul0g8qMLBb3Owo/wBcMmU8LTPZkVkQAUSp0sdXA4I+vaxifl/CDN5iKtuACFv5P5YBY6Qv76LmvNQ/+of6Ytvxj0Bc7l2i1AOp1RsRsrD3reiLB/D2wpJ4HlSyWFoVa1BINlTs1AGtvzw85CV+62DfJr8/bAfPPVenywSNFKpR15B9vce6nscSOg9blyr6lNqSNS3sfp7HF79X6HFmCDMiMRWklAxW+aJ433r4xwn8H5PSPMysDH+cRgXV7+kbH4wCr4g8ZJJk0kRtmDbHnWK2PyLxUbg0T3Ixa+Z+zxJRIImkSIsHRQuog8MqgkbcHf2r6df/AOLDLE6hmj0aAjOta/QuoleRTXeArPxC/wDxE4HZz+mLt6Nnoxl4Lb7kSXfFlEG3vtgg/gfLyBRJFAxC0WMQLHbc6iffvWMbwhAFWP1UtXbE2BsDtXx+mAaMlOhX0tY45xKidTyRftgNHkY1FE3WPZs0V+6OMAakUdsR58namh6j/EDRH6H+mAw6q98c9sE8rnj3/LARG6AXjIYhzYpm3YUOxoVfFfOIM/S5CFChUAOlQo9KjtYHYd/axhnj0nfcHg48e97rfvW+ATMzA8DASD5DDe9vyv4+MI3i7O5rLAgnNywEDTJ5qoq++oxx6tj/ADEYtyXINdmQn4J4+g4vGmXajpYCuDY/3eA+epuqSASsyoxMagamMoIZ61Wx5324wuTS6iSeSbxeXjbwXl5szGkSrCcxDMWZF2Lxvl2UsoodyDVHFQeJPDk+SfROlA/dcbo//S1Vf/LsfjvgBQxteOa4k5HLGWWONeXdUFf8zAYAuPEkleqaWWWMgROzkqoUihpaw2+9kWNuceSeJM95ZH7RMFdtZIJWz9Vqhe9Dvfvh3bwnFNMFYgRKuhEjs7sd2JO11sN+d/bEzxh07RlHjVCqtpRSzKgU6gN1FkAfP598BV+TyWtJZGNaFDWbOrc2L998Nc2Umly0UIa4JJLiApqVUvlfUK3Ukg3V2OMBp4nyshif/LZAhIUEMNiTuTvv97bjjDxBNl5WjEcnlE6tEY2ZAAbCyVsKA242PJ4BGyORRg61uTQJF0CO2/P1xbMWRJyiyPK9BUBVdtW173fvX4DjfHuMwHCLqI21LqLGt/n3xp4ayWXmcyGLRJCxP7s6VOxJBA+p/PGYzAWJFmE+6AwI2vb2/wBjELMzRq5ZIl8x12YirodyN67bY8xmAFv1BpSpeOIjkggmjR4JNGjxtxjnNDXqjqN/51AsE96I0n8QcZjMBrl0dLLSvIar1adrq6pQd644HasetnCLq7Ism/8Ad4zGYBN8SePXy7BFhDMyhtTOdgfoP74m/Zl4xfO5mWKaJAwiLoyXsFO4IYm/vXeMxmAsqJhp4r6f9seSTVeMxmAiPmCTY2xv+zu1MGAI3H97+ox7jMAPzw0t8EWP9MaH6frjMZgJuWQk1t9cTRlCO4/LHuMwHQqQaxzy0usWNsZjMB1AsUfzwOnhkMhAcXV78YzGYAfm8yWzmSJAHpzCkDjYRHbb4wczvTo3j0PGjo33lcWD+Bx7jMBW3iz7O8hlgs4R/Jd1jkQN6oy5pXiLcUxooxog7UQMcY/sxy+UnUtJLJpNi2A3FlTQXsRxePMZgDsXRlkeLXLKkbj0rG24cVd2AKJ34x26h4dmEMmXnzJmi0FUGkIwDVyy7k0ax5jMAu+Jy8EJGvWPKQAEVst9wdjsN6/h+dqxGbIdpByT3+fp9TjMZ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UTExMWFhUWGCAYGBgYGSAdHxseHyAZICAfIB0ZHyggHh8lICIgITEhJSkrLi4uGh8zODMsNygtLisBCgoKBQUFDgUFDisZExkrKysrKysrKysrKysrKysrKysrKysrKysrKysrKysrKysrKysrKysrKysrKysrKysrK//AABEIAMYA/wMBIgACEQEDEQH/xAAcAAACAgMBAQAAAAAAAAAAAAAFBgQHAAIDAQj/xABEEAACAgAFAgUBBQYEBAQGAwABAgMRAAQSITEFQQYTIlFhcQcygZGhFCNCUrHBFTPR8CRicuEWkqKyU2ODlNLxFzRD/8QAFAEBAAAAAAAAAAAAAAAAAAAAAP/EABQRAQAAAAAAAAAAAAAAAAAAAAD/2gAMAwEAAhEDEQA/ALjEOMMOOy42wEcJjWRdiDgH/wCL4gJGcFUSRo9R76DRP4nEfpPjSHMAsoIUfxHAQs/mJzMI0Ape5HN/1rB+F7XS4AYAX845ZvMx6tRZdQFjccH4xHPUgxsC6Hb3wBHLwKNv7c47x5VR7Yj9E1FLbubA9sFEQYCP5I9saSIvsMSyuObJgA7adRWq/DHbywKxJbLC7xv5F4DiIhXGNTF8YlFMeVgI6pjPKHtiRpxlYBE+1HMtFlQqLtK+lj8UTX0Pvid4Mm8zLxgoRojUWRs1jkG9+L/HEf7Uo7giH/zf7HBrwxDpy8f/AEL/AO0YDvJkwe2NkyIHYYIVjKwERcuB2xsuWHsMSgMe4CM2XHtjQZau2JtY20YCKkXxjosQxJVcYFGA5iMY38sY3C42K4DjoxtpxvjKwGoTGwGIHU+orEmoUxuqB/0xKgzCsB6hZHFjAdcvOrKGHB3x1GEoZmSOSIA+lgFRA432G1E/rgtlvEQaZYTHock7M67VzsNyfjAVb486csK6XlDyGV5BFZ+65Jthv9PxGK9yuelR102BYGg/d/D2OLXj8Fx56OaaRnVxm8yC6gljpldVB3+6oFaawGzHhoQ8rYotqKFbrtTfxVv+eAgIssTl5C/qGtUI3AI2/DE/wn1tmfQSfodt9r3xz6n1OXNOkcaXKqqJGsAULoKP+mgfpgh4c6PqAkKmxJpHajt3wFqdMzA0gfGCAYYW+mRkIurkMQfixf8AfGvhjOOyTFm9CzMikn+H0judt9hgGe8Q+odSihAaWQICaBPvz2+MVH13xLmI52CzOQkhCguSCATvz8friDPn5ZYAO4l1GuTsb5P0GAuHLdchf+MLvw21/I+MExhEymcfQptt1FWLHHyMe9E6uiS3LMqgA3reh2rk4B4b5x4N+N/pinOo+NmltFkJR13j1B797r39sROmdec5QqxaNWJuMGthVVY+cBdprbcb8fOOXnrbDUtr97fixe+Kg6r1HLKB5WatgwiQhitHYUVXZWrV3xHPWERtLMxBZWcIOSAo5O5B3u/fANP2m583FDpGnaQNe+9iq4+cSOgddzHkp+4jIqgRIR9309xhQ8QA6lY3pI9NtdURajfarw2eHV05eMV79vnANnTc4zqTKqxkGgA4N/O4H9Mez9XgVtJkW/gg19Tir/G0QlmT0hiI63A/mY4zwp4cuYF4lqjyoPIPFjnvgLEbri1MQynT9z52B/qcFYZg3BBrmjxiv5MpDHmJNQARVFAWKJCgGge5xPk6fOtqN1Fmye231339sA7g43xXbM4VH1CnW1tuAa7e+4ONZOpON9clVQ5rUKsWe/8ATAWOpxo86ghSaJ3/AAHzitpusOh9CsAQdrbvXq259/wxEzvVGTzJC0hVfu2xOqhud8Bai5lf51/MY5DrEHHnJ/5v9MVNKkh1MC/O9Xtd9h27Y65vqixslWNNAUBquhvX1Ox5wFlSeI8sL/eg/QH/AGcQ/EHWk8tRHKCWIvSd6/tios/1ZlkijVDIXfcnV6dx/KOf9MNQ6YGIBR99mCBRfvdm8BOjziBhZok0Pc/lgploySNNk/GE9srmGdvKiKp2sgkVXcdhiX03PSR22pAVdgDZFUSvHJujgBnQOsxea0/lWC1jaSwwIq9Xx8YLdMykU/UYn0lQWaQ6mYklQW2sAAGuO1YWOlZ+MxuJHUMAdOxUHYVZ0sB7fgMFel5nLPqb9tiy0iEVrZSGDA6hqAFbHij9MBtB4sdVKwOQJM5mWrTYIeYlT/Xb/m+MGek9QgJTMZjO6G8xv+HZrQV6arcgMN9/7YTukUVzGpvQk8lOukqw1EkgiuedvfEDqXURGzHSSNgKWu9+1c4CL41zCnMiaDMu0lqh9Ij47jRQ02aBrB/w14snysLKQjEaXAY6rJJBNq13t3wh9TzIL6uaN8fpwMdourx7Wj3vupFUSTwfrgHLq3jCZ42rMkDe1Va5UDc17DEXpMsiERq6E6ylnbgXR+f71gHNPAqMCJDq9ivI7c/OIidSp9ZZtOoNVGr29rvANvVMzI3lXBaEFQfLavYsDQs3t9ceHLBWQMzhTfPuK98DMn4gyyj1Ryk71QFWyuL3HuQa+MFOjeJcuvl+dCz6VYGoyTZ3vnfat6GAPZPrZeJxe66gtH2A3/IYUPEmadrk70CCNhwBeCvReuZfz5nkjbRIV0gRn03fAPF/XAnxDnopKEOsoEo6kYWaIsAA0LqrOAEeGP8APB3uiR9ffbBCfNMzkajuCCD9ONzxxtgX07OGFyw9J0kH037bb+/vg90TpcubaRotJ0UG1Np3I25wHPpvVnjC/dYaQNLDYc8UQQRW2PEzJYljpvVYobD7o2F9j747xeGMyx9KJ6Vv768apB3/AAwIny7oXUn1K9H0MRYrawK/HjAGYJtaEyAE+nhf+n2FHDJ0nxGkMIBjdlSzrQEqaO5v+UbWcAv/AAtmkMyGRAyc6UlKmkjf76xleGGxIN3hmynRZ48oIg6hmZ0vTMBZZCbpBW1iyPodjgAHiLr0bxSNBKwchQBoI23vkc0exxA6X4szqyIrtsENBxyKrbcWca9e8EZpTNNqi0A2STIOxP8AFHv933PbEHNeCc4IzIXiOiLzCBIdQSgRQ080RteANZzMmRjMz7XuQQAdwP5uBg0vj7MHUNEe4bm7C0N6v/lxVJJqjfyPn6fXGpmff1NwRdnjf9MBcOZ8Ra0TU6L5SLGfUtbBebYb4EZvxIqIQ5vUx/eM7SAlrYlUBIX5I237YUM11PQFjRI3BiQvdtbmiSSGAJ2HPtgdmcxI40lKHIAQjfff34wDN/4qohQwZCp1Eo1k8V+WM6j11mhcK1AqCB7A78H5wnEEcgj6iv648U3gGlfGed/+Mv101iZ0nrmZkdYfNUjMzJ5mw33CiiRsavvhPDYK+HM+sOZy0sl6I5VdqFmlYHYd8Bfz+A8tYKvmFINqVlHp+gO1Y6yeFDpVEzE8YU2dIi9X1sHn4rEWH7Scke0//wBu/wDbHYfaDkqu5h9ctL/+OAgL4CcTyzftLuXRlRWU0mruCGqx8AYXmysmXyuVVWGpi7MSL1AhGHP/AFHDbmftByKqzeYwKqSLglG9e+msKLdfyxkgGu44k03pcfw13HPGAQMlnyA3rAF7Cl9h8Y4x9QQzW1HsdvSarc+sc4my9TzJaOJoIhS7MYuy6iQT7+/1wDysrq7oI0DIG1E7kc8H6n9cB5n8rpBdXLjkBe19zvx/fnHJMo3lkyHSORuTwDt9f9MeO8r6XMEhXgBUIHyAVX8cclMjgBYH1LtqUMTW4IIque+2AIxeJXIBeHLtQ3DRjc922HPvjr/j33R+zZQf/TG1/hgZlcozMi+VJzWqwq7kfxFaAsgWSee2DEvRAkgSaLMqpOlnR45aquyLxe2Aw+JzVHK5YgdtNflS45HxMaAGVy4Hxf8ApiR1ToUSmNI1zDhzQLNGhBYgAFSDpN48bwdNe8cg2tv30RIAFttQ3Ht8jAD811zWhUQRJuCCp3BsHb045JNOfWolNbaljJH0sDE7M+HYdDOmaUjTqUSEKx9xShht73v7DHTKeHXpT+0uiEBrGoDfjhuT93jnAAnzE5VlLMUOxBHP41/XHCKA1ek7bGuN9sMeU6BKwOqR4dRAqRSLvtYat+N64ODGV8ANGpfNNMIShAaNbGtgQn8RBUGjXeq74BFjjJOkBiRewFnb4GHToXSoUynnTGUT+spGiqdQo6We91F3z7cYGN4QcepZqO38Djt7jGL4anALCTX6SWBDrsN+RZ498Bs2ZkVo0WQxs0Y161VgTbG1BoafYDUb/LHGbpsvkjMvPE3mEGg5Em5o6lUaV+hYcd+Mb5bI5tkK+doRqP8ACb2HJG/FYkjwyAFHmA721PQN1t7WN96/1wGkBzxRyJ81pt9YXMACwFCmjICb2BNcAVxiXmx1Gldc1mh6gtvPY3AqvLdiPUWB2rg3j3J9G0A2UYkAby7CjfFDb8cTuowlotbsutNICRadLUQdWoWRwLBU8nAAM/neoRCQPmcwNFp/nah6hvwx5BP4e2DeY+0cPlpMuyTjVB5anzbpvSLK0KFA1RPPGwOJeV6PDIY41zEhZrWmkcFdSyUSNWmtqsDEzq3gc+S/leWxFR2SLDGgN2Qe/uK+cBWkDozEuWO9k3uR9aJv5o43M0K3p80WK2YH68qNsMJ+znqYJ/dICPZ1N8e1+4/PHDL+DM4fNWXKyaxpI3UEAlhex3BpvywECSaFlJEsl3YDLG3cneyB+XtiRn5aplIb6IqAfUKxBx26h4UKi/IzMe6iyuoGyBt8b3iTmvCHloAc6jFuECMGB3aiL496wAafP6yNUakgUNJr9AMRCiEgBGBJA5u/zwRbw9ID6ZoWocAkH8QRteIma6XMGAEfJ2CsCLAs8VX5YDVliHKyj8sdhHBtqaRfbYE8nBDpPQ55VaOljerDytpVtwNKsoPqr3ra8SusdPzeViR3Een7tq6vxYvTyFNbNwecBAjSHap3onckEVsfY78frgjDHFvWaf8AM/3OBGR6yUYOY42r+ZQRTUODt2NfOJj+JEZaOXhBOwZFAP1qq/DASM3EPLcDNMQRpILGtyBwfjB3K5ZyLGZBvci632J7YUstD54NMPSyDdALLNXKHtzjrB1SmKFEOkkWNQNih/C3xgLHypzodYo8vl2Y2wVo5IbA0XpaRBxe4o/eGPOq9Jz0qt5IyccwUqUimUk3zq1oArAd/wC9HHfrXUTDmop3zcKQLFMsXrfc/uitkk3q2+7/ACnvgLmPE0MpOnNqjBSG8lJGJBuyXIO3ffihgI+d6PoC+YMwssQLXEzsxk07Kr7p6j2WuR9MGuodOy80sEh6m1GE64pG0SMa/nRF4JF2Cb774U2HUWnMGXGYzURVXKgkalYAhmcUQGG9WBx7YIHwvnY0HofXdiAZhHZRYPpVn1XWxFnbAcuu5eOIomUdp1iU6o42LKWLIdMhLWvBuxW1d8cP8SzUkbPNmYcvbitIFg7jTp0t73f43jOo5nOaURo+oqIt/wD+up3F/wARUlhR3skcYCR5qScBYZJjqJU+aR7C6Kr6TtQsEb1gHKDqefANpkFIHLIGJIoCirDnckn++AsrrIA0r5QSyMsj7IL2oenVZ3J3sbjAmTo+VipM1AsUgVbYysQ5ogmk2XejuRxsN8TOg9LiEe585RpsodiSwoUzjexXpFUMAUz3gTNyI1RpAwQtwFBAJDWTZoDc791xI670LMyKsaZbTGVAAWe1k2sk+sjeiQarHLxH1ScCDTmGj0FhrDlpPXQKlVUpQAHc9uDjXpN5fLxmVCvlo3m2CK331aew2HfZsBAJl0BWRYZPMMku8j6LL6VCR2AtHuRdbHbc1mHSOBohmM0Lj0+WYleM3dUunYHc7vtvheyc+ZZneFvNjcsJQZL1b7bMNzR2FGgRsMF8rkCNYn6fMoYrRiIqvcqycg7kKACBxgO2T6r5WVZGaFZDW88yBgUIApAWFVY3327bXwznh7qGaTVJCqJE3mEFdCvtqNki6re678Ya5MhlI2KxwZV2NAK+hQ17/wAaCiTS0LPq7c428SZLqZgdkhVXIc6IWOw0gLVmnPxVbHAVvD1XMyhUQQBIwLOpVvgbFqsbH88GOl5l3WQiHX5R9RV0JUHcGlJZl/6QeDjkOiP5azmBTAAxkZlK+WwAv0O2oGz2AvbHvWM/LLOuZy7yqA4jBjRiPKtdzpQrq1FzTXtWAJydXZI45AYgk33fUmuroMVL2FPO9EYh5/qixu8boJZqGjTMFUk1sSL3/ED3rG3iPOpBGXizM5aJgrXoQm1XcaIlDU1j1E98CZPEMTiSRIYJFVR5izRAMbvfUjkcjsB22wBM9T8hQZ4wHI1aI2Dek3V+o6L35H4455bqeTkLU5yzDgyWmvYb2pANnavYA4A+D83c5MQ0SLvGC6FSWJDKwkZAUK6gRZI1CsMHiKaaZJfMiy/7REyosbeSWVTqJYVJpWqUb2fV+OABjxa4YxynS6AqHgIJJ9F2ZA4YHSNxXA4w15bqgePyPP1M4VbCtrrYgFrWyaA+4tb7dyIzcTeQsTwwSmMLshZWIbdhqA02p7lu+JPh3wWHQToqqJLKmSVmZRuOEFfr7YA8vVIo4yHmIVWBHmrIpMg3NliqV32wDzHWPL8wx5kT+vUjGMyNbcki9tPGld673yJ6vkEizUuWLqzsQzO1qLKhjQBY8bd7/LC/DnVgn0TRB0RwJFVmBZe9E7qTd3Q3HazgLD/xlEW8zHDIlEsVViRzRHoP4g8e+CM46cCsj5eQRjcSCEslOK1N5aggbEX7jARmymaaKPJS5xLFtFJKTa1ewDE8WK3G/bHA9HzmXGo+WFd9OlhGzbk0FZg1tZJtlquTgDWQznTszJ5cLsdO/pVx+B3s/gMZOmWExijlcfzv5sS6DdbrIA5Nb7e+E/q6z5dw7JJCG1qSyxWWG+kFE0bj+UYipDHLKHdlDK66SSTQsG2AGw96+nfAWFB0xZcyY1mEpWMbadVW3cA3tQ325xMzXg9DsUiJYaSwTRV9iav8L7jCpB4t8qeR0jjMpB1OgZuTZrWQNwP5dq5ww5Pxo8jQStIixOD6dRU2t+sKCCdzRG2Aj9T6EmXeB1hjLNKoJUk3pSQ7gsBQ0jke2G2Ho8MoHm9Ny7iqBEStwKG4vC1nushJgDn5EDNwAoXe6BdtZWxwSR9cNbeNsrH6p0aIE0NRjf8AWGRxvgK6h6O8z5fLmlSHzCI1iBUkkkkPtYpgQO247Y6S+B3jd5ll0agA4K+kAEXVH2Hf3xFyBihWLR1DLqwP7z95swu9NFj2Om/+UHB7qPiyCRHT9pgAqvSwJIIqhvZPbvgEjqufjD6Ll81njUTRykK0YWmQqjGqaqr+2BydNy5lRJBvLK9ENuEs6bvg7Vvvg51foTpIZSJAxYvcSFwABzUSgLQr2wqdZy8gRHeBhFbATldpSzFiWfgtRAqzVYBwyeWWNUMWezCrpFaZ/LPfchTz2r4GCY6iqIobMxXRDu5TUwPJJH8XzV4R8yuVGkxCMlSARswI9zZ3OH/M+EctE9gZZhQOryDQvtXmtufgdjgFvqPhXWDM0ksplUtGRoCFttPrbaiKNDnfASLMqo0kDhgvpDFNQ7F7OkH523w5dfyn7tkknRY5Cy7y6UsEfwuao6boGxhLzccTyKkUqUHK+pyQRtwxUCiSf97kGDw40jwFmzWYAAO4kdxSkWAjWLANe3J7VjZOtBWVTPmZfUSUMaKu5sKxdFJN7s11ttd4HyZCeJ1JdYkj1MHU665umUCxfYkYe/BWeGYyDeSmVkmkdhIDpjfdWKA3ZsNZBF2B2wCR4g8NZmTMOzhIgEHlvTeWwWh6WO6tW/4be+IvTMzn7DmWf9xaqhb94CaJCh1a6vckbe+HTOPmYMu8edyaFHYWzspUadwR6yrtqY8qDVbmqCpn82AR5Kxwk7NpFfF0N7bb5wHPxUJ5YVafMmQKT6DoYoTdHWoF3d8cfTEvpXXYWEccuWjcAqNTr9/TWrc3uwBH1OAEbqykEFSLOkrY2B72Kuwb7b4I9AXLSWs2a8rTvTVpLEEGr308cG/fAOOf6wqS3BJ5aNStE+mZSF9lb1DbY88DYYVM10hfNaWN8whZy7GOKRVBPZSoGkA8b7CsGoPFUGUB8gI07DyzLE1gICCO/wCQwvzeJpp3KvM7hzuN++3Hv84CZ/iUx9HnyyHYMkr2DV8iRWF7Dcj+uInQctc7JMsBVhYBjTc+1gDj24xkeRLD01rUcEad+RfIO294Z/AnRBnHLNXpA0FYga1BuaIAqtjp7nfALcsHnTGFMv5zxN6VgYCtNWN1B27874jdUnczZhZYpYHdxI8Q0lVJFDn18XxeLZXwfLEjSnNusyqx0IqVYBIWyNRB2/P8cUp1rOS5rMGeYBnekKj0m1BWlHsCDvv84AjJOYtJ/Z5Aqj7zowDD6kUPywe8K+KJHjMaDQqssa+y6iaogekb7gYB+G08121Rxuf8tFmvRrY7fd2v6rXHHcgnQpMvKTNUCD9+WXSy0Dp1Kineifu0L9sBHz3UY3zMolQO9lHcxFja+mlIdDvR+98YGL5eYmMcgZCCdAVWc0L2CqSdh7k4LZNMtNK4GYg9T2CfMUsTZ1EMtKST+GMyPTIMrmEmOcjIQkkANyQaF1vd/pgIeYX/AA+SGVLLOrhlk1JQ3UkFXDAkGwex44wXXO9QlkWXSUWwEZiKF8G5CCd633O+I3V/EjO0BR8u7xah/lvZW7A3UHgEkggH22xG6tnp1zEcXnrHYV2aMFQmpbYXepiqncAgX7VeAJ9Q6BmMy480tY+8yAaTsfVYNEk1wBscROmeHpYiHMIzCKpYpqaM6iNrKr6txwrbj2wzeDuiwmxKsef1aaDamEfNsLJBB2+e14gZ3p+UTPz5efMz5MmQaRFEnlgbFACrFlABoEjfmxgBnT8rl/VLNlM0kmqlEbRuq8V98qTvfIPPPckcmsSNrjTMRKqaWUoulgL+84LEnV6uw2w4+KvC7zLHImZdmj7tGu6D5VgzHYbm7wj/ALTmPLAjBIFqQykVW9UaokgkXgDPT8ozQyw+UnlBGYDR2NsGY7E8jHP7Pp0ykRjLQOWcn30ih7ob3Hf3+MR4VYBXkjiL7lqIPwRsK3v8vfGdJykbyt/wwDBtBcSugumIuyy2ygn7t17DAEuk+DsqjCTS0nfS+nSfwUA7fXEXxJ0ZMu0cuV6ekrE06gOa25GlvTZ2usKOa8c55aTWq0BtoFn+t4YvD/iF2UNm2chvu+WyoVoXqa/4foD9MB1zuf6g1EdOjjJ9JLsXIU1Y0s2wI596wx5HIZ1/SzRNAFoxxqIqJU6fTqYN92hZBGq8QY58ppJaQFSNx5khLM1tYbTpUkA7f0x0/wAMizKvHlkWbSvqHm0SDW5OpdwfYj2JGADZ/wAMamGWzDtCUJubWX1WTpBTSEU3S6gaGk874b+nQZNkKzZli40l/WBwKAWhbDvx3wp+KegdWeYu8SIjAD78ekAFuKaxYI4359ziFkPCs4kJEkSvxqc8VVaeeG+eL2wD/BnulROzIJJpPvH0Ox70acBffesKTZfp800jpkwmmSgpAVrpW3piOTdgjY8YH9e64siZg5cCOSKlq9rqmKh+RYavrhJ6J1KeMP5TKNwxLKGJOwH3sBbsOfRC0aQprKal1Lq2PpPejx73vhF6j1uKFJcopCpKVkaRYtLI4JoHSb2Hcb+14FP13OHZ5yA2x0oo2JrYqLHHbBnpK5ZIkKoJZDYJairA82DuLHY7/OAK53rDSQIkzpPDoFNq1MHqtm539ufpgRkZ1EhVFIcHfUhalATewdWo+wxrmYMpHNaCTLh1+6STGpNc0S4rexRAFHEjpMcglLjQwf0KF4qlYONwSvNsDfpNb0MB1ny+tSHRA7oSDIQDYBoaSaViOBqIuzQOAPU+g/s0ivLGskcjhVjMhB3AN2h/Dg4ejmSVdZUUsDpUgkUNq73VdxR5wqxdConUBp1h1bzNRBBvuu4+pvAHk8Eqr06wRqTWrQzk7fzM2m/wwPkyuUizBiKhoymuOStKh9wVDDY2K472McfEfivzKgWSpfNU+aBpCHUN7BvYe3zgD13qBl9EmZefyyQrg+ntwlAgcktycAbkmgLiIqhOgIfURQAF2VNHjv2wW8JdTy8bTeQERG0kq1n7uoA+p/TVmwQecV3ksyA29OK4a/8AXDx4YkyoCsGYuVCssgCrfcivv8/ze22AeZ+rS6aRwF0egbFSPdSB77cjFO9Xmmhm1SxpZ1fwrRtiSV50n1Hn3OLJjEQAoaQWOyqRZq6s3237YE9Y6fl5/TKNOnZTT6t7uiimz8HALqeIIkojzVDb6YyoqqHuDfpHN3YqucDOuZiGUaoo5gSS4Z99Rvcn1t7Hjj6YP+IekaII2ijl8oKqRs8VFtHm6iCBRvUDvWy98RkQ5lYFthoRlsHf1EkEDkjejXtgFzp84Xdb1Ud74Hxvv/XDfkOl+ZlrljLeiSRTpc2VX01oA3utzzZGO+Y+z98tEcxPJGi8As7g23AAUjnfk4NRR5oqFhnqILSgO9afre36UcBM65kYoIMw+Xy0Su8ZjA8g9xVLY5a+/vhE6d12XLZcJNkA0LqdLurqvqOq01WnPcc4ceoSTZfLOf3MweiI3Dy+YAd1U6iRtvYxL8HeJ482kmW/w6NXjiDOr7hgtAaiRrvjaj9RgFnK5hc1lQqyyKulkEBzJWOhtWhF396PYnAaXw9nXm1SRvNtqZkcMdCgC7PsK/LDtLHlnji/a4xl/OkMajTo8tlQMAwBLIxLVqBG1A3gX1PLdUVpI4xHE8CB1SGRGKqCVYE2SWNgkGrrYYCLD4qiWNEhFFRpUAc1dGiD79zvhngyE8sJadaS6A+4/wBQH7+3Y3VGsVjLHJD5cvlNFIHJ1jUpvtv8G69sMPQfGzDbMzZkpe4BjZa73qj1i/cG9/nAMuT8IxadUeYkRxVrOoXmzRC0SSQdxe9jnELMyx5eRCMwFMTOVaJ00qz3qJoC2I9NnegNhhmyXVopRry0wcEBdPpQooLHT6QL59hsN7xG6wKgdHdAxVPLqRVew3qYkkAihQCmtzd9gW8hk8+LIy/TowBufI1Ec1yD3GIqZrPO7aZMqGQ6Cy5WM0e4sre236YyL7S6UhMtqsUdUv17Kvycbl9WYLpH6WosdwFPeyRXA71gJPijKTRwdOkzGZUvMZCSwWNFHo0j0KOBY+dXbC34W8WT5DMuYguY1K0WlmJDAlSCCCSeP1wyeOzJmcjkYooGkaG9RUqedqGkluwN8b4QEyU8bg/s8kZF8q/9W2wFg57xV1jPhfLySAIatULVdcszV2453x06b0rxBq1KBHWrmJfyplrfseMafZd4yTKwZhJpVXzCsyl+Cx9DKK+FU17DDa32nQ862KkXaRMwFcmwva//AE4DeT7N8tmPXm4pDO5XWysAC29kC6S+CBt7Vhf6X9neV8mBy5SWXKo7Rs22vSDdckEnjjY4nx/aOJgdEWYmWgH0RlRfw1ijwR9B749z5/bgkb5GbL+RHpV5KsqwrSCCewN72NXzgFXxx4WgyjIFWdQ+k+cw/dJZ7sLuzv8AGO3Q/s1zaSCRp4FUUxKsWDKe4ahsR3x38d9BnbLNJJPK3kpsJAp9CkGr0gjtuDvW984ifZ142eGJ4JozLHChkQi9SgEAoBwRbCrO3yMAxdSCwn9nfLZcatIJEYbzF7sC90OxHIwk5fVAJRBI6UWZQGOmtZU2rEqWqtyCcNfU/tF8wnKy5CQzq3pAkFg0GB3Wx6bsfGFbJdegdj5fT55GIJZP2g0eCTtHtt2HtgGzp7JIqllt6omhZ9/1xHz0CrQANHm739tw1jfHbo3VBPSnJSZUp6n12QVIpANagj57bYl9WkCUWYLe+/xvvuMBXWa8N6iyxLGpTdiSy3a6qAojcbD5xF/8LS+osrLpQSFdJOzEaRqG1sNXOw0nDX07qqjZADqGpn1CjerTbcUNxfwfxnZTOiUEAqSDTBd7A2FHjnVyPpgEHOdNyqKWWZmN6Qpj442JHff9MTeg9H/aVVHkCKbOkE23BPagRQPvRBwyZ/IISzSReS8gIFPs4UhgaNAkbbWObwizTSo5SKysTuF0rtzzQvfjvew3wFj5noTtEEhzLpWwH3iPglvVv8GsOH2c9JWBZJZJmlmNjU+wC8+kHYEmwa+MVn0rx/HGrF4yXA9IFnUe3qvYX2rDz0XxbHmE1K0PlFvXqiZjGpBpZFEgof8AzACpo7KcBL8T+ITl8lklj3BUCQEAyBFUAsmqwGDA7mxthR6n4lZ9Pk5jMFmAH7xF0KCTYYRAKaG13e+HXPdDSfLgmVSbJheMbeWVYhQxO4P1N1tWFaXwwGExikEpiNMSQunaE8gkH72A75ibLyqsU7IoU2GlqVWJPIJOqqOkUNhzWCXSctFApIVdC2LArb3AG4GAvQWE0VxggiwA/wB5SCb27i/piD1npvU+I82hHtpEZA9ro4BM6MWRFaOVo2oG0Yqb+qEG/nBPpf2i5+L+MSUKuQBmrsNZGr8ycDc10XNQgB8uSONSeof+m8Bzl2UkOrKfZgQfyO+Av/oKTZ7KxyyCIecTNTqrAMbXa1PbsRgd4666enFFIZ1zWuytRm106iQECknXd+4wk+GOvZ2WNMrB1CHK+SgRFk9JkJJ2DaD71zeHbp8byxrF1eBDNFYjlk0Osg2JKncaxtqXYsN8AhS9UyGbYebJKh7F6A/8yqfyPtghB0LpkV+ZmkezsupTW3/IdV4fYOm9PUWI8oK2IqOvcEf73H0x7ryYFQyZK+4tDt3+5vf9tu14Ct+odMyQKxxR5gySsDH5YcaxZAVWk5DHfn+Eb4OSdJzPTpHZsvB5TkELNH5qA1wJhqkWvZgQeNrwaimy8bQBM4jywppHcvV0QtmvUePkcHDf1CNcxUPmMd7ZVog0FO4FDn+mArHJ9CkkUnSV5AZqXY87ULBF74O+GOmBJ5IkNqETSy0wDP5hILEWeBx74TD9oeaoLEkEHbUF8xz7m5LH6YaclNMc3lyc1Mx/ZpZzqfbUobTUeyb7Cq4vjAHOtZBoG3pgd9qH5D4/DFbdQ8dxMGCZd/UCLLL3sdrw4dN6/mM15CZiKENMslkqUI0Fh/ESu4HeudsROsfZlltQIYx2LqIgqb+GBrjttgK38MyATRgmhuD3/hb/AFw+5iaIx6RMwDjT8KCNPwO2I48BZeMqfOmuyNwtHYnsBW2OHUcvkcqWWQysygEqqGjq3FE0p/P9dsAR8NjLoXSItM4cFgASSPTwEGw0/wAXAK74zqPixopGWEGYP99WI0bcm2G7AGtQ27EmsIjZsPmv+FWRVel03TEV6gdJog81fbDX09slOEhkklik9KeXoUEkFtw24o8VtW22AAdbyskzDy0mV22MLah2uxqOkj4v2wM6fO+W9bIlOGUa01UV9J01wRZBPycXJkOiQxuhMUh0IU8zUou2NEoxotWxsDgbe/b/AAHJ+qR8rEZXJLyUptjQ+4wIS+TpHJwFGrnXebzDIWcgDUSdRoADfngV9Bhx8KTQHykKPdnzWFAfeYimUiQWuxHBF9sO2fghbygctGUXSJNUcesmqBLLHRS9jseL27DepeD48vG2cy4BQALKrsxEDX6m23KlTQ9tQI+Aj9P6wBLaRKsZG9b1tVEk0bKl6JGxP4w/FE7SuWRlVaJoRgnZqu6sBrsj55GEmPPKjOAxNvWnYqy01k9ifa+xwwZDqSvqtWOoF2rfUvsBHuRtvfsNu2AEC4yO51MoLNXHNgEDni+QcWD4OyKx3NIhckBlZW0heQSRWxs6RvW9c4Rsp09pM1IYIJHiW2pAbC0QGXzDZr8/btVkwxRpEWpdIOXiFkBluWN5CRd010f+k+2AVPHPh6SWQv8AtGwBoTabHG2tVUEfBwi9M81ZgsbIGJq2K6Nu51+n9MXNmtEjsHRSpBHqFiiRgB1Twb09yWuSChZCUV276aP6VxgAw+z6MH9/1LJRM1nSJPMPvwgFfTEPw9kcxlZmlimCqlguD6XAJr0ncg7MARgh1fIxJ06JwwaZAslgEgoKGg6mIsbElQOMAuleIlUSebGzggFERtKenixfte43N84B0yuekmj/AGdkdUDhysSqKtg7SMNNo2xK0RueD2J9DyU3/Es06h8s6yHzF0NJGRYGoPpUnSBqo8flWHUfEuYk2VzFHyscfoAv5UAt9Ws4k9O8Uz/5TEvqGhWLeoDegf51s99+aI4wD1D1NfN5ViUDEg/xbWBTbkGx87bb4K/tauOCrDsRv/p+GETpfTXMqTHc+a6yVpKgUBXFC/p84s/O5GNSNLMC60gAtfzsVvv74BI8UddEGqNvN/eRkKQBpujwbBu+autsV3NnWcIHN6AQCSSTZJ5OLjznTVkBWWNXo7ahe/vRxXXVfB2b8xmjgUoxseWQAPwc2PpvgFqMDUL3HJwXm6nPpjJaVVVCiEMRySbG/uQaH8uNJvDObRS7QlVUWSWTYf8Am/TEeViwUE3pUKPgDAZBI7uNcrkb7l2J4NbXeO0vTLTWnqGrT7Cwuo887b/98RCt9t8TMvlpWZI21IhYAPIGCKx2smjXteAbfsxyMbJmVej5hjQDgmvMegau9gdt9hi3+nZHZX0aW0jcDj88V30b7OM2AqtmYoDHKJlZAz7qp3JOkAD272cXIg0gaiB7+196/G8BQ/TvDeXVVZkD1yWJK/6YmS9fy0TDU6qQhXbS1C0I2RmO1cYSctJFLqLh5GXnWxYcjgE/XtgnG6iQqsYCsNgAB2Udu2Asjw34g6fMltm4kYkipGVG5rhzf0vBXMZmGgI3WRSOQwb6fdJHG/OELwpDHJoR0jYiJwbCmqYDuPbBfw9bQQigKQEsbsnknnntx7YCF4jzGYjLM7qkPC6Vsk7Vy43O+9YBwZE5rRINDyEMzLJ+8QC2oeo0DxVfTsMEvGUU8pStTKSKI2RN6Gok+kn6dsJuYzHlSlXIVlXTYNi/Zq57b37YAjkvBmZjmRrjsm9jRUG72qr9gD3GIHXcpJDPKHDXfpc2L2BsH3B7jgjHXqGaKwRuJmYFeI7AUqFGp3Xkn8Nx3wCjaWVtg8rEVsCx22HGAsPp/jyWZUUws8yrTOi6tfYMRrUK3AJvfBbJZrqmYbRHGqHSSQxQsRxwFJ+9Q3bCB4eWaOVqjIJHlnWNFajtu1b32+cM/TutRzSvGx/eOSoXUF2v7o9VE889ycAX6rkOqKI0nzQjLbERxgkXzbGyfnjjAHxt0ybKwwzrnZp/MWhqBVRpKr/lkmhvQDb2Pphv8K5ZTLmwwRlGVDxsGD6SjyawCv3SNlPf0jDT4my8csqGS2jRWUlfWratGz+wBAsEHsdqwHzflHkkYxhmPm0Sq0dRFnfj5NjDV4WyGptU0RCgnTyBR222phXvV0PfFiv0DIxvqWBNd3qVR8/TscTFKagPKUUCf/aOBwbI/XAQ+mJDAmmGOVH96UfhXBv8MSU6M8xMkmhgfXqc3uNxf098a9SzxVCfKYgqaEaOx24FpZH5YzKrnFyOXSAxACEI7Sxs2+kbAhgUo3tR3/LABnVFdnUegWpdTaCvm6IrexePOtNpy7yRhWYLqDIuq7GxHvzgtkI2hy0GXJvyo1Q1weLIsXyMaxS9qAHbcf0GAozPZydvTLI5r+Ek0Nh24G1Y8y0LBRIpUBWr7yg2Bq+6dyO11XbFsT+EIZpWcxhmffUTt7bg7cfTAbMdGy0c2YjkGURqjaFWkVRqVVBBGxCuLJAB9VG8Bz8Z9OilOXeJYgsmWjv93pYvpvUDClksDx3wl5WAw5uNX9OmVPvbCtQ33HFb2e2LU8K9L0ZrLCViYhEY1DKyvGwUSLZqiVCabU7kGsMnUenpmIHy720LtYU/eXcEUeRR4H4YCIOkQFSzxxMbJvT23I3xkJrSNwi3pB4r3H9ME0y6oqoNkFD4AHb9KwUilUrtRHxgBJl8zcCwMc836ELOQEQFmJGwA3N1ziZOijcLRDldh/CFRt65Pqx6lyWmkOCCChF2O4I9jgKs8e9dyssCiGZWIcWitswo7mx2/vhLgphswvuDsfw7Efri0es+EZ2h87LtPl5QP8t6jVjdUNRXT73dV2OEw+BMy7HXNlQSaLeeHs9/8sNv9cAGVNB1GxpsijRBHB232w5dYzDN02FJZCzMy2WkZiV8sG6J41Vt2rEvpX2ZiVfLbN0xXbTA3fuDIU1C/bDZ4g8MRyRxwgyBUPGkWSERdlPcBS2kmyDY23wCl4f8RTZnJtlC/qEZgca4w8iEMLUTsAWo6TVE1d9sT+peNMyz6J0ljCghTHGVJIP8QvZtNbDb644zfZhC6+aMwWWy3AAYDfSRyrVsdwfgYK9O8Q5GfJRwuzZGgoDKS60P4dZ9Sj247CzxgFbLeGnYRHyvIeaQR6iKssw+8D7c7c4g+WfMXknRuBzvXtiyv8SgnSKMF00SI5kZQAuhwxvUw2NaSfnBXxJ06PKZdJEy7GOInzViKa2U2Ft5FsgGjQYfiMBXvgLLqXYnmmFVvs73+gGHHw6cuuR8yV4x5UV7OSwC6h6kHvX54WM109ZIFn6eZoPPeUvrJ1qwbceh9IU3t+GFqXwTmo11h9TsaAQNZN8MeN777DfAN/QuqQdRzUkCk+UsfmIdJRrsAg+rfnuL3wzZTwJkEP8AkoSdyWVWJvndlJxV/gonp3VYxm9EatG4ZifTpINGz7stYtHMfab0qOv+IDncVHG7e3stYAtlug5VSQsS7AVQquP5a9sDfFUIiyswgy8nmMsixyRJZRmUhSSPWBZ5AI2s4H5r7W8mrsscGakZVJcCMKVAI5DMCOR274DzfbCWvyskdx//AKSqv5UD8YB5670oy5No7AfQKYi/WtUxB+QDhS6f4EnaIpPmEDmcTrJEpDK3cD29NiwRsBgZl/tRzcrRxDKxIskgQsZGYiyAT2xYXUOt5fLKP2iZI7GxchdVckD/AEwHDwz4PgykhkRpGch1Yuwpg7aiCoAHPHfE3PRIupEUAVq0gVz3+bwleI/tWy8alMqTNJVaqIUfiw3/AAx08MeKWzsRlkpXJK6RwK2B+tYDv4gR8vIAsLujgkMCKUg7qTRI52NV2vCjkfEsvnTK5j1qVhiVgRYpncmtPqJEY7D42xbuazgjy0xsE6CAPkgisfLvU5Q0rt21MR8b/wDbAX90HOAjTI58p63UBQrfyuG1FT8g/wBRhgymSjRibLBhurSsaHuFvT+l+2PmybrucUFPPkXYKwBq/g0LODvTPCrTLG8v7RIjL7mgedid60+3vgLpzGXhsaJFkDE0VYE7UCDpvcEgfjgRnemuGDci/VQ3A9wCaP8AXf8ADBXwn0KPLwCONPLUMTpsnnve5wXky1cYBVhjDACmBu799uD22wqeL/BbZmTzLCnRoG+3f1EKL7+/b5xYuY6eS26ggfnfv9ceR5NQ18njc3+l4AT0jpT+XEGkLNGB62Xk6SpO1WaJG42vBLMdMBIO9D2PfG656MP5eq2onvW3O/xjt+2KoBIDAnm9v++AgdQy1gDf8D/u8d8p06kBL19B/sY6zTI+y1fsfwxrmswVTjbuKA24wA7OZbUsoO5V9QIJBBMaUQRuCKJ5HGAPVlkymW/a9cxeGIel5ndXvSCGDMdyfbuB+M3M9TaKXOBjaNAkq0t6dIdGArcjg/ngD9oXXov8PeKOSNi/lrQYE1qUmgPasAf8LdehzcOqAupBuSHV60J5o8lD8bH63iXnMrqY6L1PXY6TV7GuD/piguldSlglWWBzG68Ee3sexB7g8/hi6/BXj2PM0r6Yp+CjGg/yhPP/AE8i8B0yTSIdPqFGwOCD7j/dHg4aciBOg8w/vOA9elt+CorcHfTyKtSMZJJFKSBXp+9sQy33pgNv0x1yvlSoCNK6hvZ9LgGv4SBf03GAHZjItGzaasg6kbh172f4h/z/AHh/FRLOa58ReB9QvJayob15Zv8AMQn+Qmg6/U3W++2LD8Z9ahyeXfzmDHSxhDOwYuosAOvqBO9Pd/J3wjdF8Zwy0c24hLD905GgCh6tTqDuQedJUnVWkncOE3V8q8MsYmWmjlT92pk3N0aX67AkXhj8iUzsWzMs4MYUAm4wCg1UtAXYPa7+mErqHipDAVE8rMVNUtKDW3PsRf4YuKZUjjWRQCFJYs1ekm7bf+Ik/rgEjxE75PLPMq+pBYDbDcqN6H6Yr7NfaVnihjRo4ge8aer82J/phw+07LTZqNRE2yMXZCR69qBDbbgbhT7nCLlOnpmYQEiKvGSZH7NY2G/FFfpz72AAZzPSTMGlkeRhtbmzVk1Z7WSfxwVjT0gAe9e23/6we6/9n8yIksMLb0DGASR6dV33v7te9e+IOZ6ZIkvlBGLKNwFJ2IJsgbjnAHOudTyZOZnijl8/MqUZmcFADoul0g8qMLBb3Owo/wBcMmU8LTPZkVkQAUSp0sdXA4I+vaxifl/CDN5iKtuACFv5P5YBY6Qv76LmvNQ/+of6Ytvxj0Bc7l2i1AOp1RsRsrD3reiLB/D2wpJ4HlSyWFoVa1BINlTs1AGtvzw85CV+62DfJr8/bAfPPVenywSNFKpR15B9vce6nscSOg9blyr6lNqSNS3sfp7HF79X6HFmCDMiMRWklAxW+aJ433r4xwn8H5PSPMysDH+cRgXV7+kbH4wCr4g8ZJJk0kRtmDbHnWK2PyLxUbg0T3Ixa+Z+zxJRIImkSIsHRQuog8MqgkbcHf2r6df/AOLDLE6hmj0aAjOta/QuoleRTXeArPxC/wDxE4HZz+mLt6Nnoxl4Lb7kSXfFlEG3vtgg/gfLyBRJFAxC0WMQLHbc6iffvWMbwhAFWP1UtXbE2BsDtXx+mAaMlOhX0tY45xKidTyRftgNHkY1FE3WPZs0V+6OMAakUdsR58namh6j/EDRH6H+mAw6q98c9sE8rnj3/LARG6AXjIYhzYpm3YUOxoVfFfOIM/S5CFChUAOlQo9KjtYHYd/axhnj0nfcHg48e97rfvW+ATMzA8DASD5DDe9vyv4+MI3i7O5rLAgnNywEDTJ5qoq++oxx6tj/ADEYtyXINdmQn4J4+g4vGmXajpYCuDY/3eA+epuqSASsyoxMagamMoIZ61Wx5324wuTS6iSeSbxeXjbwXl5szGkSrCcxDMWZF2Lxvl2UsoodyDVHFQeJPDk+SfROlA/dcbo//S1Vf/LsfjvgBQxteOa4k5HLGWWONeXdUFf8zAYAuPEkleqaWWWMgROzkqoUihpaw2+9kWNuceSeJM95ZH7RMFdtZIJWz9Vqhe9Dvfvh3bwnFNMFYgRKuhEjs7sd2JO11sN+d/bEzxh07RlHjVCqtpRSzKgU6gN1FkAfP598BV+TyWtJZGNaFDWbOrc2L998Nc2Umly0UIa4JJLiApqVUvlfUK3Ukg3V2OMBp4nyshif/LZAhIUEMNiTuTvv97bjjDxBNl5WjEcnlE6tEY2ZAAbCyVsKA242PJ4BGyORRg61uTQJF0CO2/P1xbMWRJyiyPK9BUBVdtW173fvX4DjfHuMwHCLqI21LqLGt/n3xp4ayWXmcyGLRJCxP7s6VOxJBA+p/PGYzAWJFmE+6AwI2vb2/wBjELMzRq5ZIl8x12YirodyN67bY8xmAFv1BpSpeOIjkggmjR4JNGjxtxjnNDXqjqN/51AsE96I0n8QcZjMBrl0dLLSvIar1adrq6pQd644HasetnCLq7Ism/8Ad4zGYBN8SePXy7BFhDMyhtTOdgfoP74m/Zl4xfO5mWKaJAwiLoyXsFO4IYm/vXeMxmAsqJhp4r6f9seSTVeMxmAiPmCTY2xv+zu1MGAI3H97+ox7jMAPzw0t8EWP9MaH6frjMZgJuWQk1t9cTRlCO4/LHuMwHQqQaxzy0usWNsZjMB1AsUfzwOnhkMhAcXV78YzGYAfm8yWzmSJAHpzCkDjYRHbb4wczvTo3j0PGjo33lcWD+Bx7jMBW3iz7O8hlgs4R/Jd1jkQN6oy5pXiLcUxooxog7UQMcY/sxy+UnUtJLJpNi2A3FlTQXsRxePMZgDsXRlkeLXLKkbj0rG24cVd2AKJ34x26h4dmEMmXnzJmi0FUGkIwDVyy7k0ax5jMAu+Jy8EJGvWPKQAEVst9wdjsN6/h+dqxGbIdpByT3+fp9TjMZgP/2Q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depts.washington.edu/depress/images/hoovervilles/hoovervill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638"/>
            <a:ext cx="7485185" cy="60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awesomestories.com/images/user/953d51ec3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5330"/>
            <a:ext cx="8435225" cy="60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dirty="0" smtClean="0"/>
              <a:t>Describe shantytowns. </a:t>
            </a:r>
            <a:endParaRPr lang="en-US" dirty="0"/>
          </a:p>
        </p:txBody>
      </p:sp>
      <p:pic>
        <p:nvPicPr>
          <p:cNvPr id="9218" name="Picture 2" descr="https://o.quizlet.com/2eTROQRn-hbr.5lc27iKqw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638"/>
            <a:ext cx="6400800" cy="49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Camp </a:t>
            </a:r>
            <a:r>
              <a:rPr lang="en-US" dirty="0" err="1" smtClean="0">
                <a:solidFill>
                  <a:srgbClr val="FF0000"/>
                </a:solidFill>
              </a:rPr>
              <a:t>Michela</a:t>
            </a:r>
            <a:r>
              <a:rPr lang="en-US" dirty="0" smtClean="0">
                <a:solidFill>
                  <a:srgbClr val="FF0000"/>
                </a:solidFill>
              </a:rPr>
              <a:t> – Homeless camp in Roseland – </a:t>
            </a:r>
            <a:r>
              <a:rPr lang="en-US" sz="3600" dirty="0" smtClean="0">
                <a:solidFill>
                  <a:srgbClr val="FF0000"/>
                </a:solidFill>
              </a:rPr>
              <a:t>trying to get help for homeless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r>
              <a:rPr lang="en-US" dirty="0"/>
              <a:t>Camp </a:t>
            </a:r>
            <a:r>
              <a:rPr lang="en-US" dirty="0" err="1"/>
              <a:t>Michela</a:t>
            </a:r>
            <a:endParaRPr lang="en-US" dirty="0"/>
          </a:p>
        </p:txBody>
      </p:sp>
      <p:pic>
        <p:nvPicPr>
          <p:cNvPr id="1026" name="Picture 2" descr="http://www.pressdemocrat.com/csp/mediapool/sites/dt.common.streams.StreamServer.cls?STREAMOID=3w6oK6SvvRHsFtya9BUzZc$daE2N3K4ZzOUsqbU5sYvbflsBBAgCbf2weluT_ULR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620000" cy="479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2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790</Words>
  <Application>Microsoft Office PowerPoint</Application>
  <PresentationFormat>On-screen Show (4:3)</PresentationFormat>
  <Paragraphs>91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Franklin Gothic Demi</vt:lpstr>
      <vt:lpstr>Franklin Gothic Demi Cond</vt:lpstr>
      <vt:lpstr>Gill Sans Ultra Bold Condensed</vt:lpstr>
      <vt:lpstr>Impact</vt:lpstr>
      <vt:lpstr>Office Theme</vt:lpstr>
      <vt:lpstr>Great Dep. #3: Effects </vt:lpstr>
      <vt:lpstr>Immediate Effects</vt:lpstr>
      <vt:lpstr>PowerPoint Presentation</vt:lpstr>
      <vt:lpstr>PowerPoint Presentation</vt:lpstr>
      <vt:lpstr>4. Homes</vt:lpstr>
      <vt:lpstr>PowerPoint Presentation</vt:lpstr>
      <vt:lpstr>PowerPoint Presentation</vt:lpstr>
      <vt:lpstr>PowerPoint Presentation</vt:lpstr>
      <vt:lpstr>Camp Michela – Homeless camp in Roseland – trying to get help for homeless </vt:lpstr>
      <vt:lpstr>More effects of the Great D. </vt:lpstr>
      <vt:lpstr>What do you do? </vt:lpstr>
      <vt:lpstr>What do you do?</vt:lpstr>
      <vt:lpstr>A PERSONAL VOICE: THOMAS WOLFE:</vt:lpstr>
      <vt:lpstr>Look to Gov </vt:lpstr>
      <vt:lpstr>PowerPoint Presentation</vt:lpstr>
      <vt:lpstr>Did he do anything? </vt:lpstr>
      <vt:lpstr>Anything else??</vt:lpstr>
      <vt:lpstr>PowerPoint Presentation</vt:lpstr>
      <vt:lpstr>Discussion</vt:lpstr>
      <vt:lpstr>According to a recent Washington Post article…</vt:lpstr>
      <vt:lpstr>On a separate sheet of paper</vt:lpstr>
      <vt:lpstr>Great D #5: From Bad to Worse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5 biggest problems and how do you fix them?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rgunter</dc:creator>
  <cp:lastModifiedBy>Gunter, Rachel E.</cp:lastModifiedBy>
  <cp:revision>98</cp:revision>
  <cp:lastPrinted>2018-01-11T15:57:03Z</cp:lastPrinted>
  <dcterms:created xsi:type="dcterms:W3CDTF">2016-01-28T23:24:49Z</dcterms:created>
  <dcterms:modified xsi:type="dcterms:W3CDTF">2018-01-11T16:57:35Z</dcterms:modified>
</cp:coreProperties>
</file>