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5"/>
  </p:handoutMasterIdLst>
  <p:sldIdLst>
    <p:sldId id="258" r:id="rId2"/>
    <p:sldId id="278" r:id="rId3"/>
    <p:sldId id="277" r:id="rId4"/>
    <p:sldId id="259" r:id="rId5"/>
    <p:sldId id="274" r:id="rId6"/>
    <p:sldId id="275" r:id="rId7"/>
    <p:sldId id="262" r:id="rId8"/>
    <p:sldId id="276" r:id="rId9"/>
    <p:sldId id="279" r:id="rId10"/>
    <p:sldId id="280" r:id="rId11"/>
    <p:sldId id="260" r:id="rId12"/>
    <p:sldId id="261" r:id="rId13"/>
    <p:sldId id="263" r:id="rId14"/>
    <p:sldId id="264" r:id="rId15"/>
    <p:sldId id="265" r:id="rId16"/>
    <p:sldId id="272" r:id="rId17"/>
    <p:sldId id="266" r:id="rId18"/>
    <p:sldId id="267" r:id="rId19"/>
    <p:sldId id="271" r:id="rId20"/>
    <p:sldId id="268" r:id="rId21"/>
    <p:sldId id="269" r:id="rId22"/>
    <p:sldId id="270" r:id="rId23"/>
    <p:sldId id="273" r:id="rId24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4BA1E-235A-46E7-9977-E4DD2D7EB97A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D2346C-8CDC-4488-B215-09946A557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24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4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6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65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25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8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08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7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876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49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6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A975C-3ED1-4A69-B6AD-5B54247B9A1B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AA26D-7B8E-4F01-A9EE-AEDCCA6F0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9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anose="02000600000000000000" pitchFamily="2" charset="0"/>
              </a:rPr>
              <a:t>Which of these jobs did women perform during WW2? </a:t>
            </a:r>
            <a:endParaRPr lang="en-US" dirty="0"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aerodynamic engineer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aircraft spotter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architect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Astronomer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barber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baseball player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bus driver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butcher cargo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Loader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chemist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crane operator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draftsman drawbridge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00699" y="18256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Electrician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 fire fighter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flash welder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garbage collector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geologist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lumberjack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maintenance worker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 mathematician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mechanic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messenger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meteorologist </a:t>
            </a:r>
          </a:p>
          <a:p>
            <a:pPr marL="514350" indent="-514350">
              <a:buFont typeface="+mj-lt"/>
              <a:buAutoNum type="arabicPeriod" startAt="13"/>
            </a:pPr>
            <a:r>
              <a:rPr lang="en-US" dirty="0" smtClean="0"/>
              <a:t>milkman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8163198" y="1666876"/>
            <a:ext cx="5181600" cy="45958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physicist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pilot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postal carrier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radio engineer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riveter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scientist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shell assembler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err="1" smtClean="0"/>
              <a:t>shipfitter</a:t>
            </a: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taxi driver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telegraph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traffic cop </a:t>
            </a:r>
          </a:p>
          <a:p>
            <a:pPr marL="514350" indent="-514350">
              <a:buFont typeface="+mj-lt"/>
              <a:buAutoNum type="arabicPeriod" startAt="25"/>
            </a:pPr>
            <a:r>
              <a:rPr lang="en-US" dirty="0" smtClean="0"/>
              <a:t>train porter</a:t>
            </a:r>
          </a:p>
        </p:txBody>
      </p:sp>
    </p:spTree>
    <p:extLst>
      <p:ext uri="{BB962C8B-B14F-4D97-AF65-F5344CB8AC3E}">
        <p14:creationId xmlns:p14="http://schemas.microsoft.com/office/powerpoint/2010/main" val="35245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Franklin Gothic Demi Cond" panose="020B0706030402020204" pitchFamily="34" charset="0"/>
              </a:rPr>
              <a:t>Overall: 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How did WW2 change the lives of American women? Include at least 3 specific examples from the documents you have seen. 5-7 sentences 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87101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Should minority groups fight when they are discriminated against at home? 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6199208" cy="4486275"/>
          </a:xfrm>
        </p:spPr>
        <p:txBody>
          <a:bodyPr/>
          <a:lstStyle/>
          <a:p>
            <a:r>
              <a:rPr lang="en-US" dirty="0" smtClean="0"/>
              <a:t>Many say yes – even 33,000 Japanese</a:t>
            </a:r>
          </a:p>
          <a:p>
            <a:r>
              <a:rPr lang="en-US" sz="3200" dirty="0" smtClean="0"/>
              <a:t>Often segregated in military</a:t>
            </a:r>
          </a:p>
          <a:p>
            <a:r>
              <a:rPr lang="en-US" sz="3200" dirty="0" smtClean="0"/>
              <a:t>African Americans denied combat until 1943</a:t>
            </a:r>
          </a:p>
          <a:p>
            <a:pPr lvl="1"/>
            <a:r>
              <a:rPr lang="en-US" sz="3400" b="1" dirty="0" smtClean="0"/>
              <a:t>Tuskegee Experiment </a:t>
            </a:r>
          </a:p>
          <a:p>
            <a:r>
              <a:rPr lang="en-US" sz="3200" dirty="0" smtClean="0"/>
              <a:t>Navajo Indians use their language as </a:t>
            </a:r>
            <a:r>
              <a:rPr lang="en-US" sz="3800" dirty="0" smtClean="0"/>
              <a:t>code </a:t>
            </a:r>
          </a:p>
          <a:p>
            <a:pPr lvl="1"/>
            <a:endParaRPr lang="en-US" dirty="0"/>
          </a:p>
        </p:txBody>
      </p:sp>
      <p:pic>
        <p:nvPicPr>
          <p:cNvPr id="2050" name="Picture 2" descr="Image result for tuskegee air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77" y="1230645"/>
            <a:ext cx="3420197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navajo w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818" y="4071551"/>
            <a:ext cx="4604656" cy="25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3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93" y="0"/>
            <a:ext cx="10515600" cy="1325563"/>
          </a:xfrm>
        </p:spPr>
        <p:txBody>
          <a:bodyPr/>
          <a:lstStyle/>
          <a:p>
            <a:r>
              <a:rPr lang="en-US" dirty="0" smtClean="0"/>
              <a:t>At home: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637" y="948292"/>
            <a:ext cx="10956403" cy="5556680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>
                <a:solidFill>
                  <a:srgbClr val="FF0000"/>
                </a:solidFill>
              </a:rPr>
              <a:t>“Negroes will be considered only as janitors,” declared the general manager of North American Aviation. “It is the company policy not to employ them as mechanics and aircraft workers.”</a:t>
            </a:r>
          </a:p>
          <a:p>
            <a:r>
              <a:rPr lang="en-US" sz="3000" b="1" u="sng" dirty="0" smtClean="0"/>
              <a:t>A. Philip Randolph </a:t>
            </a:r>
            <a:r>
              <a:rPr lang="en-US" sz="3000" dirty="0" smtClean="0"/>
              <a:t>hold a march to protest unfair working conditions</a:t>
            </a:r>
          </a:p>
          <a:p>
            <a:r>
              <a:rPr lang="en-US" sz="3000" dirty="0" smtClean="0"/>
              <a:t>FDR did NOT want a disruption </a:t>
            </a:r>
          </a:p>
          <a:p>
            <a:pPr lvl="1"/>
            <a:r>
              <a:rPr lang="en-US" sz="3000" dirty="0" smtClean="0"/>
              <a:t>Executive Order: Defense industries can NOT discriminate based on race</a:t>
            </a:r>
          </a:p>
          <a:p>
            <a:r>
              <a:rPr lang="en-US" sz="3400" dirty="0" smtClean="0"/>
              <a:t>“Double V”</a:t>
            </a:r>
          </a:p>
          <a:p>
            <a:r>
              <a:rPr lang="en-US" sz="3400" dirty="0" smtClean="0"/>
              <a:t>Riots</a:t>
            </a:r>
          </a:p>
          <a:p>
            <a:pPr lvl="1"/>
            <a:r>
              <a:rPr lang="en-US" sz="3000" dirty="0" smtClean="0"/>
              <a:t>Zoot Suit – LA   </a:t>
            </a:r>
          </a:p>
          <a:p>
            <a:pPr lvl="1"/>
            <a:r>
              <a:rPr lang="en-US" sz="3000" dirty="0" smtClean="0"/>
              <a:t>Detroit </a:t>
            </a:r>
            <a:endParaRPr lang="en-US" sz="3000" dirty="0" smtClean="0"/>
          </a:p>
          <a:p>
            <a:endParaRPr lang="en-US" dirty="0"/>
          </a:p>
        </p:txBody>
      </p:sp>
      <p:pic>
        <p:nvPicPr>
          <p:cNvPr id="3074" name="Picture 2" descr="Image result for a philip randol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416" y="4493086"/>
            <a:ext cx="2827111" cy="22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exican American youths in zoot suits are detained for questioning in a Los Angeles jail following a brawl during the Zoot Suit Riot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416" y="4451481"/>
            <a:ext cx="3429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65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WW2 provide challenges or opportunities to women?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will read 1 source. </a:t>
            </a:r>
          </a:p>
          <a:p>
            <a:pPr lvl="1"/>
            <a:r>
              <a:rPr lang="en-US" dirty="0" smtClean="0"/>
              <a:t>Annotate for </a:t>
            </a:r>
            <a:r>
              <a:rPr lang="en-US" dirty="0" smtClean="0">
                <a:solidFill>
                  <a:srgbClr val="FF0000"/>
                </a:solidFill>
              </a:rPr>
              <a:t>challenges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opportunities</a:t>
            </a:r>
            <a:r>
              <a:rPr lang="en-US" dirty="0" smtClean="0"/>
              <a:t> and look for the following:</a:t>
            </a:r>
          </a:p>
          <a:p>
            <a:pPr lvl="2"/>
            <a:r>
              <a:rPr lang="en-US" sz="2800" dirty="0"/>
              <a:t>What did the government expect of women? </a:t>
            </a:r>
          </a:p>
          <a:p>
            <a:pPr lvl="2"/>
            <a:r>
              <a:rPr lang="en-US" sz="2800" dirty="0"/>
              <a:t>What were the stereotypes and double standards applied to women? </a:t>
            </a:r>
          </a:p>
          <a:p>
            <a:pPr lvl="2"/>
            <a:r>
              <a:rPr lang="en-US" sz="2800" dirty="0"/>
              <a:t>How did women feel about their roles in the war? </a:t>
            </a:r>
          </a:p>
          <a:p>
            <a:pPr lvl="2"/>
            <a:r>
              <a:rPr lang="en-US" sz="2800" dirty="0"/>
              <a:t>How did women change during this time period? </a:t>
            </a:r>
          </a:p>
          <a:p>
            <a:pPr lvl="2"/>
            <a:r>
              <a:rPr lang="en-US" sz="2800" dirty="0"/>
              <a:t>What happened to them when the war was over</a:t>
            </a:r>
            <a:r>
              <a:rPr lang="en-US" sz="2800" dirty="0" smtClean="0"/>
              <a:t>?</a:t>
            </a:r>
          </a:p>
          <a:p>
            <a:pPr lvl="1"/>
            <a:r>
              <a:rPr lang="en-US" dirty="0" smtClean="0"/>
              <a:t>Decide if you think more challenges or opportunities were presented</a:t>
            </a:r>
          </a:p>
          <a:p>
            <a:pPr lvl="1"/>
            <a:r>
              <a:rPr lang="en-US" dirty="0" smtClean="0"/>
              <a:t>Star your top 3 reasons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5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WW2 provide challenges or opportunities to women?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2004"/>
          </a:xfrm>
        </p:spPr>
        <p:txBody>
          <a:bodyPr>
            <a:normAutofit/>
          </a:bodyPr>
          <a:lstStyle/>
          <a:p>
            <a:r>
              <a:rPr lang="en-US" dirty="0" smtClean="0"/>
              <a:t>As a group, discuss your evidence.</a:t>
            </a:r>
          </a:p>
          <a:p>
            <a:r>
              <a:rPr lang="en-US" dirty="0"/>
              <a:t>D</a:t>
            </a:r>
            <a:r>
              <a:rPr lang="en-US" dirty="0" smtClean="0"/>
              <a:t>evelop a thesis.</a:t>
            </a:r>
          </a:p>
          <a:p>
            <a:r>
              <a:rPr lang="en-US" dirty="0" smtClean="0"/>
              <a:t>Pick 5 pieces of evidence to back your claim using at least 1 from each source.</a:t>
            </a:r>
          </a:p>
          <a:p>
            <a:r>
              <a:rPr lang="en-US" dirty="0" smtClean="0"/>
              <a:t>On poster:</a:t>
            </a:r>
          </a:p>
          <a:p>
            <a:pPr lvl="1"/>
            <a:r>
              <a:rPr lang="en-US" dirty="0" smtClean="0"/>
              <a:t>Write thesis</a:t>
            </a:r>
          </a:p>
          <a:p>
            <a:pPr lvl="1"/>
            <a:r>
              <a:rPr lang="en-US" dirty="0" smtClean="0"/>
              <a:t>Write evidence – each person should do at least one. Cite source. </a:t>
            </a:r>
          </a:p>
          <a:p>
            <a:pPr lvl="1"/>
            <a:r>
              <a:rPr lang="en-US" dirty="0" smtClean="0"/>
              <a:t>Have a picture for each piece of evidence (5 total)</a:t>
            </a:r>
          </a:p>
          <a:p>
            <a:pPr lvl="1"/>
            <a:r>
              <a:rPr lang="en-US" dirty="0" smtClean="0"/>
              <a:t>BONUS: write a 2-5 word caption for each piece of evidence</a:t>
            </a:r>
          </a:p>
          <a:p>
            <a:r>
              <a:rPr lang="en-US" dirty="0" smtClean="0"/>
              <a:t>Be ready to present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0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Women’s roles thesis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52626" y="1600201"/>
            <a:ext cx="8258175" cy="4525963"/>
          </a:xfrm>
        </p:spPr>
        <p:txBody>
          <a:bodyPr/>
          <a:lstStyle/>
          <a:p>
            <a:pPr marL="1828800" lvl="4" indent="0">
              <a:buNone/>
            </a:pPr>
            <a:r>
              <a:rPr lang="en-US" altLang="en-US" sz="3800" dirty="0" smtClean="0">
                <a:latin typeface="Comic Sans MS" panose="030F0702030302020204" pitchFamily="66" charset="0"/>
              </a:rPr>
              <a:t>“Women were </a:t>
            </a:r>
            <a:r>
              <a:rPr lang="en-US" altLang="en-US" sz="3800" dirty="0">
                <a:latin typeface="Comic Sans MS" panose="030F0702030302020204" pitchFamily="66" charset="0"/>
              </a:rPr>
              <a:t>.</a:t>
            </a:r>
            <a:r>
              <a:rPr lang="en-US" altLang="en-US" sz="3800" dirty="0" err="1">
                <a:latin typeface="Comic Sans MS" panose="030F0702030302020204" pitchFamily="66" charset="0"/>
              </a:rPr>
              <a:t>sdjfl</a:t>
            </a:r>
            <a:r>
              <a:rPr lang="en-US" altLang="en-US" sz="3800" dirty="0">
                <a:latin typeface="Comic Sans MS" panose="030F0702030302020204" pitchFamily="66" charset="0"/>
              </a:rPr>
              <a:t> </a:t>
            </a:r>
            <a:r>
              <a:rPr lang="en-US" altLang="en-US" sz="3800" dirty="0" err="1">
                <a:latin typeface="Comic Sans MS" panose="030F0702030302020204" pitchFamily="66" charset="0"/>
              </a:rPr>
              <a:t>adlkfja</a:t>
            </a:r>
            <a:r>
              <a:rPr lang="en-US" altLang="en-US" sz="3800" dirty="0">
                <a:latin typeface="Comic Sans MS" panose="030F0702030302020204" pitchFamily="66" charset="0"/>
              </a:rPr>
              <a:t>; </a:t>
            </a:r>
            <a:r>
              <a:rPr lang="en-US" altLang="en-US" sz="3800" dirty="0" err="1">
                <a:latin typeface="Comic Sans MS" panose="030F0702030302020204" pitchFamily="66" charset="0"/>
              </a:rPr>
              <a:t>sdkfjladjfakjd</a:t>
            </a:r>
            <a:r>
              <a:rPr lang="en-US" altLang="en-US" sz="3800" dirty="0">
                <a:latin typeface="Comic Sans MS" panose="030F0702030302020204" pitchFamily="66" charset="0"/>
              </a:rPr>
              <a:t>” </a:t>
            </a:r>
            <a:r>
              <a:rPr lang="en-US" altLang="en-US" sz="2800" dirty="0" smtClean="0"/>
              <a:t>(Last name of source) </a:t>
            </a:r>
            <a:endParaRPr lang="en-US" altLang="en-US" sz="2800" dirty="0"/>
          </a:p>
          <a:p>
            <a:pPr marL="1828800" lvl="4" indent="0">
              <a:buNone/>
            </a:pPr>
            <a:endParaRPr lang="en-US" altLang="en-US" sz="2800" dirty="0"/>
          </a:p>
          <a:p>
            <a:pPr marL="1828800" lvl="4" indent="0">
              <a:buNone/>
            </a:pPr>
            <a:endParaRPr lang="en-US" altLang="en-US" sz="2800" dirty="0"/>
          </a:p>
        </p:txBody>
      </p:sp>
      <p:sp>
        <p:nvSpPr>
          <p:cNvPr id="5" name="Smiley Face 4"/>
          <p:cNvSpPr/>
          <p:nvPr/>
        </p:nvSpPr>
        <p:spPr>
          <a:xfrm>
            <a:off x="6653214" y="3362325"/>
            <a:ext cx="1628775" cy="1428750"/>
          </a:xfrm>
          <a:prstGeom prst="smileyFace">
            <a:avLst>
              <a:gd name="adj" fmla="val -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14" name="TextBox 5"/>
          <p:cNvSpPr txBox="1">
            <a:spLocks noChangeArrowheads="1"/>
          </p:cNvSpPr>
          <p:nvPr/>
        </p:nvSpPr>
        <p:spPr bwMode="auto">
          <a:xfrm>
            <a:off x="2514600" y="3657601"/>
            <a:ext cx="45720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 smtClean="0">
                <a:latin typeface="MV Boli" panose="02000500030200090000" pitchFamily="2" charset="0"/>
              </a:rPr>
              <a:t>“She </a:t>
            </a:r>
            <a:r>
              <a:rPr lang="en-US" altLang="en-US" sz="2800" dirty="0">
                <a:latin typeface="MV Boli" panose="02000500030200090000" pitchFamily="2" charset="0"/>
              </a:rPr>
              <a:t>decided to </a:t>
            </a:r>
            <a:r>
              <a:rPr lang="en-US" altLang="en-US" sz="2800" dirty="0" err="1">
                <a:latin typeface="MV Boli" panose="02000500030200090000" pitchFamily="2" charset="0"/>
              </a:rPr>
              <a:t>alsdkjf</a:t>
            </a:r>
            <a:r>
              <a:rPr lang="en-US" altLang="en-US" sz="2800" dirty="0">
                <a:latin typeface="MV Boli" panose="02000500030200090000" pitchFamily="2" charset="0"/>
              </a:rPr>
              <a:t> </a:t>
            </a:r>
            <a:r>
              <a:rPr lang="en-US" altLang="en-US" sz="2800" dirty="0" err="1">
                <a:latin typeface="MV Boli" panose="02000500030200090000" pitchFamily="2" charset="0"/>
              </a:rPr>
              <a:t>asldkfjas;ldfjadfkjd</a:t>
            </a:r>
            <a:r>
              <a:rPr lang="en-US" altLang="en-US" sz="2800" dirty="0">
                <a:latin typeface="MV Boli" panose="02000500030200090000" pitchFamily="2" charset="0"/>
              </a:rPr>
              <a:t>;” </a:t>
            </a:r>
            <a:r>
              <a:rPr lang="en-US" altLang="en-US" sz="2400" dirty="0"/>
              <a:t>(Modern GCSE school textbook)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915400" y="2881313"/>
            <a:ext cx="0" cy="2468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6946900" y="4976813"/>
            <a:ext cx="3721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800" dirty="0"/>
              <a:t>Cite your source: Use </a:t>
            </a:r>
            <a:r>
              <a:rPr lang="en-US" altLang="en-US" sz="2800" dirty="0">
                <a:latin typeface="Franklin Gothic Demi Cond" panose="020B0706030402020204" pitchFamily="34" charset="0"/>
              </a:rPr>
              <a:t>last name of author </a:t>
            </a:r>
            <a:r>
              <a:rPr lang="en-US" altLang="en-US" sz="2800" dirty="0"/>
              <a:t>if there is one or use the given description </a:t>
            </a:r>
          </a:p>
        </p:txBody>
      </p:sp>
      <p:sp>
        <p:nvSpPr>
          <p:cNvPr id="12" name="Right Arrow 11"/>
          <p:cNvSpPr/>
          <p:nvPr/>
        </p:nvSpPr>
        <p:spPr>
          <a:xfrm rot="231309">
            <a:off x="4506914" y="5160963"/>
            <a:ext cx="2511425" cy="628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8763000" y="2881314"/>
            <a:ext cx="381000" cy="1868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94" y="1452708"/>
            <a:ext cx="1799933" cy="21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31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6248401" y="304800"/>
            <a:ext cx="23813" cy="602615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05000" y="3200400"/>
            <a:ext cx="8153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" name="TextBox 9"/>
          <p:cNvSpPr txBox="1">
            <a:spLocks noChangeArrowheads="1"/>
          </p:cNvSpPr>
          <p:nvPr/>
        </p:nvSpPr>
        <p:spPr bwMode="auto">
          <a:xfrm>
            <a:off x="8077200" y="3441700"/>
            <a:ext cx="22860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/>
              <a:t>Three</a:t>
            </a:r>
            <a:r>
              <a:rPr lang="en-US" altLang="en-US" sz="1800"/>
              <a:t>: closest to whiteboards and screen</a:t>
            </a:r>
          </a:p>
        </p:txBody>
      </p:sp>
      <p:sp>
        <p:nvSpPr>
          <p:cNvPr id="4101" name="TextBox 10"/>
          <p:cNvSpPr txBox="1">
            <a:spLocks noChangeArrowheads="1"/>
          </p:cNvSpPr>
          <p:nvPr/>
        </p:nvSpPr>
        <p:spPr bwMode="auto">
          <a:xfrm>
            <a:off x="7924800" y="422276"/>
            <a:ext cx="2286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/>
              <a:t>Two</a:t>
            </a:r>
            <a:r>
              <a:rPr lang="en-US" altLang="en-US" sz="1800"/>
              <a:t>: closest to whiteboards and windows </a:t>
            </a:r>
          </a:p>
        </p:txBody>
      </p:sp>
      <p:sp>
        <p:nvSpPr>
          <p:cNvPr id="4102" name="TextBox 11"/>
          <p:cNvSpPr txBox="1">
            <a:spLocks noChangeArrowheads="1"/>
          </p:cNvSpPr>
          <p:nvPr/>
        </p:nvSpPr>
        <p:spPr bwMode="auto">
          <a:xfrm>
            <a:off x="1676400" y="4572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/>
              <a:t>One</a:t>
            </a:r>
            <a:r>
              <a:rPr lang="en-US" altLang="en-US" sz="1800"/>
              <a:t>: closest to cabinets and door </a:t>
            </a:r>
          </a:p>
        </p:txBody>
      </p:sp>
      <p:sp>
        <p:nvSpPr>
          <p:cNvPr id="4103" name="TextBox 12"/>
          <p:cNvSpPr txBox="1">
            <a:spLocks noChangeArrowheads="1"/>
          </p:cNvSpPr>
          <p:nvPr/>
        </p:nvSpPr>
        <p:spPr bwMode="auto">
          <a:xfrm>
            <a:off x="1916113" y="34417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800"/>
              <a:t>Four</a:t>
            </a:r>
            <a:r>
              <a:rPr lang="en-US" altLang="en-US" sz="1800"/>
              <a:t>: closest to cabinets and screen </a:t>
            </a:r>
          </a:p>
        </p:txBody>
      </p:sp>
      <p:sp>
        <p:nvSpPr>
          <p:cNvPr id="4104" name="TextBox 13"/>
          <p:cNvSpPr txBox="1">
            <a:spLocks noChangeArrowheads="1"/>
          </p:cNvSpPr>
          <p:nvPr/>
        </p:nvSpPr>
        <p:spPr bwMode="auto">
          <a:xfrm>
            <a:off x="4900614" y="2057401"/>
            <a:ext cx="2871787" cy="304698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Comic Sans MS" panose="030F0702030302020204" pitchFamily="66" charset="0"/>
              </a:rPr>
              <a:t>Say hi, name, and best/worst part of Valentine’s Day and/or weekend</a:t>
            </a: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sz="2400" dirty="0">
                <a:latin typeface="Comic Sans MS" panose="030F0702030302020204" pitchFamily="66" charset="0"/>
              </a:rPr>
              <a:t>Define </a:t>
            </a:r>
            <a:r>
              <a:rPr lang="en-US" altLang="en-US" sz="2400" dirty="0" smtClean="0">
                <a:latin typeface="Comic Sans MS" panose="030F0702030302020204" pitchFamily="66" charset="0"/>
              </a:rPr>
              <a:t>total war. 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1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WW2#5: Rationing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Why was rubber a vital commodity?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List the top 5 ways WW2 changed Christmas.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8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WW2 #6: Double Victory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22168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b="1" dirty="0" smtClean="0">
                <a:latin typeface="Rockwell Condensed" panose="02060603050405020104" pitchFamily="18" charset="0"/>
              </a:rPr>
              <a:t>contributions</a:t>
            </a:r>
            <a:r>
              <a:rPr lang="en-US" dirty="0" smtClean="0"/>
              <a:t> did this group make?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kinds of </a:t>
            </a:r>
            <a:r>
              <a:rPr lang="en-US" b="1" dirty="0">
                <a:latin typeface="Rockwell Condensed" panose="02060603050405020104" pitchFamily="18" charset="0"/>
              </a:rPr>
              <a:t>discrimination / problems</a:t>
            </a:r>
            <a:r>
              <a:rPr lang="en-US" dirty="0"/>
              <a:t> did this group face?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did WW2 “plant the seeds of change” for the </a:t>
            </a:r>
            <a:r>
              <a:rPr lang="en-US" b="1" dirty="0" smtClean="0">
                <a:latin typeface="Rockwell Condensed" panose="02060603050405020104" pitchFamily="18" charset="0"/>
              </a:rPr>
              <a:t>future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481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your elbow partner: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Did WW2 provide more opportunities or challenges for your group?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Star your top 3 pieces of evidence on the paper. 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With your table, </a:t>
            </a:r>
          </a:p>
          <a:p>
            <a:r>
              <a:rPr lang="en-US" sz="3200" dirty="0" smtClean="0"/>
              <a:t>Share your above results (#1 and 2)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054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</a:t>
            </a:r>
            <a:r>
              <a:rPr lang="en-US" smtClean="0"/>
              <a:t>or Paper? 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Volunteer ideas – see Ms. Moreno in CCC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1. Compare and contrast the overall experiences of Latinos and African Americans during WW2.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Latino Experience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7489370" y="1681163"/>
            <a:ext cx="3866018" cy="823912"/>
          </a:xfrm>
        </p:spPr>
        <p:txBody>
          <a:bodyPr/>
          <a:lstStyle/>
          <a:p>
            <a:r>
              <a:rPr lang="en-US" dirty="0" smtClean="0"/>
              <a:t>African American Experience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7489370" y="2505075"/>
            <a:ext cx="3866017" cy="3684588"/>
          </a:xfrm>
        </p:spPr>
        <p:txBody>
          <a:bodyPr/>
          <a:lstStyle/>
          <a:p>
            <a:r>
              <a:rPr lang="en-US" dirty="0" smtClean="0"/>
              <a:t>Differences 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Differences </a:t>
            </a:r>
            <a:endParaRPr lang="en-US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702628" y="1673680"/>
            <a:ext cx="386601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Similarities 	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839788" y="2497592"/>
            <a:ext cx="10982098" cy="748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400550" y="2085636"/>
            <a:ext cx="11430" cy="33550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306490" y="2085635"/>
            <a:ext cx="26126" cy="33475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8198" y="5440680"/>
            <a:ext cx="109936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Overall, did WW2 provide more challenges or opportunities for minority groups? Use 2-3 specific pieces of evidence given in the readings.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10981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506730" y="205105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Curlz MT" panose="04040404050702020202" pitchFamily="82" charset="0"/>
              </a:rPr>
              <a:t>Scrapbook </a:t>
            </a:r>
            <a:endParaRPr lang="en-US" b="1" dirty="0">
              <a:latin typeface="Curlz MT" panose="04040404050702020202" pitchFamily="82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838200" y="1345564"/>
            <a:ext cx="10515600" cy="5238116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latin typeface="Rockwell Condensed" panose="02060603050405020104" pitchFamily="18" charset="0"/>
              </a:rPr>
              <a:t>Pick your character! </a:t>
            </a:r>
            <a:r>
              <a:rPr lang="en-US" dirty="0" smtClean="0"/>
              <a:t>Choose from list or make up your own (get it approved by me) </a:t>
            </a:r>
          </a:p>
          <a:p>
            <a:r>
              <a:rPr lang="en-US" b="1" u="sng" dirty="0" smtClean="0">
                <a:latin typeface="Rockwell Condensed" panose="02060603050405020104" pitchFamily="18" charset="0"/>
              </a:rPr>
              <a:t>Write a journal about Pearl Harbor</a:t>
            </a:r>
          </a:p>
          <a:p>
            <a:pPr lvl="1"/>
            <a:r>
              <a:rPr lang="en-US" dirty="0" smtClean="0"/>
              <a:t>What did you hear in the news about Pearl Harbor? </a:t>
            </a:r>
            <a:r>
              <a:rPr lang="en-US" b="1" dirty="0" smtClean="0"/>
              <a:t>One paragraph </a:t>
            </a:r>
          </a:p>
          <a:p>
            <a:pPr lvl="1"/>
            <a:r>
              <a:rPr lang="en-US" dirty="0" smtClean="0"/>
              <a:t>Describe your reaction. Will you sign up for the military? Go work in a shipyard? </a:t>
            </a:r>
            <a:r>
              <a:rPr lang="en-US" b="1" dirty="0" smtClean="0"/>
              <a:t>One paragraph </a:t>
            </a:r>
          </a:p>
          <a:p>
            <a:pPr lvl="1"/>
            <a:r>
              <a:rPr lang="en-US" dirty="0"/>
              <a:t>Who are you? Where are you living? What are you doing – in school, working, </a:t>
            </a:r>
            <a:r>
              <a:rPr lang="en-US" dirty="0" err="1"/>
              <a:t>etc</a:t>
            </a:r>
            <a:r>
              <a:rPr lang="en-US" dirty="0"/>
              <a:t>? Who is in your family? </a:t>
            </a:r>
            <a:r>
              <a:rPr lang="en-US" b="1" dirty="0" smtClean="0"/>
              <a:t>Integrate these answers into the above paragraphs.</a:t>
            </a:r>
          </a:p>
          <a:p>
            <a:pPr lvl="1"/>
            <a:r>
              <a:rPr lang="en-US" dirty="0" smtClean="0"/>
              <a:t>This should be one page + handwritten. Do NOT answer these questions in this order but be sure to include an answer somewhere in your journal. </a:t>
            </a:r>
          </a:p>
          <a:p>
            <a:r>
              <a:rPr lang="en-US" dirty="0" smtClean="0"/>
              <a:t>What </a:t>
            </a:r>
            <a:r>
              <a:rPr lang="en-US" b="1" u="sng" dirty="0" smtClean="0">
                <a:latin typeface="Rockwell Condensed" panose="02060603050405020104" pitchFamily="18" charset="0"/>
              </a:rPr>
              <a:t>5 events </a:t>
            </a:r>
            <a:r>
              <a:rPr lang="en-US" dirty="0" smtClean="0"/>
              <a:t>will you include? What will be relevant to your character?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37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7, 1941 	</a:t>
            </a:r>
            <a:r>
              <a:rPr lang="en-US" sz="3200" dirty="0" smtClean="0"/>
              <a:t>(use your real name)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Today, I turned on the radio to hear ….. Describe events of PH….</a:t>
            </a:r>
          </a:p>
          <a:p>
            <a:r>
              <a:rPr lang="en-US" dirty="0" smtClean="0"/>
              <a:t>I was sitting with my family….</a:t>
            </a:r>
          </a:p>
          <a:p>
            <a:r>
              <a:rPr lang="en-US" dirty="0" smtClean="0"/>
              <a:t>My father/wife/sister/brother says s/he will…</a:t>
            </a:r>
          </a:p>
          <a:p>
            <a:r>
              <a:rPr lang="en-US" dirty="0" smtClean="0"/>
              <a:t>Living in California, </a:t>
            </a:r>
          </a:p>
          <a:p>
            <a:r>
              <a:rPr lang="en-US" dirty="0" smtClean="0"/>
              <a:t>As a high school student,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35883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 key: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8943"/>
            <a:ext cx="10515600" cy="517071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Treaty of Versailles</a:t>
            </a:r>
            <a:r>
              <a:rPr lang="en-US" dirty="0" smtClean="0"/>
              <a:t>: harshly punished Germany, made many Germans want revenge / seek power</a:t>
            </a:r>
          </a:p>
          <a:p>
            <a:r>
              <a:rPr lang="en-US" b="1" dirty="0" smtClean="0"/>
              <a:t>Rhineland</a:t>
            </a:r>
            <a:r>
              <a:rPr lang="en-US" dirty="0" smtClean="0"/>
              <a:t>: demilitarized zone of Germany, Hitler puts troops in, League of Nations does nothing</a:t>
            </a:r>
          </a:p>
          <a:p>
            <a:r>
              <a:rPr lang="en-US" b="1" dirty="0" smtClean="0"/>
              <a:t>Austria</a:t>
            </a:r>
            <a:r>
              <a:rPr lang="en-US" dirty="0" smtClean="0"/>
              <a:t>: </a:t>
            </a:r>
            <a:r>
              <a:rPr lang="en-US" dirty="0" err="1" smtClean="0"/>
              <a:t>Ger</a:t>
            </a:r>
            <a:r>
              <a:rPr lang="en-US" dirty="0" smtClean="0"/>
              <a:t> annexes (takes over), </a:t>
            </a:r>
            <a:r>
              <a:rPr lang="en-US" dirty="0" err="1" smtClean="0"/>
              <a:t>LofN</a:t>
            </a:r>
            <a:r>
              <a:rPr lang="en-US" dirty="0" smtClean="0"/>
              <a:t> does nothing</a:t>
            </a:r>
          </a:p>
          <a:p>
            <a:r>
              <a:rPr lang="en-US" b="1" dirty="0" smtClean="0"/>
              <a:t>Sudetenland / Munich Conference</a:t>
            </a:r>
            <a:r>
              <a:rPr lang="en-US" dirty="0" smtClean="0"/>
              <a:t>: part of Czechoslovakia, </a:t>
            </a:r>
            <a:r>
              <a:rPr lang="en-US" dirty="0" err="1" smtClean="0"/>
              <a:t>Ger</a:t>
            </a:r>
            <a:r>
              <a:rPr lang="en-US" dirty="0" smtClean="0"/>
              <a:t> says it’s going to take it, @ Munich – Britain say ok have it – but nothing else! Hitler takes rest of Czech few months later</a:t>
            </a:r>
          </a:p>
          <a:p>
            <a:r>
              <a:rPr lang="en-US" b="1" dirty="0" smtClean="0"/>
              <a:t>Nazi-Soviet Pact</a:t>
            </a:r>
            <a:r>
              <a:rPr lang="en-US" dirty="0" smtClean="0"/>
              <a:t>: USSR &amp; </a:t>
            </a:r>
            <a:r>
              <a:rPr lang="en-US" dirty="0" err="1" smtClean="0"/>
              <a:t>Ger</a:t>
            </a:r>
            <a:r>
              <a:rPr lang="en-US" dirty="0" smtClean="0"/>
              <a:t> promise NOT to fight &amp; to split up Poland, </a:t>
            </a:r>
            <a:r>
              <a:rPr lang="en-US" dirty="0" err="1" smtClean="0"/>
              <a:t>Ger</a:t>
            </a:r>
            <a:r>
              <a:rPr lang="en-US" dirty="0" smtClean="0"/>
              <a:t> will invade USSR anyway </a:t>
            </a:r>
          </a:p>
          <a:p>
            <a:r>
              <a:rPr lang="en-US" b="1" dirty="0" smtClean="0"/>
              <a:t>Invasion of Poland</a:t>
            </a:r>
            <a:r>
              <a:rPr lang="en-US" dirty="0" smtClean="0"/>
              <a:t>: begins WW2 – France &amp; GB (Allies) declare war on Axis (</a:t>
            </a:r>
            <a:r>
              <a:rPr lang="en-US" dirty="0" err="1" smtClean="0"/>
              <a:t>Ger</a:t>
            </a:r>
            <a:r>
              <a:rPr lang="en-US" dirty="0" smtClean="0"/>
              <a:t>, It, Japan)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84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WW2 </a:t>
            </a:r>
            <a:r>
              <a:rPr lang="en-US" dirty="0" smtClean="0"/>
              <a:t>#5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Total War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Final draft of your essay is due to turnitin.com by 11:59 pm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358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13" y="365125"/>
            <a:ext cx="10902387" cy="1325563"/>
          </a:xfrm>
        </p:spPr>
        <p:txBody>
          <a:bodyPr/>
          <a:lstStyle/>
          <a:p>
            <a:r>
              <a:rPr lang="en-US" sz="3800" b="1" dirty="0" smtClean="0">
                <a:latin typeface="+mn-lt"/>
              </a:rPr>
              <a:t>Build an Army</a:t>
            </a:r>
            <a:br>
              <a:rPr lang="en-US" sz="3800" b="1" dirty="0" smtClean="0">
                <a:latin typeface="+mn-lt"/>
              </a:rPr>
            </a:br>
            <a:r>
              <a:rPr lang="en-US" sz="3800" b="1" dirty="0" smtClean="0">
                <a:latin typeface="+mn-lt"/>
              </a:rPr>
              <a:t>   Men </a:t>
            </a:r>
            <a:endParaRPr lang="en-US" sz="38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771"/>
            <a:ext cx="10515600" cy="4631192"/>
          </a:xfrm>
        </p:spPr>
        <p:txBody>
          <a:bodyPr/>
          <a:lstStyle/>
          <a:p>
            <a:r>
              <a:rPr lang="en-US" dirty="0" smtClean="0"/>
              <a:t>Conscription: </a:t>
            </a:r>
          </a:p>
          <a:p>
            <a:r>
              <a:rPr lang="en-US" dirty="0" smtClean="0"/>
              <a:t>16 million serve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800" b="1" dirty="0" smtClean="0"/>
              <a:t>Women</a:t>
            </a:r>
            <a:r>
              <a:rPr lang="en-US" dirty="0" smtClean="0"/>
              <a:t>:</a:t>
            </a:r>
          </a:p>
          <a:p>
            <a:r>
              <a:rPr lang="en-US" dirty="0" smtClean="0"/>
              <a:t>Enlisted (350,000)</a:t>
            </a:r>
          </a:p>
          <a:p>
            <a:pPr lvl="1"/>
            <a:r>
              <a:rPr lang="en-US" dirty="0" smtClean="0"/>
              <a:t>WAC’s: Women’s Army Corp</a:t>
            </a:r>
          </a:p>
          <a:p>
            <a:pPr lvl="1"/>
            <a:r>
              <a:rPr lang="en-US" dirty="0" smtClean="0"/>
              <a:t>WAVES: Navy</a:t>
            </a:r>
          </a:p>
          <a:p>
            <a:pPr lvl="1"/>
            <a:r>
              <a:rPr lang="en-US" dirty="0" smtClean="0"/>
              <a:t>WASPS: Air Force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Separate m/f military until 1978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30" name="Picture 6" descr="Image result for women w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572" y="3821153"/>
            <a:ext cx="3733800" cy="29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women w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5" y="269540"/>
            <a:ext cx="4341132" cy="3203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omen ww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881" y="697175"/>
            <a:ext cx="3234821" cy="25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40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Franklin Gothic Demi Cond" panose="020B0706030402020204" pitchFamily="34" charset="0"/>
              </a:rPr>
              <a:t>Total War</a:t>
            </a:r>
            <a:r>
              <a:rPr lang="en-US" dirty="0" smtClean="0"/>
              <a:t>: every resource is used to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“Production Miracle”</a:t>
            </a:r>
          </a:p>
        </p:txBody>
      </p:sp>
    </p:spTree>
    <p:extLst>
      <p:ext uri="{BB962C8B-B14F-4D97-AF65-F5344CB8AC3E}">
        <p14:creationId xmlns:p14="http://schemas.microsoft.com/office/powerpoint/2010/main" val="109492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5700" y="1333440"/>
            <a:ext cx="6700777" cy="299549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Franklin Gothic Demi Cond" panose="020B0706030402020204" pitchFamily="34" charset="0"/>
              </a:rPr>
              <a:t>WW1</a:t>
            </a:r>
            <a:br>
              <a:rPr lang="en-US" dirty="0" smtClean="0">
                <a:latin typeface="Franklin Gothic Demi Cond" panose="020B0706030402020204" pitchFamily="34" charset="0"/>
              </a:rPr>
            </a:br>
            <a:r>
              <a:rPr lang="en-US" dirty="0" smtClean="0">
                <a:latin typeface="Franklin Gothic Demi Cond" panose="020B0706030402020204" pitchFamily="34" charset="0"/>
              </a:rPr>
              <a:t>Versus</a:t>
            </a:r>
            <a:br>
              <a:rPr lang="en-US" dirty="0" smtClean="0">
                <a:latin typeface="Franklin Gothic Demi Cond" panose="020B0706030402020204" pitchFamily="34" charset="0"/>
              </a:rPr>
            </a:br>
            <a:r>
              <a:rPr lang="en-US" dirty="0" smtClean="0">
                <a:latin typeface="Franklin Gothic Demi Cond" panose="020B0706030402020204" pitchFamily="34" charset="0"/>
              </a:rPr>
              <a:t>WW2</a:t>
            </a:r>
            <a:endParaRPr lang="en-US" dirty="0"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Image result for ww1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40" y="29983"/>
            <a:ext cx="4054894" cy="62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rosie the riv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50" y="142313"/>
            <a:ext cx="6047250" cy="604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9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Image result for ww2 women propaga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153" y="3848181"/>
            <a:ext cx="1915500" cy="272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20" y="141247"/>
            <a:ext cx="105156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Women @ Home 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615" y="1466810"/>
            <a:ext cx="4539343" cy="4351338"/>
          </a:xfrm>
        </p:spPr>
        <p:txBody>
          <a:bodyPr/>
          <a:lstStyle/>
          <a:p>
            <a:r>
              <a:rPr lang="en-US" sz="3600" dirty="0" smtClean="0"/>
              <a:t>Millions went to work</a:t>
            </a:r>
          </a:p>
          <a:p>
            <a:pPr lvl="1"/>
            <a:r>
              <a:rPr lang="en-US" sz="3600" dirty="0" smtClean="0"/>
              <a:t>Earn 60% of men</a:t>
            </a:r>
          </a:p>
          <a:p>
            <a:pPr lvl="1"/>
            <a:r>
              <a:rPr lang="en-US" sz="3600" dirty="0" smtClean="0"/>
              <a:t>1/3 of labor force</a:t>
            </a:r>
          </a:p>
          <a:p>
            <a:r>
              <a:rPr lang="en-US" sz="3600" dirty="0" smtClean="0"/>
              <a:t>“Rosie the Riveter”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3074" name="Picture 2" descr="Image result for ww2 women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848" y="185195"/>
            <a:ext cx="4153531" cy="6387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ww2 women propagan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2" y="462987"/>
            <a:ext cx="2122241" cy="308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ww2 women propagan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29" y="3848181"/>
            <a:ext cx="4014351" cy="28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32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Everyone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2140"/>
            <a:ext cx="10515600" cy="4351338"/>
          </a:xfrm>
        </p:spPr>
        <p:txBody>
          <a:bodyPr/>
          <a:lstStyle/>
          <a:p>
            <a:r>
              <a:rPr lang="en-US" sz="3200" dirty="0" smtClean="0"/>
              <a:t>Rationing:</a:t>
            </a:r>
          </a:p>
          <a:p>
            <a:pPr lvl="1"/>
            <a:r>
              <a:rPr lang="en-US" sz="3200" dirty="0" smtClean="0"/>
              <a:t>Sugar, meat, gas </a:t>
            </a:r>
          </a:p>
          <a:p>
            <a:pPr marL="457200" lvl="1" indent="0">
              <a:buNone/>
            </a:pPr>
            <a:endParaRPr lang="en-US" sz="3200" dirty="0" smtClean="0"/>
          </a:p>
          <a:p>
            <a:r>
              <a:rPr lang="en-US" sz="3200" dirty="0" smtClean="0"/>
              <a:t>Recycling</a:t>
            </a:r>
            <a:r>
              <a:rPr lang="en-US" sz="3200" dirty="0"/>
              <a:t>: </a:t>
            </a:r>
          </a:p>
          <a:p>
            <a:endParaRPr lang="en-US" dirty="0"/>
          </a:p>
        </p:txBody>
      </p:sp>
      <p:pic>
        <p:nvPicPr>
          <p:cNvPr id="4" name="Picture 4" descr="Image result for ration books us ww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3247" y="365125"/>
            <a:ext cx="2993913" cy="221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ww2 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495" y="494818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www.nationalww2museum.org/sites/default/files/styles/wide_large/public/2017-07/How-to-use-your-ration-book-continu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57" y="1860369"/>
            <a:ext cx="5872250" cy="428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rubber collections ww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t="19449" r="269" b="740"/>
          <a:stretch/>
        </p:blipFill>
        <p:spPr bwMode="auto">
          <a:xfrm>
            <a:off x="115747" y="4001293"/>
            <a:ext cx="3331148" cy="249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rubber collections ww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44" y="2502078"/>
            <a:ext cx="3063556" cy="429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13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2101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Women @ War: </a:t>
            </a:r>
            <a:r>
              <a:rPr lang="en-US" sz="3100" dirty="0" smtClean="0">
                <a:solidFill>
                  <a:srgbClr val="CC0099"/>
                </a:solidFill>
                <a:latin typeface="Franklin Gothic Demi Cond" panose="020B0706030402020204" pitchFamily="34" charset="0"/>
              </a:rPr>
              <a:t>Answer these questions for the documents that do NOT have other questions attached. </a:t>
            </a:r>
            <a:endParaRPr lang="en-US" sz="3100" dirty="0">
              <a:solidFill>
                <a:srgbClr val="CC0099"/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5494"/>
            <a:ext cx="10515600" cy="497241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sz="3800" b="1" dirty="0" smtClean="0"/>
              <a:t>sacrifices </a:t>
            </a:r>
            <a:r>
              <a:rPr lang="en-US" dirty="0" smtClean="0"/>
              <a:t>were made to fight the war? </a:t>
            </a:r>
          </a:p>
          <a:p>
            <a:pPr lvl="2"/>
            <a:r>
              <a:rPr lang="en-US" sz="2800" dirty="0"/>
              <a:t>What did the government expect of women?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sz="3800" b="1" dirty="0" smtClean="0"/>
              <a:t>opportunities</a:t>
            </a:r>
            <a:r>
              <a:rPr lang="en-US" dirty="0" smtClean="0"/>
              <a:t> did this create for women? </a:t>
            </a:r>
          </a:p>
          <a:p>
            <a:pPr lvl="2"/>
            <a:r>
              <a:rPr lang="en-US" sz="2800" dirty="0"/>
              <a:t>How did women feel about their roles in the war? </a:t>
            </a:r>
          </a:p>
          <a:p>
            <a:pPr lvl="2"/>
            <a:r>
              <a:rPr lang="en-US" sz="2800" dirty="0"/>
              <a:t>How did women change during this time period?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</a:t>
            </a:r>
            <a:r>
              <a:rPr lang="en-US" sz="3800" b="1" dirty="0" smtClean="0"/>
              <a:t>problems</a:t>
            </a:r>
            <a:r>
              <a:rPr lang="en-US" dirty="0" smtClean="0"/>
              <a:t> did this create?</a:t>
            </a:r>
          </a:p>
          <a:p>
            <a:pPr lvl="2"/>
            <a:r>
              <a:rPr lang="en-US" sz="2800" dirty="0" smtClean="0"/>
              <a:t>What did NOT change? Did stereotypes, double standards, and sexism remain? </a:t>
            </a:r>
          </a:p>
          <a:p>
            <a:pPr lvl="2"/>
            <a:r>
              <a:rPr lang="en-US" sz="2800" dirty="0" smtClean="0"/>
              <a:t>What </a:t>
            </a:r>
            <a:r>
              <a:rPr lang="en-US" sz="2800" dirty="0"/>
              <a:t>happened to them when the war was over?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4259</TotalTime>
  <Words>1117</Words>
  <Application>Microsoft Office PowerPoint</Application>
  <PresentationFormat>Widescreen</PresentationFormat>
  <Paragraphs>165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Curlz MT</vt:lpstr>
      <vt:lpstr>Franklin Gothic Demi Cond</vt:lpstr>
      <vt:lpstr>MV Boli</vt:lpstr>
      <vt:lpstr>Rockwell Condensed</vt:lpstr>
      <vt:lpstr>Segoe Print</vt:lpstr>
      <vt:lpstr>Office Theme</vt:lpstr>
      <vt:lpstr>Which of these jobs did women perform during WW2? </vt:lpstr>
      <vt:lpstr>Volunteer or Paper? </vt:lpstr>
      <vt:lpstr>WW2 #5 Total War </vt:lpstr>
      <vt:lpstr>Build an Army    Men </vt:lpstr>
      <vt:lpstr>Total War: every resource is used to fight</vt:lpstr>
      <vt:lpstr>WW1 Versus WW2</vt:lpstr>
      <vt:lpstr>Women @ Home </vt:lpstr>
      <vt:lpstr>Everyone:</vt:lpstr>
      <vt:lpstr> Women @ War: Answer these questions for the documents that do NOT have other questions attached. </vt:lpstr>
      <vt:lpstr>Overall: </vt:lpstr>
      <vt:lpstr>Should minority groups fight when they are discriminated against at home? </vt:lpstr>
      <vt:lpstr>At home: </vt:lpstr>
      <vt:lpstr>Did WW2 provide challenges or opportunities to women? </vt:lpstr>
      <vt:lpstr>Did WW2 provide challenges or opportunities to women? </vt:lpstr>
      <vt:lpstr>Women’s roles thesis </vt:lpstr>
      <vt:lpstr>PowerPoint Presentation</vt:lpstr>
      <vt:lpstr>WW2#5: Rationing</vt:lpstr>
      <vt:lpstr>WW2 #6: Double Victory </vt:lpstr>
      <vt:lpstr>With your elbow partner:</vt:lpstr>
      <vt:lpstr>1. Compare and contrast the overall experiences of Latinos and African Americans during WW2.</vt:lpstr>
      <vt:lpstr>Scrapbook </vt:lpstr>
      <vt:lpstr>December 7, 1941  (use your real name)</vt:lpstr>
      <vt:lpstr>Timeline key: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WW2 #4 Total War</dc:title>
  <dc:creator>Gunter, Rachel E.</dc:creator>
  <cp:lastModifiedBy>Gunter, Rachel E.</cp:lastModifiedBy>
  <cp:revision>56</cp:revision>
  <cp:lastPrinted>2018-02-13T16:49:13Z</cp:lastPrinted>
  <dcterms:created xsi:type="dcterms:W3CDTF">2017-02-13T22:08:59Z</dcterms:created>
  <dcterms:modified xsi:type="dcterms:W3CDTF">2018-02-13T17:05:21Z</dcterms:modified>
</cp:coreProperties>
</file>