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0" r:id="rId4"/>
    <p:sldId id="257" r:id="rId5"/>
    <p:sldId id="258" r:id="rId6"/>
    <p:sldId id="259" r:id="rId7"/>
    <p:sldId id="260" r:id="rId8"/>
    <p:sldId id="261" r:id="rId9"/>
    <p:sldId id="266" r:id="rId10"/>
    <p:sldId id="262" r:id="rId11"/>
    <p:sldId id="271" r:id="rId12"/>
    <p:sldId id="269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06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39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A254-CCED-4026-A858-4019782B96C2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BA1F-C0B5-4744-8532-5EA4EEC29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A254-CCED-4026-A858-4019782B96C2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BA1F-C0B5-4744-8532-5EA4EEC29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A254-CCED-4026-A858-4019782B96C2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BA1F-C0B5-4744-8532-5EA4EEC29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A254-CCED-4026-A858-4019782B96C2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BA1F-C0B5-4744-8532-5EA4EEC29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A254-CCED-4026-A858-4019782B96C2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BA1F-C0B5-4744-8532-5EA4EEC29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A254-CCED-4026-A858-4019782B96C2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BA1F-C0B5-4744-8532-5EA4EEC29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A254-CCED-4026-A858-4019782B96C2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BA1F-C0B5-4744-8532-5EA4EEC29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A254-CCED-4026-A858-4019782B96C2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BA1F-C0B5-4744-8532-5EA4EEC29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A254-CCED-4026-A858-4019782B96C2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BA1F-C0B5-4744-8532-5EA4EEC29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A254-CCED-4026-A858-4019782B96C2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BA1F-C0B5-4744-8532-5EA4EEC29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A254-CCED-4026-A858-4019782B96C2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BA1F-C0B5-4744-8532-5EA4EEC29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8A254-CCED-4026-A858-4019782B96C2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1BA1F-C0B5-4744-8532-5EA4EEC29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frm=1&amp;source=images&amp;cd=&amp;cad=rja&amp;uact=8&amp;ved=0CAcQjRxqFQoTCIP9oNe0_McCFc0piAodk3YL4A&amp;url=http://www.duhaime.org/LawMuseum/LawArticle-1297/1746-1794-Frederick-the-Greats-Great-Law-Reforms.aspx&amp;psig=AFQjCNHgm3gqM_kzZYATYQEmn3fIdtddWw&amp;ust=144252234914429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pload.wikimedia.org/wikipedia/commons/a/af/Joseph_II(002).jpg" TargetMode="External"/><Relationship Id="rId2" Type="http://schemas.openxmlformats.org/officeDocument/2006/relationships/hyperlink" Target="http://www.google.com/url?sa=i&amp;rct=j&amp;q=&amp;esrc=s&amp;frm=1&amp;source=images&amp;cd=&amp;cad=rja&amp;uact=8&amp;ved=0CAcQjRxqFQoTCJ6buJS1_McCFZYriAodF30I7Q&amp;url=http://www.nndb.com/people/636/000101333/&amp;bvm=bv.102829193,d.cGU&amp;psig=AFQjCNECyUoz178P2godDoav4fIsGE3bmw&amp;ust=144252248245035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Enlight</a:t>
            </a:r>
            <a:r>
              <a:rPr lang="en-US" dirty="0"/>
              <a:t> #8: Enlightened Despots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152400" y="1417638"/>
            <a:ext cx="4038600" cy="45259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00B050"/>
                </a:solidFill>
              </a:rPr>
              <a:t>Rousseau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00B050"/>
                </a:solidFill>
              </a:rPr>
              <a:t>Voltaire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00B050"/>
                </a:solidFill>
              </a:rPr>
              <a:t>Locke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00B050"/>
                </a:solidFill>
              </a:rPr>
              <a:t>Wollstonecraft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00B050"/>
                </a:solidFill>
              </a:rPr>
              <a:t>Montesquieu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00B050"/>
                </a:solidFill>
              </a:rPr>
              <a:t>Hobbes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00B050"/>
                </a:solidFill>
              </a:rPr>
              <a:t>Beccaria 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8600" y="1295400"/>
            <a:ext cx="4953000" cy="52578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Divide government into groups with separate powers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Freedom of speech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Equality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Natural rights of life, liberty, and property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Absolute monarchy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Education leads to better opportunities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End death penalty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Hmmm…. Answer on Left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800" dirty="0" smtClean="0">
                <a:solidFill>
                  <a:srgbClr val="00B0F0"/>
                </a:solidFill>
              </a:rPr>
              <a:t>How were enlightened despots </a:t>
            </a:r>
            <a:r>
              <a:rPr lang="en-US" sz="3800" dirty="0" smtClean="0">
                <a:solidFill>
                  <a:srgbClr val="FF0000"/>
                </a:solidFill>
              </a:rPr>
              <a:t>different</a:t>
            </a:r>
            <a:r>
              <a:rPr lang="en-US" sz="3800" dirty="0" smtClean="0">
                <a:solidFill>
                  <a:srgbClr val="00B0F0"/>
                </a:solidFill>
              </a:rPr>
              <a:t> from other rulers (like Louis XIV, the Sun King)?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800" dirty="0" smtClean="0">
                <a:solidFill>
                  <a:srgbClr val="00B0F0"/>
                </a:solidFill>
              </a:rPr>
              <a:t>Who was the most </a:t>
            </a:r>
            <a:r>
              <a:rPr lang="en-US" sz="3800" dirty="0" smtClean="0">
                <a:solidFill>
                  <a:srgbClr val="FF0000"/>
                </a:solidFill>
              </a:rPr>
              <a:t>enlightened</a:t>
            </a:r>
            <a:r>
              <a:rPr lang="en-US" sz="3800" dirty="0" smtClean="0">
                <a:solidFill>
                  <a:srgbClr val="00B0F0"/>
                </a:solidFill>
              </a:rPr>
              <a:t> (progressive) despot? Why?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800" dirty="0" smtClean="0">
                <a:solidFill>
                  <a:srgbClr val="00B0F0"/>
                </a:solidFill>
              </a:rPr>
              <a:t>Who was the most </a:t>
            </a:r>
            <a:r>
              <a:rPr lang="en-US" sz="3800" dirty="0" smtClean="0">
                <a:solidFill>
                  <a:srgbClr val="FF0000"/>
                </a:solidFill>
              </a:rPr>
              <a:t>despotic (dictator-like)</a:t>
            </a:r>
            <a:r>
              <a:rPr lang="en-US" sz="3800" dirty="0" smtClean="0">
                <a:solidFill>
                  <a:srgbClr val="00B0F0"/>
                </a:solidFill>
              </a:rPr>
              <a:t>? Why? </a:t>
            </a:r>
            <a:endParaRPr lang="en-US" sz="3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for Le Grand Salon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Intro: Need a Hook to grab audience’s attention</a:t>
            </a:r>
          </a:p>
          <a:p>
            <a:r>
              <a:rPr lang="en-US" dirty="0" smtClean="0"/>
              <a:t>Answering questions: include specific evidence and number it or organize in a way that is easy to follow (An absolute monarch is the best form of </a:t>
            </a:r>
            <a:r>
              <a:rPr lang="en-US" dirty="0" err="1" smtClean="0"/>
              <a:t>govt</a:t>
            </a:r>
            <a:r>
              <a:rPr lang="en-US" dirty="0" smtClean="0"/>
              <a:t> for 3 reasons. First, …)</a:t>
            </a:r>
          </a:p>
        </p:txBody>
      </p:sp>
    </p:spTree>
    <p:extLst>
      <p:ext uri="{BB962C8B-B14F-4D97-AF65-F5344CB8AC3E}">
        <p14:creationId xmlns:p14="http://schemas.microsoft.com/office/powerpoint/2010/main" val="424987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Work on #4, 5 (in 1</a:t>
            </a:r>
            <a:r>
              <a:rPr lang="en-US" baseline="30000" dirty="0" smtClean="0"/>
              <a:t>st</a:t>
            </a:r>
            <a:r>
              <a:rPr lang="en-US" dirty="0" smtClean="0"/>
              <a:t> person), or 6 </a:t>
            </a:r>
          </a:p>
          <a:p>
            <a:pPr marL="914400" lvl="1" indent="-514350"/>
            <a:r>
              <a:rPr lang="en-US" b="1" dirty="0" smtClean="0"/>
              <a:t>MLA Format </a:t>
            </a:r>
            <a:r>
              <a:rPr lang="en-US" dirty="0" smtClean="0"/>
              <a:t>on Google Docs </a:t>
            </a:r>
          </a:p>
          <a:p>
            <a:pPr marL="914400" lvl="1" indent="-514350"/>
            <a:r>
              <a:rPr lang="en-US" dirty="0" smtClean="0"/>
              <a:t>Use </a:t>
            </a:r>
            <a:r>
              <a:rPr lang="en-US" b="1" dirty="0" smtClean="0"/>
              <a:t>in-text citations </a:t>
            </a:r>
            <a:r>
              <a:rPr lang="en-US" dirty="0" smtClean="0"/>
              <a:t>for quotes, statistics, or close paraphrasing </a:t>
            </a:r>
          </a:p>
          <a:p>
            <a:pPr marL="1314450" lvl="2" indent="-514350"/>
            <a:r>
              <a:rPr lang="en-US" dirty="0" smtClean="0"/>
              <a:t>TEXTBOOK: (Beck, 166).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you finish, help your philosophe w/questions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#7, 8, or 9 (divide up roles as a group)</a:t>
            </a:r>
          </a:p>
          <a:p>
            <a:pPr marL="914400" lvl="1" indent="-514350"/>
            <a:r>
              <a:rPr lang="en-US" dirty="0" smtClean="0"/>
              <a:t>Works Cited must include all resources given in class + at least one more additional source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51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Impact of the Enlightenment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mtClean="0"/>
              <a:t>Belief in </a:t>
            </a:r>
            <a:r>
              <a:rPr lang="en-US" altLang="en-US" smtClean="0">
                <a:latin typeface="Gill Sans Ultra Bold" pitchFamily="34" charset="0"/>
              </a:rPr>
              <a:t>progress</a:t>
            </a:r>
            <a:r>
              <a:rPr lang="en-US" altLang="en-US" smtClean="0"/>
              <a:t>: science &amp; reason can lead to a better society</a:t>
            </a:r>
          </a:p>
          <a:p>
            <a:pPr marL="609600" indent="-609600">
              <a:buFontTx/>
              <a:buAutoNum type="arabicPeriod"/>
            </a:pPr>
            <a:r>
              <a:rPr lang="en-US" altLang="en-US" smtClean="0">
                <a:latin typeface="Gill Sans Ultra Bold" pitchFamily="34" charset="0"/>
              </a:rPr>
              <a:t>Secular</a:t>
            </a:r>
            <a:r>
              <a:rPr lang="en-US" altLang="en-US" smtClean="0"/>
              <a:t> (non-religious) outlook:</a:t>
            </a:r>
          </a:p>
          <a:p>
            <a:pPr marL="609600" indent="-609600">
              <a:buFontTx/>
              <a:buAutoNum type="arabicPeriod"/>
            </a:pPr>
            <a:r>
              <a:rPr lang="en-US" altLang="en-US" smtClean="0"/>
              <a:t>Importance of the </a:t>
            </a:r>
            <a:r>
              <a:rPr lang="en-US" altLang="en-US" smtClean="0">
                <a:latin typeface="Gill Sans Ultra Bold" pitchFamily="34" charset="0"/>
              </a:rPr>
              <a:t>Individual</a:t>
            </a:r>
            <a:r>
              <a:rPr lang="en-US" altLang="en-US" smtClean="0"/>
              <a:t>: no longer need a king to guide them </a:t>
            </a:r>
          </a:p>
        </p:txBody>
      </p:sp>
      <p:pic>
        <p:nvPicPr>
          <p:cNvPr id="17412" name="Picture 4" descr="MP900387791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4419600"/>
            <a:ext cx="2743200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7" descr="MC900059688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4495800"/>
            <a:ext cx="1839913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Due Dates: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DUE </a:t>
            </a:r>
            <a:r>
              <a:rPr lang="en-US" dirty="0" smtClean="0"/>
              <a:t>FRI</a:t>
            </a:r>
            <a:r>
              <a:rPr lang="en-US" dirty="0" smtClean="0"/>
              <a:t>: </a:t>
            </a:r>
            <a:r>
              <a:rPr lang="en-US" dirty="0" smtClean="0"/>
              <a:t>#4 – Intro to </a:t>
            </a:r>
            <a:r>
              <a:rPr lang="en-US" dirty="0" smtClean="0"/>
              <a:t>Character (PR) </a:t>
            </a:r>
            <a:endParaRPr lang="en-US" dirty="0" smtClean="0"/>
          </a:p>
          <a:p>
            <a:pPr lvl="1"/>
            <a:r>
              <a:rPr lang="en-US" dirty="0" smtClean="0">
                <a:cs typeface="Aharoni" panose="02010803020104030203" pitchFamily="2" charset="-79"/>
              </a:rPr>
              <a:t>#5 Answers to </a:t>
            </a:r>
            <a:r>
              <a:rPr lang="en-US" dirty="0" smtClean="0">
                <a:cs typeface="Aharoni" panose="02010803020104030203" pitchFamily="2" charset="-79"/>
              </a:rPr>
              <a:t>questions (Actor)</a:t>
            </a:r>
            <a:endParaRPr lang="en-US" dirty="0" smtClean="0">
              <a:cs typeface="Aharoni" panose="02010803020104030203" pitchFamily="2" charset="-79"/>
            </a:endParaRPr>
          </a:p>
          <a:p>
            <a:pPr lvl="1"/>
            <a:r>
              <a:rPr lang="en-US" dirty="0" smtClean="0">
                <a:cs typeface="Aharoni" panose="02010803020104030203" pitchFamily="2" charset="-79"/>
              </a:rPr>
              <a:t>#6 Questions for other characters </a:t>
            </a:r>
            <a:r>
              <a:rPr lang="en-US" dirty="0" smtClean="0">
                <a:cs typeface="Aharoni" panose="02010803020104030203" pitchFamily="2" charset="-79"/>
              </a:rPr>
              <a:t>(Philosophe)</a:t>
            </a:r>
            <a:endParaRPr lang="en-US" dirty="0" smtClean="0">
              <a:cs typeface="Aharoni" panose="02010803020104030203" pitchFamily="2" charset="-79"/>
            </a:endParaRPr>
          </a:p>
          <a:p>
            <a:r>
              <a:rPr lang="en-US" dirty="0" smtClean="0">
                <a:cs typeface="Aharoni" panose="02010803020104030203" pitchFamily="2" charset="-79"/>
              </a:rPr>
              <a:t>MON: Quiz &amp; Chart</a:t>
            </a:r>
          </a:p>
          <a:p>
            <a:r>
              <a:rPr lang="en-US" dirty="0" smtClean="0"/>
              <a:t>Wed: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Le Grand Salon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Must be </a:t>
            </a:r>
            <a:r>
              <a:rPr lang="en-US" b="1" u="sng" dirty="0" smtClean="0"/>
              <a:t>here</a:t>
            </a:r>
            <a:r>
              <a:rPr lang="en-US" dirty="0" smtClean="0"/>
              <a:t> and </a:t>
            </a:r>
            <a:r>
              <a:rPr lang="en-US" b="1" u="sng" dirty="0" smtClean="0"/>
              <a:t>prepared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Prepared to speak – how to pronounce names</a:t>
            </a:r>
          </a:p>
          <a:p>
            <a:pPr lvl="2"/>
            <a:r>
              <a:rPr lang="en-US" dirty="0" smtClean="0"/>
              <a:t>Content of your answers – Specific evidence &amp; quotes from character </a:t>
            </a:r>
          </a:p>
          <a:p>
            <a:pPr lvl="2"/>
            <a:r>
              <a:rPr lang="en-US" dirty="0" smtClean="0"/>
              <a:t>Analysis of your character’s views – does NOT just repeat my notes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00B0F0"/>
                </a:solidFill>
              </a:rPr>
              <a:t>Can you have a </a:t>
            </a:r>
            <a:r>
              <a:rPr lang="en-US" sz="8800" b="1" dirty="0" smtClean="0">
                <a:solidFill>
                  <a:srgbClr val="EA06DA"/>
                </a:solidFill>
                <a:latin typeface="Agency FB" panose="020B0503020202020204" pitchFamily="34" charset="0"/>
              </a:rPr>
              <a:t>good</a:t>
            </a:r>
            <a:r>
              <a:rPr lang="en-US" sz="6600" b="1" dirty="0" smtClean="0">
                <a:solidFill>
                  <a:srgbClr val="00B0F0"/>
                </a:solidFill>
              </a:rPr>
              <a:t> dictator? </a:t>
            </a:r>
            <a:endParaRPr lang="en-US" sz="6600" b="1" dirty="0">
              <a:solidFill>
                <a:srgbClr val="00B0F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8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/>
              <a:t>Serf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4413"/>
            <a:ext cx="3962400" cy="4525963"/>
          </a:xfrm>
        </p:spPr>
        <p:txBody>
          <a:bodyPr/>
          <a:lstStyle/>
          <a:p>
            <a:r>
              <a:rPr lang="en-US" dirty="0" smtClean="0"/>
              <a:t>Farm workers bound to the land &amp; their masters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Lowest level of the feudal hierarchy  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 descr="ser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066800"/>
            <a:ext cx="3657600" cy="3810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14400" y="5562600"/>
            <a:ext cx="7772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solidFill>
                  <a:srgbClr val="FF0000"/>
                </a:solidFill>
              </a:rPr>
              <a:t>Does a serf have equality?</a:t>
            </a:r>
            <a:endParaRPr lang="en-US" sz="3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/>
              <a:t>Enlightened Despots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525963"/>
          </a:xfrm>
        </p:spPr>
        <p:txBody>
          <a:bodyPr/>
          <a:lstStyle/>
          <a:p>
            <a:r>
              <a:rPr lang="en-US" dirty="0" smtClean="0"/>
              <a:t>Despots (dictators) who incorporated some of the Enlightenment ideals </a:t>
            </a:r>
            <a:endParaRPr lang="en-US" dirty="0"/>
          </a:p>
        </p:txBody>
      </p:sp>
      <p:pic>
        <p:nvPicPr>
          <p:cNvPr id="1027" name="Picture 3" descr="C:\Users\rgunter\AppData\Local\Microsoft\Windows\Temporary Internet Files\Content.IE5\PUVIMJDW\king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676400"/>
            <a:ext cx="3102429" cy="3429000"/>
          </a:xfrm>
          <a:prstGeom prst="rect">
            <a:avLst/>
          </a:prstGeom>
          <a:noFill/>
        </p:spPr>
      </p:pic>
      <p:pic>
        <p:nvPicPr>
          <p:cNvPr id="1028" name="Picture 4" descr="C:\Program Files\Microsoft Office\MEDIA\CAGCAT10\j029770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3886200"/>
            <a:ext cx="1479499" cy="1820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/>
              <a:t>Frederick the Great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Prussia </a:t>
            </a:r>
          </a:p>
          <a:p>
            <a:r>
              <a:rPr lang="en-US" dirty="0" smtClean="0"/>
              <a:t>Reforms: </a:t>
            </a:r>
          </a:p>
          <a:p>
            <a:pPr lvl="1"/>
            <a:r>
              <a:rPr lang="en-US" dirty="0" smtClean="0"/>
              <a:t>Religious freedom </a:t>
            </a:r>
          </a:p>
          <a:p>
            <a:pPr lvl="1"/>
            <a:r>
              <a:rPr lang="en-US" dirty="0" smtClean="0"/>
              <a:t>Ended torture </a:t>
            </a:r>
          </a:p>
          <a:p>
            <a:r>
              <a:rPr lang="en-US" dirty="0" smtClean="0"/>
              <a:t>Weaknesses:</a:t>
            </a:r>
          </a:p>
          <a:p>
            <a:pPr lvl="1"/>
            <a:r>
              <a:rPr lang="en-US" dirty="0" smtClean="0"/>
              <a:t>Did not change social </a:t>
            </a:r>
          </a:p>
          <a:p>
            <a:pPr marL="457200" lvl="1" indent="0">
              <a:buNone/>
            </a:pPr>
            <a:r>
              <a:rPr lang="en-US" dirty="0" smtClean="0"/>
              <a:t>classes or end serfdom </a:t>
            </a:r>
            <a:endParaRPr lang="en-US" dirty="0"/>
          </a:p>
        </p:txBody>
      </p:sp>
      <p:pic>
        <p:nvPicPr>
          <p:cNvPr id="2050" name="Picture 2" descr="http://www.duhaime.org/Portals/duhaime/images/Frederick-the-Grea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70310"/>
            <a:ext cx="2514600" cy="3692871"/>
          </a:xfrm>
          <a:prstGeom prst="rect">
            <a:avLst/>
          </a:prstGeom>
          <a:noFill/>
        </p:spPr>
      </p:pic>
      <p:pic>
        <p:nvPicPr>
          <p:cNvPr id="1026" name="Picture 2" descr="Image result for map prussi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4150071"/>
            <a:ext cx="29718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/>
              <a:t>Joseph II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38800" cy="4525963"/>
          </a:xfrm>
        </p:spPr>
        <p:txBody>
          <a:bodyPr/>
          <a:lstStyle/>
          <a:p>
            <a:r>
              <a:rPr lang="en-US" dirty="0" smtClean="0"/>
              <a:t>Austria</a:t>
            </a:r>
          </a:p>
          <a:p>
            <a:r>
              <a:rPr lang="en-US" dirty="0" smtClean="0"/>
              <a:t>Reforms:</a:t>
            </a:r>
          </a:p>
          <a:p>
            <a:pPr lvl="1"/>
            <a:r>
              <a:rPr lang="en-US" dirty="0" smtClean="0"/>
              <a:t>Religious freedom for Protestants and Jews</a:t>
            </a:r>
          </a:p>
          <a:p>
            <a:pPr lvl="1"/>
            <a:r>
              <a:rPr lang="en-US" dirty="0" smtClean="0"/>
              <a:t>Ended serfdom</a:t>
            </a:r>
          </a:p>
          <a:p>
            <a:r>
              <a:rPr lang="en-US" dirty="0" smtClean="0"/>
              <a:t>Weaknesses:</a:t>
            </a:r>
          </a:p>
          <a:p>
            <a:pPr lvl="1"/>
            <a:r>
              <a:rPr lang="en-US" dirty="0" smtClean="0"/>
              <a:t>All of this was undone after his death </a:t>
            </a:r>
            <a:r>
              <a:rPr lang="en-US" dirty="0" smtClean="0">
                <a:sym typeface="Wingdings" pitchFamily="2" charset="2"/>
              </a:rPr>
              <a:t> </a:t>
            </a:r>
            <a:endParaRPr lang="en-US" dirty="0"/>
          </a:p>
        </p:txBody>
      </p:sp>
      <p:sp>
        <p:nvSpPr>
          <p:cNvPr id="8194" name="AutoShape 2" descr="data:image/jpeg;base64,/9j/4AAQSkZJRgABAQAAAQABAAD/2wCEAAkGBxQTEhUUEhIUFBUUFxQUFxUXFRUUFRcVFRQXFhQUFRYYHCggGBolHBQVITEhJSkrLi4uFx8zODMsNygtLisBCgoKDg0OGxAQGywkHyQsLCwsLCwsLCwsLCwsLCwsLCwsLCwsLCwsLCwsLCwsLCwsLCwsLCwsLCwsLCwsLCwsLP/AABEIAPYAzQMBIgACEQEDEQH/xAAcAAABBQEBAQAAAAAAAAAAAAADAQIEBQYABwj/xAA6EAABAwIEBAQEBAUDBQAAAAABAAIRAyEEEjFBBVFhcQYTIoEykaGxQlLB0RRi4fDxM0NyFSOSssL/xAAaAQACAwEBAAAAAAAAAAAAAAABAgADBAUG/8QAKxEAAgICAgIBAwIHAQAAAAAAAAECEQMhEjEEQRMiUWEycRQjQoGRwdEF/9oADAMBAAIRAxEAPwDHLk8hI4IstOaitQEoKAQ7SjMURjrqS1BjIKE66Y0FPCRhQ9nVGYhtA3RqYSNliQRnOSiMd1Q2tsnNN9ELCSWPRhWQJHYpHujuoAkteU/NKAwqQ3skfZBzAjBqZSHNSAFAEfFUC5pAImFQVaJafUPncey0tQJPKDhcAqJkszgqHp8glGId+Y9hZXVXg7T8Jj6qDX4Y9ukHsnTQyZXOPQld3T6lMjUfRNY2U1kCYVkuUrFfEkw1ONkGu6Skq2WLSKBKUkrgVqoxDISpxgpGtQDY5jOqO0IYCLTZ/d0rCg1NPTGtXFVsdBEakgtRmOQY9h8q5ruSQOsmmpCUFhGHcp4faSjcPwL6zstMSdST8IHVaY+CyGgvrGeTWjL9VBHJIyraoUyhUHdSMZwipTmGh4HSCo1F4MxaLEcil7GslUanRHFRRZTw5BksO5OYE1l06YQIOznkEjHg90Nz7bxPyTaN9NUWFD6rGnUSoeIpNboApzoFlDxkZdNUUFFe2zTtKjGVJxjrBCoBGLLWjOZI2XByL5aQUVsMKGQdk4FcVyUah3VEpulCaistdK2MggTs6YDKe1qrGQ9tTqiByZkRWtQYRBUSMkmYvIgcydE5wCtOA4UPrMzD0gkzo3MwZgC7QJW6IeqeEuCtw1BoiXuh1R25cduw0V05o5Kp4dxmm7MGlhbTbJe17XtEagxcHuh0vETajczab8l4qEsY1wG7QXZiPZT5Fw/JncW2E4m9ukCecLzLjhFPEBwEA+k8itPieLh9R4aZtF9isNxjFmo/LEuzbS77LPid7Zo4OLplz5YThTQ2VoDWua5pgH1DLPUc1IBtZWC1Q3y0j7brsyDUbO6gUDc+3uU2lUITnCOqRruYRCEa6VFxjrwpNMqG901Lo3SGj2Cxp0EaJtF0BFrwZI32TQlctFy2yiI6fdI8WCfKSo3Sy6DMCAFMv0RMt9UjUjGGtKICuDQnhoVYw9qKAlNOwTgErHRwCe0pgT2pWFCOVpwHidRlWkwuaaWcAgj85gwZseqrCEWk4Nc06ZXNPYAi6DIel+LXMZSp02gAVXDOdy0agnlKPj+G4Z9JrKzQMosQ1sjnBi2iofEjGVxTe6m7MLteyowS3WHAukzHJE4zj3eQx7m5C62WQTHOxWGbd2aIY4uKT/JU8Z4hSa4Mw7bMGXmXdzqSoTOM4qqMlLy6DBFmtMnnJN5VRiapDnOBg3M7jr9VacFcKbAKjw1zjPqc1p7wSr4JpEz8UkLQ4a4OzVKpeRpYj7q0YLIArB12kOHMGUVj1Y7Ml2OfTUdzVKzhBeUthQIssgnfVGL00hSxhG6f381XtddxjmrImAexVe1wgqDQAsfJUgNQ6LBKtabbfChJlxjm0/V7/oiPTB9EBz7roswDXlIJTXG6eHJGMh4JT2lI0okJQphc6a56aCuhKxrCNenhBARAUAjglzJpciUaReYGgjMb2nSw17XSMha4DxYKFNtKo0Pi7SQLfNVvFPE5qOL3ObyDQCUnE+BueGOpzrEvJAM/lIFh3AUDCeHiHHzYto0GQ7qTyVVYl9TNOJZZyUYL+5HpYl1UmRDJkjd0fhJ/ZCr0pqS95DXfjIz5f5SNY7K+OFGloHLl+g6Kuxjxo0SN50PQJsWTlLSL/K8ZYsf1PZacDexrMjXhxBJPpLRfSAdVdNJ3Wd4QymfU0EOFnDMTHYHZX7XzCaZzUgwqILqiehkXVdBQhcU+SkDU6OyIQeNdDVBa6EbHnQc0CPVCUsitEpjTmFjryRq+PyGICmYOmNSZi/0VDiK2d7ncypFc3RY3RSv+HXcd9AVGmFKA/Tvom5AuizCgLSnABKV2UJGEeEpcgkp7UoQ1Mgp2VNanufZKxjg5PaENrk9qAUI4Kfwqu0WNTKJl1wBY+ltpJ56KuxD4BUrgw8ybZZLQIsAB8ZPMxb3Vc3UbYyTbpEzi/Fj/ALZF4YXgOaSBc3dcjS9kxlSGgudsLnU2Gih8YAFXIAPQ0Axa5uQeZiPko4cZk32k/psqviU4pmnD5n8PKVK/X4DYrETIFhy391HcLaIlj7ob3ZrBXxioqkY8uWWWXKfYCk8sfmb7jotFgsQHgFp1+nRUdSnsl4fVyVByNk0lYkXRqWJyRuiVUFqFYUocm5kwvtZQhDrOmp2TKRlxQDWuSi4J+6WWi9LRb42rkoHYugD3Wdcb6Kw4tiS7I3lf62VU51z3KswqlsEyK6Z0P97pme/L2KmVGuHITyAQ/MIs4A9tflutTk2ZaRGaU6VI/hwRmYT2UcC/6KdkaoVK0JqKGpWGxwakfokc8TBsfZdVdbQoBH0ynFBa+wTvMsgyLsjYyrradhfQ6q64PWbRYw1GOM+qwBBad5P92Vc/CF1Iu1uXe0QrvG0clIPgkhgblzekTf4fZY801L6fydDDicZb9ooq2IzPe78zidpibK9w2CDARUpNL2kOLyHPDYIOS5ggi+hhZ+leT3+qvcFic0Xc0ZRnMtBdDS2JdtpYK+dqKSOeqcnYzE4ZrhUeSGPALsgDYcZGWA34WkFVGDbZWONqny3w8HmZBF/wtjlCrsM/09PuUYXQs0kwtZqg1XwQpdZygPdJViQprsFVmm09P0Ri/moHCX+hSnKlrZcPa9Ji3ANKYwKFxSpcBQKIoNlKw5/qoO4CLXrQMrdTqUGr0XLoJXqZnk+1kLKeUp1JliU1jtVbHQj2Ta9KLEQq2tTVpiqkk20VbiE6ZU1QKlUymf7PdExTQfUNDr+6ikooqWhFipljwbh9GsMr6xo1JtmANNwjSdir+n4UpM+M1HnqRHtkABHuViWOPNW3DeN16MBr5bb0O9Tf6JMik+iRo2OGwDMuRrGBu4DRB7j+qq+J+DSfVQMH8hPp7Ndt9lY8I8aYcw2vTfSdzaDUZ7AeofJafAcVwla1KvTe7XKCcw7iLLOlkiRySPIcZgKlI5arHMPUWPZ2hUaqLL3h+BY8QaYc3kWgtPs6yzXGvAWFLXPAfQAuS0ywczlMx7KxT1sikYWjShjB/KOt5nRAfVcahFRxJeCcsE5rXgN00P0WtocIpuw7vKqZ4ksfly5os4ATKrMOHta7JTBc4EC8ObNnBpjWNlhlOpHatZcCfuOmY6bkCYm21tvorzBFhokMlzmw42EZR8UA3BVVjKZbUMtLS4B2UggwfZdTruZORxE6xZdD9UUcWX0zFqVJLjcAgzpJ5LsMwAaC3Qyg16rnFsmbddlK/ZFKkCb5OyPiHqHhm5nRzMImLcpHBqQJkp7pCovKDA1oAT80ppFkgCoLgs2VTUdLieqnYh0N+irmqWPFDc1yUymUys/YJ0xtqnQXskudAF9U1rgkf8I7lMlGrBZYV6bxqxw6ZXD7qBXYecd1e4vggZRM5ifSS4kk63AnQdFlXMAJ6Ej5IwfISQ90DdIXTp+yYERzQGqygI4HsjsUVqO0qMVBYVjwjj1fCE+Q8NDiC4FodMCBElVzUoKRxtDI9t8HccGJoNcXlz/xS0Ng8oGyu8RVaAS4wAD/AFXgnCOM1sK5xpEQ7VpmO46q2r+OcS9rg4U4IymZn1WJA7KhvJFNJB+GMnd0SuLcZBef4cGk0PLm5czR3Ikh2a5uFArcae2HEAmQRlGUzOsaKAD68rZdF5A1too2KrAuidAB+qywxucqkd/yJY/H8e8a31+Sx8T8Vo4mnTc3OKzDBDmm7TqA7TVZ5jo1UvPzAKUFvLRbscVjjxR5yU3J2yFTqAH/AD+ylVa7fpz+6bUoNJG8Sh40wdBcRMX7qzTFIVd0lWnBfxdAqk6K14K7UKS6Cuy4BTwhAohKoLSHjX3hQatSAiYt3qKgOdLuyKQ60grYFzqUQ1pUd9SSpdGjaXkNHLV39Ez1sK2NzhMzp1SsB8IA6m5PdPYM17D2n9VFLRHE3WOM03gkfDb5heeYtsPd/wAj91tK785Ib6g0GSTAEDpqsViCZknW8aa/dLgu2JNaBsF06s+8DZKLDqh5VpSEb0OARWIbQnA3UYqDtKWULMlBSjBcyiYmoZsTuLGNdUdQ3OEnWbcuaD6CtsucLw9/llzLgAWHy0USrw69iWn+kCy03CKxbQJAJI0ABJPSyJicDADsuUO1ab5XG+UkbHbsVzFncZHXjCGSPxy99fuY6tSqN1E9RdMZihz9t1vcDwGnWb6TleBcTJ7jmqPjXAn0nZajZB0dH67Fal5KfZjj4LnJwTqS9Gf/AIsJlatmPRCxNBzHQR2TQ/ZaY01aMM4uEuMuzlN4QYdCgFSMNVykFF9AXZogU974CjtqHLmg5ZAzbZjo3uh4qtAWc0EOrU1UMjdFrO+qG0A22CdaI9jsOyPUfbvzSZ7ylr1LIQKK2RL0HbcyjB8bJlGyLmVbkboYVR6ThuEw3KBdzTbuLLzvjNHK9o/lavQOJeJPLqVadOkC6kW+ZUfUYyxAPwwSW3AEXXn2Oriq7PIHOI2O99Lm/RTDGUXbOc5WiAEjVKxGEg1AHA+WQDluDPVRoWvkiuhUrCuanFp6INoPFnErs0LgNlzggEbUqwOSi0ufUK4wTIaOZuoWMYM9gBKp+S20b5+C4Yllb79Gk8PVxlcLjK0vNt5hsbnXZX/BMS2pTc2tGV7dPxATY8wREhZngT8jhvb8J9YDtgVa4WrXqEkjK2SBmgOgdAVyc8NtovStUxrccaL/AIjmbIDh+JuxI5xr2Urini6jUYQ6kXzqOvOdlCxeAcR8LQTfMJj9VQcQZUpPuy0DXQ9jsrsPGfvf2JkmnXyXr+pdgsRiPMluQZTseSh1uHuEFokHqPkpH8TTe4CcriQI7nnoi1K2VzhNmOcBOpykgXWtNx/STIo51U2m/TX+ypc2DBsZiFzATpc8upsArWtjWEghgzxDnN35e/VP4HQBq+Y74aYc6+hO1+lin+ao8mjDPxYrSlf4/BMxVGm1tKl8Nam2XHVpLgJ2tyUHH0yx2R2oA6jTYqP5zquItcuMRO0yZPQJ2M+N0GRJA3sNLpIxcWkw2mv2Ib33XF0QEx9tvdNV9Fdj3FLSCYEakpLofGt2SGOTyeqC0oipao3cjVY2m1wrVMZl82tlIdStEW/0yd4F1nsVgCwZYIiTDgGuObKAY1iDobrT4XC4hzpo02Oquv59VzAGHQ+Uxxlxj8ZEfltdVtdjmuOfHB1STLKdM13Fw2e58D2mFbGX3OT+wHi2CLcRXbRpnyw5rS1otYAggOOb5dUFmCJbAbB11D3QdJAsPmpL8O996mIeehqNm2g/CG/VQatJz7NbWIGzqhI72yj5Si2rCkyQMEQCcotrOvuDAA6zZRnYlkG4noiYfgzr2gOEEep0juY/VE/6Q7r/AOI+8oaLUVOcXm52RcLhnVHBrG5if73U5/DD/kQrvwNwY1MYzMBlZ/3DafhNr7XUcr6A41sncQ8D16VLO0sfABLRLXARJibFYV7ZeD19+30X0jUbIXz1xejkxdRvKo/e3dU8ODpGnH5s80OEyx4RQzlrfxVDAHIauPyWu/6SC0GmSALHfTQzz1VN4Fph1Rz9wIb0C1HCquWpVpOOhD2/8XcvkuP5U3zaXou5UrK4M8uNXfy5j6jtBGmu6qOJ06rjHl0zrdxzgcgyCCD3K1nFcGfS9n4TJb0OpA3Vc6sMstFj05fayrx5a2RU9owPEMM6MjpYQQ4x0M2km/ujcVwdPyRVZWJcSczHSDJd6TpHNWvHsO10ODmtgakxm6Sd1UV8bAbDm2A3BM+41XUhlckmXePCEU7eyJRwDzD30pDw3KJADr+ojKZ0mArDHAUqDaf+o3NMgtF3AGDoZGl0NmNY+z7QJIa3X80nQTYKlx2JyvPlyBrlJzx0BdP7q7i5vizDKdLmyWabKDPMBcXVBUY0OtlEAF87kmwVbScTZHxpqFlM1CTIJEmTkMFhtoIhQQ660Y46t9mWcmnS0g9W4QpRQJQ3MhMg+7HNCKChsTkGaIdBGlGaVGplHlKy1M3LmUXMtTYdbPp5m9x6kChg2HKHE5dXNGWk3LyaGD6dVLrcLdqI9iUA4YixasnylDxJbLGnUwA+HDOb1a7XlqSVKZUwLt67fqP/AFUDD4D0z9xdSqHD55COYAReb7i/w6q7LDC4HDO+GvU96f7BPfwVkSK7OxbB+pCLSpTZsmOwCjY3FUaN61Rg/lYZefZRZG/SE4fZsiY/hJYwuBpuP5Q4B3tePqi+Bq7m13h1PLmZIvmPpkkWsqTF+KpnyKLABoX+o/IGB2uqen4jxTajakiRmAbkDGXEEGLpot9lqxSaaZY8U8YYypWdUZ6KVF1xoCAYIdJ16Kl8WYZzK5qC7KwzNdFjIk391G4hj31v9VzA0aU2gMYOsDU9SVFrYsENbmc5rZytMlrZ5CbIxTuy58UqWjQ+BMXFTuPstHxvF+vzGiH0jcfmpu3WC8P18tRb7G0hVpTIDgLH7g9OixeVBRy8n0x4bRpcHiA9rSDqAULH8HZUBhz6c6lhAnpcKp8JYgmnldqz0/stMHWXLncJtFclxejM1vDmHbfJnO7nkvJ+azPHsNSaCG02g9BEreY1wgysLx4j1PmzRK0+JknKe2W0uOzMVS1kwIMDN1ImY9yPkqRzpPUn7qRWxBdMmx290DQg9V6HHFpOzn5p20XPFco8sNyzkAMAxYRElxVKRdScTiQ7/HVRnlTFFpC5ZKXQSk5c/VCBXOqDdO0CMvuHZoiAKKKo6p7a45keyDiXRyokBqJnQmvB00TkjRfFp9H0HiMC1wEtA9oCWlwtrTLWAn2VXx1/8KzMKhIJhrJsYuZzWA7KJ4b8YmvUFGpTyEzle1+ZpI2IIBVf0q0zncJtWtmoGEYdWDqofEcPh6NN1aqIYxpMdtupKnVazWtdUqODGNBJJMQOZXknjHxWcbUFKmS2g02n/cINnuHLkPdCKTXJ9ev+jYoyk6RqKFWnifjL2AwfLYQAAdjzKrPFuEpYVjDTbmL8x9cEDLGsa6oHDWgNAaSJJm2ax/RN8YPBpUORNQSdYJsfouZGTeVJ+2dVQ4VxMVi8e8kyQ0cmgNHyChvqE6mUes68EfRR3N5fJdeKVaM82xjkgSpQExUFoVIeCt9w7E5qPYLzxxsVpuAYu0DQ2KyeVjUo2aMUqZrvCnxVJ6LUh1lkfDtWHvF7gLVMdZcHyV/MZbNeyHjxYrzfxljAIpj8XqMflB0+YXoXGq2Vh/vReNcSxfm1XO2Jgf8AEaLd/wCbiuXJ9IrzyrHX3I+yY4pahTJXfRgkh4KbK6UkpipHJKouEoKdFrqBAgrkryEkKEHM5hSWVhHL5qMx8I4AQY0W10bTiHHjXpNY585D8LrOAgexuCpvhrjFDDP82s1xiwMj0g75dXFZbFYLcRO439lFaL63WTjFmxx9Po1Xjbxi7Fv8unLcO2+U2LyNHO6DZqoeF0SarY3Ve4GyueAYd2bOPwkD23KGWVQY2KCWkabCODaZe0aZgTyJFiN1H8ZOHlYeDYN+/wDlSsRVAp5YjO/+qg+L6xNOiNsvLe265eJXki/ybZLRlcU2QCojgp3mSCFCXYiYp92chkJxemlOIJGqm8GxJa6NlCAXMMOBQlG40ROtnofBK/8A3e4WupVvSvPuAVZc2+y2DMSMsCdNdAvP+XjqRshTiZ3xzxTLTIGrjlb/APRXn1FvyH22Vt4uxvm4gtb8NP0jv+I/NVdT0thdjxMfxY0vbMWafKf7EeoblI0prlwNgt3oo7Y8pqUlNKJUKxyY56WExT2QUlPCYkhFsmwgclQg1Fa0/wBhAPF/Y1wcDqNvspQ4PmAMtg9CSuXLlybj0dUDhuCNdck2m2mhhWxwbQGjZt4B16FcuVGSbfZZBKxlelle0dSefZS/FODnDtNgW99wuXKrrJCg+mYqi26FimQUi5dddmSXQMUpQ3U4XLk5UxWMSVGX2XLlAvo0XhyroD1V5jsXlpvecxLWkgaCdAuXLl50vkRog/p/yefUmlzpm5l36lLXbf8AZcuXT9oxr9JGcxIBZKuV3orXYhakXLkGI+xCntpLlyEuizGh5C4BIuVVs0JIJkSgLlylsekf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20650" y="-1470025"/>
            <a:ext cx="2571750" cy="3076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" name="AutoShape 4" descr="data:image/jpeg;base64,/9j/4AAQSkZJRgABAQAAAQABAAD/2wCEAAkGBxQTEhUUEhIUFBUUFxQUFxUXFRUUFRcVFRQXFhQUFRYYHCggGBolHBQVITEhJSkrLi4uFx8zODMsNygtLisBCgoKDg0OGxAQGywkHyQsLCwsLCwsLCwsLCwsLCwsLCwsLCwsLCwsLCwsLCwsLCwsLCwsLCwsLCwsLCwsLCwsLP/AABEIAPYAzQMBIgACEQEDEQH/xAAcAAABBQEBAQAAAAAAAAAAAAADAQIEBQYABwj/xAA6EAABAwIEBAQEBAUDBQAAAAABAAIRAyEEEjFBBVFhcQYTIoEykaGxQlLB0RRi4fDxM0NyFSOSssL/xAAaAQACAwEBAAAAAAAAAAAAAAABAgADBAUG/8QAKxEAAgICAgIBAwIHAQAAAAAAAAECEQMhEjEEQRMiUWEycRQjQoGRwdEF/9oADAMBAAIRAxEAPwDHLk8hI4IstOaitQEoKAQ7SjMURjrqS1BjIKE66Y0FPCRhQ9nVGYhtA3RqYSNliQRnOSiMd1Q2tsnNN9ELCSWPRhWQJHYpHujuoAkteU/NKAwqQ3skfZBzAjBqZSHNSAFAEfFUC5pAImFQVaJafUPncey0tQJPKDhcAqJkszgqHp8glGId+Y9hZXVXg7T8Jj6qDX4Y9ukHsnTQyZXOPQld3T6lMjUfRNY2U1kCYVkuUrFfEkw1ONkGu6Skq2WLSKBKUkrgVqoxDISpxgpGtQDY5jOqO0IYCLTZ/d0rCg1NPTGtXFVsdBEakgtRmOQY9h8q5ruSQOsmmpCUFhGHcp4faSjcPwL6zstMSdST8IHVaY+CyGgvrGeTWjL9VBHJIyraoUyhUHdSMZwipTmGh4HSCo1F4MxaLEcil7GslUanRHFRRZTw5BksO5OYE1l06YQIOznkEjHg90Nz7bxPyTaN9NUWFD6rGnUSoeIpNboApzoFlDxkZdNUUFFe2zTtKjGVJxjrBCoBGLLWjOZI2XByL5aQUVsMKGQdk4FcVyUah3VEpulCaistdK2MggTs6YDKe1qrGQ9tTqiByZkRWtQYRBUSMkmYvIgcydE5wCtOA4UPrMzD0gkzo3MwZgC7QJW6IeqeEuCtw1BoiXuh1R25cduw0V05o5Kp4dxmm7MGlhbTbJe17XtEagxcHuh0vETajczab8l4qEsY1wG7QXZiPZT5Fw/JncW2E4m9ukCecLzLjhFPEBwEA+k8itPieLh9R4aZtF9isNxjFmo/LEuzbS77LPid7Zo4OLplz5YThTQ2VoDWua5pgH1DLPUc1IBtZWC1Q3y0j7brsyDUbO6gUDc+3uU2lUITnCOqRruYRCEa6VFxjrwpNMqG901Lo3SGj2Cxp0EaJtF0BFrwZI32TQlctFy2yiI6fdI8WCfKSo3Sy6DMCAFMv0RMt9UjUjGGtKICuDQnhoVYw9qKAlNOwTgErHRwCe0pgT2pWFCOVpwHidRlWkwuaaWcAgj85gwZseqrCEWk4Nc06ZXNPYAi6DIel+LXMZSp02gAVXDOdy0agnlKPj+G4Z9JrKzQMosQ1sjnBi2iofEjGVxTe6m7MLteyowS3WHAukzHJE4zj3eQx7m5C62WQTHOxWGbd2aIY4uKT/JU8Z4hSa4Mw7bMGXmXdzqSoTOM4qqMlLy6DBFmtMnnJN5VRiapDnOBg3M7jr9VacFcKbAKjw1zjPqc1p7wSr4JpEz8UkLQ4a4OzVKpeRpYj7q0YLIArB12kOHMGUVj1Y7Ml2OfTUdzVKzhBeUthQIssgnfVGL00hSxhG6f381XtddxjmrImAexVe1wgqDQAsfJUgNQ6LBKtabbfChJlxjm0/V7/oiPTB9EBz7roswDXlIJTXG6eHJGMh4JT2lI0okJQphc6a56aCuhKxrCNenhBARAUAjglzJpciUaReYGgjMb2nSw17XSMha4DxYKFNtKo0Pi7SQLfNVvFPE5qOL3ObyDQCUnE+BueGOpzrEvJAM/lIFh3AUDCeHiHHzYto0GQ7qTyVVYl9TNOJZZyUYL+5HpYl1UmRDJkjd0fhJ/ZCr0pqS95DXfjIz5f5SNY7K+OFGloHLl+g6Kuxjxo0SN50PQJsWTlLSL/K8ZYsf1PZacDexrMjXhxBJPpLRfSAdVdNJ3Wd4QymfU0EOFnDMTHYHZX7XzCaZzUgwqILqiehkXVdBQhcU+SkDU6OyIQeNdDVBa6EbHnQc0CPVCUsitEpjTmFjryRq+PyGICmYOmNSZi/0VDiK2d7ncypFc3RY3RSv+HXcd9AVGmFKA/Tvom5AuizCgLSnABKV2UJGEeEpcgkp7UoQ1Mgp2VNanufZKxjg5PaENrk9qAUI4Kfwqu0WNTKJl1wBY+ltpJ56KuxD4BUrgw8ybZZLQIsAB8ZPMxb3Vc3UbYyTbpEzi/Fj/ALZF4YXgOaSBc3dcjS9kxlSGgudsLnU2Gih8YAFXIAPQ0Axa5uQeZiPko4cZk32k/psqviU4pmnD5n8PKVK/X4DYrETIFhy391HcLaIlj7ob3ZrBXxioqkY8uWWWXKfYCk8sfmb7jotFgsQHgFp1+nRUdSnsl4fVyVByNk0lYkXRqWJyRuiVUFqFYUocm5kwvtZQhDrOmp2TKRlxQDWuSi4J+6WWi9LRb42rkoHYugD3Wdcb6Kw4tiS7I3lf62VU51z3KswqlsEyK6Z0P97pme/L2KmVGuHITyAQ/MIs4A9tflutTk2ZaRGaU6VI/hwRmYT2UcC/6KdkaoVK0JqKGpWGxwakfokc8TBsfZdVdbQoBH0ynFBa+wTvMsgyLsjYyrradhfQ6q64PWbRYw1GOM+qwBBad5P92Vc/CF1Iu1uXe0QrvG0clIPgkhgblzekTf4fZY801L6fydDDicZb9ooq2IzPe78zidpibK9w2CDARUpNL2kOLyHPDYIOS5ggi+hhZ+leT3+qvcFic0Xc0ZRnMtBdDS2JdtpYK+dqKSOeqcnYzE4ZrhUeSGPALsgDYcZGWA34WkFVGDbZWONqny3w8HmZBF/wtjlCrsM/09PuUYXQs0kwtZqg1XwQpdZygPdJViQprsFVmm09P0Ri/moHCX+hSnKlrZcPa9Ji3ANKYwKFxSpcBQKIoNlKw5/qoO4CLXrQMrdTqUGr0XLoJXqZnk+1kLKeUp1JliU1jtVbHQj2Ta9KLEQq2tTVpiqkk20VbiE6ZU1QKlUymf7PdExTQfUNDr+6ikooqWhFipljwbh9GsMr6xo1JtmANNwjSdir+n4UpM+M1HnqRHtkABHuViWOPNW3DeN16MBr5bb0O9Tf6JMik+iRo2OGwDMuRrGBu4DRB7j+qq+J+DSfVQMH8hPp7Ndt9lY8I8aYcw2vTfSdzaDUZ7AeofJafAcVwla1KvTe7XKCcw7iLLOlkiRySPIcZgKlI5arHMPUWPZ2hUaqLL3h+BY8QaYc3kWgtPs6yzXGvAWFLXPAfQAuS0ywczlMx7KxT1sikYWjShjB/KOt5nRAfVcahFRxJeCcsE5rXgN00P0WtocIpuw7vKqZ4ksfly5os4ATKrMOHta7JTBc4EC8ObNnBpjWNlhlOpHatZcCfuOmY6bkCYm21tvorzBFhokMlzmw42EZR8UA3BVVjKZbUMtLS4B2UggwfZdTruZORxE6xZdD9UUcWX0zFqVJLjcAgzpJ5LsMwAaC3Qyg16rnFsmbddlK/ZFKkCb5OyPiHqHhm5nRzMImLcpHBqQJkp7pCovKDA1oAT80ppFkgCoLgs2VTUdLieqnYh0N+irmqWPFDc1yUymUys/YJ0xtqnQXskudAF9U1rgkf8I7lMlGrBZYV6bxqxw6ZXD7qBXYecd1e4vggZRM5ifSS4kk63AnQdFlXMAJ6Ej5IwfISQ90DdIXTp+yYERzQGqygI4HsjsUVqO0qMVBYVjwjj1fCE+Q8NDiC4FodMCBElVzUoKRxtDI9t8HccGJoNcXlz/xS0Ng8oGyu8RVaAS4wAD/AFXgnCOM1sK5xpEQ7VpmO46q2r+OcS9rg4U4IymZn1WJA7KhvJFNJB+GMnd0SuLcZBef4cGk0PLm5czR3Ikh2a5uFArcae2HEAmQRlGUzOsaKAD68rZdF5A1too2KrAuidAB+qywxucqkd/yJY/H8e8a31+Sx8T8Vo4mnTc3OKzDBDmm7TqA7TVZ5jo1UvPzAKUFvLRbscVjjxR5yU3J2yFTqAH/AD+ylVa7fpz+6bUoNJG8Sh40wdBcRMX7qzTFIVd0lWnBfxdAqk6K14K7UKS6Cuy4BTwhAohKoLSHjX3hQatSAiYt3qKgOdLuyKQ60grYFzqUQ1pUd9SSpdGjaXkNHLV39Ez1sK2NzhMzp1SsB8IA6m5PdPYM17D2n9VFLRHE3WOM03gkfDb5heeYtsPd/wAj91tK785Ib6g0GSTAEDpqsViCZknW8aa/dLgu2JNaBsF06s+8DZKLDqh5VpSEb0OARWIbQnA3UYqDtKWULMlBSjBcyiYmoZsTuLGNdUdQ3OEnWbcuaD6CtsucLw9/llzLgAWHy0USrw69iWn+kCy03CKxbQJAJI0ABJPSyJicDADsuUO1ab5XG+UkbHbsVzFncZHXjCGSPxy99fuY6tSqN1E9RdMZihz9t1vcDwGnWb6TleBcTJ7jmqPjXAn0nZajZB0dH67Fal5KfZjj4LnJwTqS9Gf/AIsJlatmPRCxNBzHQR2TQ/ZaY01aMM4uEuMuzlN4QYdCgFSMNVykFF9AXZogU974CjtqHLmg5ZAzbZjo3uh4qtAWc0EOrU1UMjdFrO+qG0A22CdaI9jsOyPUfbvzSZ7ylr1LIQKK2RL0HbcyjB8bJlGyLmVbkboYVR6ThuEw3KBdzTbuLLzvjNHK9o/lavQOJeJPLqVadOkC6kW+ZUfUYyxAPwwSW3AEXXn2Oriq7PIHOI2O99Lm/RTDGUXbOc5WiAEjVKxGEg1AHA+WQDluDPVRoWvkiuhUrCuanFp6INoPFnErs0LgNlzggEbUqwOSi0ufUK4wTIaOZuoWMYM9gBKp+S20b5+C4Yllb79Gk8PVxlcLjK0vNt5hsbnXZX/BMS2pTc2tGV7dPxATY8wREhZngT8jhvb8J9YDtgVa4WrXqEkjK2SBmgOgdAVyc8NtovStUxrccaL/AIjmbIDh+JuxI5xr2Urini6jUYQ6kXzqOvOdlCxeAcR8LQTfMJj9VQcQZUpPuy0DXQ9jsrsPGfvf2JkmnXyXr+pdgsRiPMluQZTseSh1uHuEFokHqPkpH8TTe4CcriQI7nnoi1K2VzhNmOcBOpykgXWtNx/STIo51U2m/TX+ypc2DBsZiFzATpc8upsArWtjWEghgzxDnN35e/VP4HQBq+Y74aYc6+hO1+lin+ao8mjDPxYrSlf4/BMxVGm1tKl8Nam2XHVpLgJ2tyUHH0yx2R2oA6jTYqP5zquItcuMRO0yZPQJ2M+N0GRJA3sNLpIxcWkw2mv2Ib33XF0QEx9tvdNV9Fdj3FLSCYEakpLofGt2SGOTyeqC0oipao3cjVY2m1wrVMZl82tlIdStEW/0yd4F1nsVgCwZYIiTDgGuObKAY1iDobrT4XC4hzpo02Oquv59VzAGHQ+Uxxlxj8ZEfltdVtdjmuOfHB1STLKdM13Fw2e58D2mFbGX3OT+wHi2CLcRXbRpnyw5rS1otYAggOOb5dUFmCJbAbB11D3QdJAsPmpL8O996mIeehqNm2g/CG/VQatJz7NbWIGzqhI72yj5Si2rCkyQMEQCcotrOvuDAA6zZRnYlkG4noiYfgzr2gOEEep0juY/VE/6Q7r/AOI+8oaLUVOcXm52RcLhnVHBrG5if73U5/DD/kQrvwNwY1MYzMBlZ/3DafhNr7XUcr6A41sncQ8D16VLO0sfABLRLXARJibFYV7ZeD19+30X0jUbIXz1xejkxdRvKo/e3dU8ODpGnH5s80OEyx4RQzlrfxVDAHIauPyWu/6SC0GmSALHfTQzz1VN4Fph1Rz9wIb0C1HCquWpVpOOhD2/8XcvkuP5U3zaXou5UrK4M8uNXfy5j6jtBGmu6qOJ06rjHl0zrdxzgcgyCCD3K1nFcGfS9n4TJb0OpA3Vc6sMstFj05fayrx5a2RU9owPEMM6MjpYQQ4x0M2km/ujcVwdPyRVZWJcSczHSDJd6TpHNWvHsO10ODmtgakxm6Sd1UV8bAbDm2A3BM+41XUhlckmXePCEU7eyJRwDzD30pDw3KJADr+ojKZ0mArDHAUqDaf+o3NMgtF3AGDoZGl0NmNY+z7QJIa3X80nQTYKlx2JyvPlyBrlJzx0BdP7q7i5vizDKdLmyWabKDPMBcXVBUY0OtlEAF87kmwVbScTZHxpqFlM1CTIJEmTkMFhtoIhQQ660Y46t9mWcmnS0g9W4QpRQJQ3MhMg+7HNCKChsTkGaIdBGlGaVGplHlKy1M3LmUXMtTYdbPp5m9x6kChg2HKHE5dXNGWk3LyaGD6dVLrcLdqI9iUA4YixasnylDxJbLGnUwA+HDOb1a7XlqSVKZUwLt67fqP/AFUDD4D0z9xdSqHD55COYAReb7i/w6q7LDC4HDO+GvU96f7BPfwVkSK7OxbB+pCLSpTZsmOwCjY3FUaN61Rg/lYZefZRZG/SE4fZsiY/hJYwuBpuP5Q4B3tePqi+Bq7m13h1PLmZIvmPpkkWsqTF+KpnyKLABoX+o/IGB2uqen4jxTajakiRmAbkDGXEEGLpot9lqxSaaZY8U8YYypWdUZ6KVF1xoCAYIdJ16Kl8WYZzK5qC7KwzNdFjIk391G4hj31v9VzA0aU2gMYOsDU9SVFrYsENbmc5rZytMlrZ5CbIxTuy58UqWjQ+BMXFTuPstHxvF+vzGiH0jcfmpu3WC8P18tRb7G0hVpTIDgLH7g9OixeVBRy8n0x4bRpcHiA9rSDqAULH8HZUBhz6c6lhAnpcKp8JYgmnldqz0/stMHWXLncJtFclxejM1vDmHbfJnO7nkvJ+azPHsNSaCG02g9BEreY1wgysLx4j1PmzRK0+JknKe2W0uOzMVS1kwIMDN1ImY9yPkqRzpPUn7qRWxBdMmx290DQg9V6HHFpOzn5p20XPFco8sNyzkAMAxYRElxVKRdScTiQ7/HVRnlTFFpC5ZKXQSk5c/VCBXOqDdO0CMvuHZoiAKKKo6p7a45keyDiXRyokBqJnQmvB00TkjRfFp9H0HiMC1wEtA9oCWlwtrTLWAn2VXx1/8KzMKhIJhrJsYuZzWA7KJ4b8YmvUFGpTyEzle1+ZpI2IIBVf0q0zncJtWtmoGEYdWDqofEcPh6NN1aqIYxpMdtupKnVazWtdUqODGNBJJMQOZXknjHxWcbUFKmS2g02n/cINnuHLkPdCKTXJ9ev+jYoyk6RqKFWnifjL2AwfLYQAAdjzKrPFuEpYVjDTbmL8x9cEDLGsa6oHDWgNAaSJJm2ax/RN8YPBpUORNQSdYJsfouZGTeVJ+2dVQ4VxMVi8e8kyQ0cmgNHyChvqE6mUes68EfRR3N5fJdeKVaM82xjkgSpQExUFoVIeCt9w7E5qPYLzxxsVpuAYu0DQ2KyeVjUo2aMUqZrvCnxVJ6LUh1lkfDtWHvF7gLVMdZcHyV/MZbNeyHjxYrzfxljAIpj8XqMflB0+YXoXGq2Vh/vReNcSxfm1XO2Jgf8AEaLd/wCbiuXJ9IrzyrHX3I+yY4pahTJXfRgkh4KbK6UkpipHJKouEoKdFrqBAgrkryEkKEHM5hSWVhHL5qMx8I4AQY0W10bTiHHjXpNY585D8LrOAgexuCpvhrjFDDP82s1xiwMj0g75dXFZbFYLcRO439lFaL63WTjFmxx9Po1Xjbxi7Fv8unLcO2+U2LyNHO6DZqoeF0SarY3Ve4GyueAYd2bOPwkD23KGWVQY2KCWkabCODaZe0aZgTyJFiN1H8ZOHlYeDYN+/wDlSsRVAp5YjO/+qg+L6xNOiNsvLe265eJXki/ybZLRlcU2QCojgp3mSCFCXYiYp92chkJxemlOIJGqm8GxJa6NlCAXMMOBQlG40ROtnofBK/8A3e4WupVvSvPuAVZc2+y2DMSMsCdNdAvP+XjqRshTiZ3xzxTLTIGrjlb/APRXn1FvyH22Vt4uxvm4gtb8NP0jv+I/NVdT0thdjxMfxY0vbMWafKf7EeoblI0prlwNgt3oo7Y8pqUlNKJUKxyY56WExT2QUlPCYkhFsmwgclQg1Fa0/wBhAPF/Y1wcDqNvspQ4PmAMtg9CSuXLlybj0dUDhuCNdck2m2mhhWxwbQGjZt4B16FcuVGSbfZZBKxlelle0dSefZS/FODnDtNgW99wuXKrrJCg+mYqi26FimQUi5dddmSXQMUpQ3U4XLk5UxWMSVGX2XLlAvo0XhyroD1V5jsXlpvecxLWkgaCdAuXLl50vkRog/p/yefUmlzpm5l36lLXbf8AZcuXT9oxr9JGcxIBZKuV3orXYhakXLkGI+xCntpLlyEuizGh5C4BIuVVs0JIJkSgLlylsekf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20650" y="-1470025"/>
            <a:ext cx="2571750" cy="3076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8" name="Picture 6" descr="File:Joseph II(002)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457200"/>
            <a:ext cx="322864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/>
              <a:t>Catherine the Great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364162"/>
          </a:xfrm>
        </p:spPr>
        <p:txBody>
          <a:bodyPr>
            <a:normAutofit/>
          </a:bodyPr>
          <a:lstStyle/>
          <a:p>
            <a:r>
              <a:rPr lang="en-US" dirty="0" smtClean="0"/>
              <a:t>Russia</a:t>
            </a:r>
          </a:p>
          <a:p>
            <a:r>
              <a:rPr lang="en-US" dirty="0" smtClean="0"/>
              <a:t>Power: </a:t>
            </a:r>
          </a:p>
          <a:p>
            <a:pPr lvl="1"/>
            <a:r>
              <a:rPr lang="en-US" dirty="0" smtClean="0"/>
              <a:t>Overthrew her husband</a:t>
            </a:r>
          </a:p>
          <a:p>
            <a:r>
              <a:rPr lang="en-US" dirty="0" smtClean="0"/>
              <a:t>Very well educated, well read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Corresponds with Diderot &amp; Voltaire </a:t>
            </a:r>
          </a:p>
          <a:p>
            <a:r>
              <a:rPr lang="en-US" dirty="0"/>
              <a:t>Reforms:</a:t>
            </a:r>
          </a:p>
          <a:p>
            <a:pPr lvl="1"/>
            <a:r>
              <a:rPr lang="en-US" dirty="0" smtClean="0"/>
              <a:t>Proposed freedom of religion and ending torture &amp; serfdom </a:t>
            </a:r>
          </a:p>
          <a:p>
            <a:pPr lvl="2"/>
            <a:r>
              <a:rPr lang="en-US" dirty="0" smtClean="0"/>
              <a:t>Russian lawmakers meet but do NOT agree to this proposal </a:t>
            </a: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18434" name="Picture 2" descr="http://www.visitvoltaire.com/images/catherine_the_great_in_w_septer15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69040" y="381000"/>
            <a:ext cx="2529483" cy="32056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3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Catherine the Great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962" y="914400"/>
            <a:ext cx="8229600" cy="4525963"/>
          </a:xfrm>
        </p:spPr>
        <p:txBody>
          <a:bodyPr/>
          <a:lstStyle/>
          <a:p>
            <a:r>
              <a:rPr lang="en-US" dirty="0" smtClean="0"/>
              <a:t>Weakness:</a:t>
            </a:r>
            <a:endParaRPr lang="en-US" dirty="0"/>
          </a:p>
          <a:p>
            <a:pPr lvl="1"/>
            <a:r>
              <a:rPr lang="en-US" dirty="0" smtClean="0"/>
              <a:t>Crush </a:t>
            </a:r>
            <a:r>
              <a:rPr lang="en-US" dirty="0"/>
              <a:t>a serf uprising and give support to nobles</a:t>
            </a:r>
          </a:p>
          <a:p>
            <a:r>
              <a:rPr lang="en-US" dirty="0"/>
              <a:t>Takes over other countries, like Poland </a:t>
            </a:r>
            <a:endParaRPr lang="en-US" dirty="0" smtClean="0"/>
          </a:p>
          <a:p>
            <a:r>
              <a:rPr lang="en-US" dirty="0" smtClean="0"/>
              <a:t>Encourages education &amp; arts </a:t>
            </a:r>
            <a:endParaRPr lang="en-US" dirty="0"/>
          </a:p>
          <a:p>
            <a:endParaRPr lang="en-US" dirty="0"/>
          </a:p>
        </p:txBody>
      </p:sp>
      <p:pic>
        <p:nvPicPr>
          <p:cNvPr id="2050" name="Picture 2" descr="http://cultural-weekly-media.s3-us-west-2.amazonaws.com/wp-content/uploads/2015/01/Jacobi_InaguarationofAcadem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770081"/>
            <a:ext cx="4685457" cy="258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591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8513</TotalTime>
  <Words>485</Words>
  <Application>Microsoft Office PowerPoint</Application>
  <PresentationFormat>On-screen Show (4:3)</PresentationFormat>
  <Paragraphs>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Agency FB</vt:lpstr>
      <vt:lpstr>Aharoni</vt:lpstr>
      <vt:lpstr>Algerian</vt:lpstr>
      <vt:lpstr>Arial</vt:lpstr>
      <vt:lpstr>Calibri</vt:lpstr>
      <vt:lpstr>Gill Sans Ultra Bold</vt:lpstr>
      <vt:lpstr>Wingdings</vt:lpstr>
      <vt:lpstr>Office Theme</vt:lpstr>
      <vt:lpstr>Enlight #8: Enlightened Despots</vt:lpstr>
      <vt:lpstr>Due Dates: </vt:lpstr>
      <vt:lpstr>Can you have a good dictator? </vt:lpstr>
      <vt:lpstr>Serf</vt:lpstr>
      <vt:lpstr>Enlightened Despots</vt:lpstr>
      <vt:lpstr>Frederick the Great</vt:lpstr>
      <vt:lpstr>Joseph II</vt:lpstr>
      <vt:lpstr>Catherine the Great</vt:lpstr>
      <vt:lpstr>Catherine the Great</vt:lpstr>
      <vt:lpstr>Hmmm…. Answer on Left</vt:lpstr>
      <vt:lpstr>Present for Le Grand Salon</vt:lpstr>
      <vt:lpstr>What to do…</vt:lpstr>
      <vt:lpstr>Impact of the Enlightenment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Enlight #11: Enlightened Despots </dc:title>
  <dc:creator>rgunter</dc:creator>
  <cp:lastModifiedBy>Gunter, Rachel E.</cp:lastModifiedBy>
  <cp:revision>63</cp:revision>
  <dcterms:created xsi:type="dcterms:W3CDTF">2015-09-16T20:33:12Z</dcterms:created>
  <dcterms:modified xsi:type="dcterms:W3CDTF">2017-09-29T14:57:10Z</dcterms:modified>
</cp:coreProperties>
</file>