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70" r:id="rId3"/>
    <p:sldId id="273" r:id="rId4"/>
    <p:sldId id="260" r:id="rId5"/>
    <p:sldId id="257" r:id="rId6"/>
    <p:sldId id="259" r:id="rId7"/>
    <p:sldId id="268" r:id="rId8"/>
    <p:sldId id="269" r:id="rId9"/>
    <p:sldId id="262" r:id="rId10"/>
    <p:sldId id="261" r:id="rId11"/>
    <p:sldId id="264" r:id="rId12"/>
    <p:sldId id="271" r:id="rId13"/>
    <p:sldId id="272" r:id="rId14"/>
    <p:sldId id="265" r:id="rId15"/>
    <p:sldId id="266" r:id="rId16"/>
    <p:sldId id="267" r:id="rId17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48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DD0B5693-F41B-4BF3-B69A-D04E1E268E8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247496A7-77CA-4AB6-8551-708119942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70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057E-8480-439E-BA13-73E7B2C9DE46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395B-90CF-4371-91E0-9180CC181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057E-8480-439E-BA13-73E7B2C9DE46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395B-90CF-4371-91E0-9180CC181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057E-8480-439E-BA13-73E7B2C9DE46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395B-90CF-4371-91E0-9180CC181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057E-8480-439E-BA13-73E7B2C9DE46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395B-90CF-4371-91E0-9180CC181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057E-8480-439E-BA13-73E7B2C9DE46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395B-90CF-4371-91E0-9180CC181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057E-8480-439E-BA13-73E7B2C9DE46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395B-90CF-4371-91E0-9180CC181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057E-8480-439E-BA13-73E7B2C9DE46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395B-90CF-4371-91E0-9180CC181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057E-8480-439E-BA13-73E7B2C9DE46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395B-90CF-4371-91E0-9180CC181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057E-8480-439E-BA13-73E7B2C9DE46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395B-90CF-4371-91E0-9180CC181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057E-8480-439E-BA13-73E7B2C9DE46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395B-90CF-4371-91E0-9180CC181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057E-8480-439E-BA13-73E7B2C9DE46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395B-90CF-4371-91E0-9180CC181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F057E-8480-439E-BA13-73E7B2C9DE46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6395B-90CF-4371-91E0-9180CC181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uact=8&amp;ved=0ahUKEwi32qy-6JrKAhUD7GMKHThWAecQjRwIBw&amp;url=http://www.marketwatch.com/story/1924-ford-model-t-2012-10-06&amp;psig=AFQjCNFN4QS8XHskYL6VakWbSXjZ7xy9Tw&amp;ust=145236280628308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3046" y="228600"/>
            <a:ext cx="7772400" cy="1470025"/>
          </a:xfrm>
        </p:spPr>
        <p:txBody>
          <a:bodyPr/>
          <a:lstStyle/>
          <a:p>
            <a:r>
              <a:rPr lang="en-US" dirty="0" smtClean="0"/>
              <a:t>1920’s #9: Changing </a:t>
            </a:r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905000"/>
            <a:ext cx="7467600" cy="4419600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rgbClr val="00B0F0"/>
                </a:solidFill>
                <a:latin typeface="Comic Sans MS" pitchFamily="66" charset="0"/>
              </a:rPr>
              <a:t>Besides </a:t>
            </a:r>
            <a:r>
              <a:rPr lang="en-US" dirty="0" smtClean="0">
                <a:solidFill>
                  <a:srgbClr val="00B0F0"/>
                </a:solidFill>
                <a:latin typeface="Comic Sans MS" pitchFamily="66" charset="0"/>
              </a:rPr>
              <a:t>suffrage, how else did women’s lives change in the 1920s? 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rgbClr val="00B0F0"/>
                </a:solidFill>
                <a:latin typeface="Comic Sans MS" pitchFamily="66" charset="0"/>
              </a:rPr>
              <a:t>What disease killed millions at the end of the 1910s?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rgbClr val="00B0F0"/>
                </a:solidFill>
                <a:latin typeface="Comic Sans MS" pitchFamily="66" charset="0"/>
              </a:rPr>
              <a:t>What is the name for people who illegally sold alcohol in the 20’s?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rgbClr val="00B0F0"/>
                </a:solidFill>
                <a:latin typeface="Comic Sans MS" pitchFamily="66" charset="0"/>
              </a:rPr>
              <a:t>What was the name for the secret clubs during Prohibition? </a:t>
            </a:r>
            <a:endParaRPr lang="en-US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00B0F0"/>
                </a:solidFill>
              </a:rPr>
              <a:t>Women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b="1" u="sng" dirty="0" smtClean="0"/>
              <a:t>Flappers</a:t>
            </a:r>
            <a:r>
              <a:rPr lang="en-US" dirty="0" smtClean="0"/>
              <a:t>: women who usually cut their hair into a “bob”, wore short dresses, &amp; partied </a:t>
            </a:r>
            <a:endParaRPr lang="en-US" dirty="0"/>
          </a:p>
        </p:txBody>
      </p:sp>
      <p:pic>
        <p:nvPicPr>
          <p:cNvPr id="18434" name="Picture 2" descr="https://s-media-cache-ak0.pinimg.com/236x/0c/45/19/0c4519e6844ca0761bea91f49d2b80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14600"/>
            <a:ext cx="2247900" cy="2809876"/>
          </a:xfrm>
          <a:prstGeom prst="rect">
            <a:avLst/>
          </a:prstGeom>
          <a:noFill/>
        </p:spPr>
      </p:pic>
      <p:pic>
        <p:nvPicPr>
          <p:cNvPr id="18436" name="Picture 4" descr="https://s-media-cache-ak0.pinimg.com/736x/85/71/56/857156f01789be877aa6c8c459d8367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352800"/>
            <a:ext cx="2174741" cy="2999134"/>
          </a:xfrm>
          <a:prstGeom prst="rect">
            <a:avLst/>
          </a:prstGeom>
          <a:noFill/>
        </p:spPr>
      </p:pic>
      <p:pic>
        <p:nvPicPr>
          <p:cNvPr id="18438" name="Picture 6" descr="http://blog.museumoflondon.org.uk/wp-content/uploads/2014/03/Suffragette_p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581400"/>
            <a:ext cx="3496920" cy="252742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00600" y="365760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Impact" pitchFamily="34" charset="0"/>
              </a:rPr>
              <a:t>Versus</a:t>
            </a:r>
            <a:endParaRPr lang="en-US" sz="4400" dirty="0">
              <a:solidFill>
                <a:srgbClr val="FF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20’s #6: Women – pg 441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458200" cy="5715000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700" b="1" u="sng" dirty="0" smtClean="0"/>
              <a:t>The Flapper: </a:t>
            </a:r>
            <a:r>
              <a:rPr lang="en-US" sz="3700" dirty="0" smtClean="0"/>
              <a:t>Describe a flapper. What did she wear, do her hair, etc?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700" b="1" u="sng" dirty="0" smtClean="0"/>
              <a:t>Double Stand</a:t>
            </a:r>
            <a:r>
              <a:rPr lang="en-US" sz="3700" dirty="0" smtClean="0"/>
              <a:t>: Were young people as rebellious as it appeared?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700" dirty="0" smtClean="0"/>
              <a:t>How did dating change in the 1920s?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700" b="1" u="sng" dirty="0" smtClean="0"/>
              <a:t>New Work</a:t>
            </a:r>
            <a:r>
              <a:rPr lang="en-US" sz="3700" dirty="0" smtClean="0"/>
              <a:t>…(pg 442): What kind of jobs were women getting? List 3-4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700" dirty="0" smtClean="0"/>
              <a:t>How did they break some stereotypes?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700" dirty="0" smtClean="0"/>
              <a:t>What jobs were they NOT getting?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700" dirty="0" smtClean="0"/>
              <a:t>Describe women’s pay.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700" b="1" u="sng" dirty="0" smtClean="0"/>
              <a:t>Changing Family</a:t>
            </a:r>
            <a:r>
              <a:rPr lang="en-US" sz="3700" dirty="0" smtClean="0"/>
              <a:t>: How did the birthrate change?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700" dirty="0" smtClean="0"/>
              <a:t>How was modern life more convenient?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700" dirty="0" smtClean="0"/>
              <a:t>Answer question #4 on pg. </a:t>
            </a:r>
            <a:r>
              <a:rPr lang="en-US" sz="3700" b="1" dirty="0" smtClean="0"/>
              <a:t>443</a:t>
            </a:r>
            <a:r>
              <a:rPr lang="en-US" sz="3700" dirty="0" smtClean="0"/>
              <a:t>. </a:t>
            </a:r>
          </a:p>
          <a:p>
            <a:pPr marL="514350" indent="-514350"/>
            <a:r>
              <a:rPr lang="en-US" sz="3700" dirty="0" smtClean="0"/>
              <a:t>Fill in the “</a:t>
            </a:r>
            <a:r>
              <a:rPr lang="en-US" sz="3700" b="1" u="sng" dirty="0" smtClean="0"/>
              <a:t>flaps</a:t>
            </a:r>
            <a:r>
              <a:rPr lang="en-US" sz="3700" dirty="0" smtClean="0"/>
              <a:t>”: movies and books (see page 450-451)</a:t>
            </a:r>
          </a:p>
          <a:p>
            <a:pPr marL="514350" indent="-514350"/>
            <a:r>
              <a:rPr lang="en-US" sz="3700" dirty="0" smtClean="0"/>
              <a:t>On back of flaps answer: 1. How did life change for women in 1920s? 2. How are things the same today as in the 1920s and how are they different?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5029200"/>
            <a:ext cx="815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of Fame Nominees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Charles Lindbergh (pilot)</a:t>
            </a:r>
          </a:p>
          <a:p>
            <a:pPr lvl="0"/>
            <a:r>
              <a:rPr lang="en-US" dirty="0"/>
              <a:t>Amelia Earhart (pilot)</a:t>
            </a:r>
          </a:p>
          <a:p>
            <a:pPr lvl="0"/>
            <a:r>
              <a:rPr lang="en-US" dirty="0"/>
              <a:t>Flapper</a:t>
            </a:r>
          </a:p>
          <a:p>
            <a:pPr lvl="0"/>
            <a:r>
              <a:rPr lang="en-US" dirty="0"/>
              <a:t>Babe Ruth (baseball)</a:t>
            </a:r>
          </a:p>
          <a:p>
            <a:pPr lvl="0"/>
            <a:r>
              <a:rPr lang="en-US" dirty="0" smtClean="0"/>
              <a:t>Jack </a:t>
            </a:r>
            <a:r>
              <a:rPr lang="en-US" dirty="0"/>
              <a:t>Dempsey  (boxing) </a:t>
            </a:r>
          </a:p>
          <a:p>
            <a:pPr lvl="0"/>
            <a:r>
              <a:rPr lang="en-US" dirty="0" smtClean="0"/>
              <a:t>Charlie </a:t>
            </a:r>
            <a:r>
              <a:rPr lang="en-US" dirty="0"/>
              <a:t>Chaplin (actor) </a:t>
            </a:r>
          </a:p>
          <a:p>
            <a:pPr lvl="0"/>
            <a:r>
              <a:rPr lang="en-US" dirty="0"/>
              <a:t>Henry Ford (car)</a:t>
            </a:r>
          </a:p>
          <a:p>
            <a:pPr lvl="0"/>
            <a:r>
              <a:rPr lang="en-US" dirty="0" smtClean="0"/>
              <a:t>Langston </a:t>
            </a:r>
            <a:r>
              <a:rPr lang="en-US" dirty="0"/>
              <a:t>Hughes (poet) </a:t>
            </a:r>
          </a:p>
          <a:p>
            <a:pPr lvl="0"/>
            <a:r>
              <a:rPr lang="en-US" dirty="0"/>
              <a:t>F.  Scott Fitzgerald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Earnest Hemingway </a:t>
            </a:r>
          </a:p>
          <a:p>
            <a:pPr lvl="0"/>
            <a:r>
              <a:rPr lang="en-US" dirty="0"/>
              <a:t>Georgia O’Keefe (artist) </a:t>
            </a:r>
          </a:p>
          <a:p>
            <a:pPr lvl="0"/>
            <a:r>
              <a:rPr lang="en-US" dirty="0"/>
              <a:t>Duke Ellington (musician) </a:t>
            </a:r>
          </a:p>
          <a:p>
            <a:pPr lvl="0"/>
            <a:r>
              <a:rPr lang="en-US" dirty="0"/>
              <a:t>Bessie Smith (musician) </a:t>
            </a:r>
          </a:p>
          <a:p>
            <a:pPr lvl="0"/>
            <a:r>
              <a:rPr lang="en-US" dirty="0"/>
              <a:t>Louis Armstrong (musician) </a:t>
            </a:r>
          </a:p>
          <a:p>
            <a:pPr lvl="0"/>
            <a:r>
              <a:rPr lang="en-US" dirty="0"/>
              <a:t>William Johnson (artist) </a:t>
            </a:r>
          </a:p>
          <a:p>
            <a:pPr lvl="0"/>
            <a:r>
              <a:rPr lang="en-US" dirty="0"/>
              <a:t>Warren Harding (president)</a:t>
            </a:r>
          </a:p>
          <a:p>
            <a:pPr lvl="0"/>
            <a:r>
              <a:rPr lang="en-US" dirty="0"/>
              <a:t>Calvin Coolidge (president)</a:t>
            </a:r>
          </a:p>
          <a:p>
            <a:pPr lvl="0"/>
            <a:r>
              <a:rPr lang="en-US" dirty="0"/>
              <a:t>Sacco and Vanzetti </a:t>
            </a:r>
          </a:p>
          <a:p>
            <a:pPr lvl="0"/>
            <a:r>
              <a:rPr lang="en-US" dirty="0"/>
              <a:t>Williams Jennings Bryan (Scopes Trial)</a:t>
            </a:r>
          </a:p>
          <a:p>
            <a:pPr lvl="0"/>
            <a:r>
              <a:rPr lang="en-US" dirty="0"/>
              <a:t>Clarence Darrow (Scopes Trial)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79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1920s Hall of Fame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417638"/>
            <a:ext cx="85344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dirty="0"/>
              <a:t>Who is the most important person from the 1920s? </a:t>
            </a:r>
          </a:p>
          <a:p>
            <a:r>
              <a:rPr lang="en-US" dirty="0"/>
              <a:t>Create a piece of art in their honor:</a:t>
            </a:r>
          </a:p>
          <a:p>
            <a:pPr lvl="0"/>
            <a:r>
              <a:rPr lang="en-US" dirty="0"/>
              <a:t>Poem</a:t>
            </a:r>
          </a:p>
          <a:p>
            <a:pPr lvl="0"/>
            <a:r>
              <a:rPr lang="en-US" dirty="0"/>
              <a:t>Song (preferably jazz)</a:t>
            </a:r>
          </a:p>
          <a:p>
            <a:pPr lvl="0"/>
            <a:r>
              <a:rPr lang="en-US" dirty="0"/>
              <a:t>A radio ad (only talking)</a:t>
            </a:r>
          </a:p>
          <a:p>
            <a:pPr lvl="0"/>
            <a:r>
              <a:rPr lang="en-US" dirty="0"/>
              <a:t>A silent movie (no talking!) </a:t>
            </a:r>
          </a:p>
          <a:p>
            <a:pPr marL="0" indent="0">
              <a:buNone/>
            </a:pPr>
            <a:r>
              <a:rPr lang="en-US" dirty="0"/>
              <a:t>For your piece of art: </a:t>
            </a:r>
          </a:p>
          <a:p>
            <a:pPr lvl="0"/>
            <a:r>
              <a:rPr lang="en-US" dirty="0"/>
              <a:t>Write the poem, song, or a script. </a:t>
            </a:r>
          </a:p>
          <a:p>
            <a:pPr lvl="0"/>
            <a:r>
              <a:rPr lang="en-US" dirty="0"/>
              <a:t>One paragraph on why this important is the most important and deserves to be in our hall of fame.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18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CHRISTY" pitchFamily="2" charset="0"/>
              </a:rPr>
              <a:t>Balderdash! </a:t>
            </a:r>
            <a:endParaRPr lang="en-US" dirty="0">
              <a:latin typeface="AR CHRIST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 CHRISTY" pitchFamily="2" charset="0"/>
              </a:rPr>
              <a:t>Goal</a:t>
            </a:r>
            <a:r>
              <a:rPr lang="en-US" dirty="0" smtClean="0"/>
              <a:t>: to correctly guess the definition of a 1920s slang word </a:t>
            </a:r>
          </a:p>
          <a:p>
            <a:r>
              <a:rPr lang="en-US" dirty="0" smtClean="0">
                <a:latin typeface="AR CHRISTY" pitchFamily="2" charset="0"/>
              </a:rPr>
              <a:t>Points</a:t>
            </a:r>
            <a:r>
              <a:rPr lang="en-US" dirty="0" smtClean="0"/>
              <a:t> earned for each correct definition </a:t>
            </a:r>
          </a:p>
          <a:p>
            <a:r>
              <a:rPr lang="en-US" dirty="0" smtClean="0"/>
              <a:t>Most points = </a:t>
            </a:r>
            <a:r>
              <a:rPr lang="en-US" dirty="0" smtClean="0">
                <a:latin typeface="AR CHRISTY" pitchFamily="2" charset="0"/>
              </a:rPr>
              <a:t>winner</a:t>
            </a:r>
          </a:p>
          <a:p>
            <a:r>
              <a:rPr lang="en-US" dirty="0" smtClean="0">
                <a:latin typeface="AR CHRISTY" pitchFamily="2" charset="0"/>
              </a:rPr>
              <a:t>Scorecard</a:t>
            </a:r>
            <a:r>
              <a:rPr lang="en-US" dirty="0" smtClean="0"/>
              <a:t>: put each player’s name on a paper and tally points for each round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CHRISTY" pitchFamily="2" charset="0"/>
              </a:rPr>
              <a:t>Balderdash!</a:t>
            </a:r>
            <a:endParaRPr lang="en-US" dirty="0">
              <a:latin typeface="AR CHRIST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 person will pick a term and look at the definition. Do NOT let anyone else see the definition! You will write down the correct definition on a card. </a:t>
            </a:r>
          </a:p>
          <a:p>
            <a:r>
              <a:rPr lang="en-US" dirty="0" smtClean="0"/>
              <a:t>Everyone else will guess at what the definition is and write it down</a:t>
            </a:r>
            <a:r>
              <a:rPr lang="en-US" dirty="0"/>
              <a:t> </a:t>
            </a:r>
            <a:r>
              <a:rPr lang="en-US" dirty="0" smtClean="0"/>
              <a:t>on a card. </a:t>
            </a:r>
          </a:p>
          <a:p>
            <a:r>
              <a:rPr lang="en-US" dirty="0" smtClean="0"/>
              <a:t>Put cards in middle &amp; shuffle. </a:t>
            </a:r>
          </a:p>
          <a:p>
            <a:r>
              <a:rPr lang="en-US" dirty="0" smtClean="0"/>
              <a:t>Person who knows the definition will read all of them.</a:t>
            </a:r>
          </a:p>
          <a:p>
            <a:r>
              <a:rPr lang="en-US" dirty="0" smtClean="0"/>
              <a:t>Everyone else will decide which answer is correct</a:t>
            </a:r>
          </a:p>
          <a:p>
            <a:r>
              <a:rPr lang="en-US" dirty="0" smtClean="0"/>
              <a:t>Anyone who guesses the correct definition wins a point.</a:t>
            </a:r>
          </a:p>
          <a:p>
            <a:r>
              <a:rPr lang="en-US" dirty="0" smtClean="0"/>
              <a:t>Repeat!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Bump off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Something great</a:t>
            </a:r>
          </a:p>
          <a:p>
            <a:r>
              <a:rPr lang="en-US" dirty="0" smtClean="0"/>
              <a:t>Murder</a:t>
            </a:r>
          </a:p>
          <a:p>
            <a:r>
              <a:rPr lang="en-US" dirty="0" smtClean="0"/>
              <a:t>Run away</a:t>
            </a:r>
          </a:p>
          <a:p>
            <a:r>
              <a:rPr lang="en-US" dirty="0" smtClean="0"/>
              <a:t>A flapper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46" y="78582"/>
            <a:ext cx="8229600" cy="1143000"/>
          </a:xfrm>
        </p:spPr>
        <p:txBody>
          <a:bodyPr/>
          <a:lstStyle/>
          <a:p>
            <a:pPr algn="l"/>
            <a:r>
              <a:rPr lang="en-US" b="1" u="sng" dirty="0" smtClean="0"/>
              <a:t>Scopes “Monkey” Trial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6239185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1925: Tennessee outlawed teaching evolution </a:t>
            </a:r>
          </a:p>
          <a:p>
            <a:r>
              <a:rPr lang="en-US" dirty="0" smtClean="0"/>
              <a:t>John T. Scopes – teaches it </a:t>
            </a:r>
            <a:r>
              <a:rPr lang="en-US" dirty="0" smtClean="0">
                <a:solidFill>
                  <a:srgbClr val="FF0000"/>
                </a:solidFill>
              </a:rPr>
              <a:t>(on purpose) </a:t>
            </a:r>
          </a:p>
          <a:p>
            <a:r>
              <a:rPr lang="en-US" dirty="0" smtClean="0"/>
              <a:t>Trial</a:t>
            </a:r>
          </a:p>
          <a:p>
            <a:pPr lvl="1"/>
            <a:r>
              <a:rPr lang="en-US" dirty="0" smtClean="0"/>
              <a:t>Wm Jennings Bryan: defends TN law / creationism</a:t>
            </a:r>
          </a:p>
          <a:p>
            <a:pPr lvl="1"/>
            <a:r>
              <a:rPr lang="en-US" dirty="0" smtClean="0"/>
              <a:t>Clarence Darrow and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ACLU</a:t>
            </a:r>
            <a:r>
              <a:rPr lang="en-US" dirty="0" smtClean="0"/>
              <a:t> (American Civil Liberties Union) defends Scopes </a:t>
            </a:r>
          </a:p>
          <a:p>
            <a:r>
              <a:rPr lang="en-US" dirty="0" smtClean="0"/>
              <a:t>Scopes loses / </a:t>
            </a:r>
            <a:r>
              <a:rPr lang="en-US" dirty="0" smtClean="0">
                <a:solidFill>
                  <a:srgbClr val="FF0000"/>
                </a:solidFill>
              </a:rPr>
              <a:t>SC overturns Scopes conviction </a:t>
            </a:r>
          </a:p>
          <a:p>
            <a:r>
              <a:rPr lang="en-US" dirty="0" smtClean="0"/>
              <a:t>Law will stand </a:t>
            </a:r>
            <a:endParaRPr lang="en-US" dirty="0"/>
          </a:p>
        </p:txBody>
      </p:sp>
      <p:pic>
        <p:nvPicPr>
          <p:cNvPr id="1026" name="Picture 2" descr="Image result for scopes monkey t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862" y="650082"/>
            <a:ext cx="2295215" cy="195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copes monkey tr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95600"/>
            <a:ext cx="22479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1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2229923"/>
              </p:ext>
            </p:extLst>
          </p:nvPr>
        </p:nvGraphicFramePr>
        <p:xfrm>
          <a:off x="152400" y="157480"/>
          <a:ext cx="3938955" cy="2052320"/>
        </p:xfrm>
        <a:graphic>
          <a:graphicData uri="http://schemas.openxmlformats.org/drawingml/2006/table">
            <a:tbl>
              <a:tblPr/>
              <a:tblGrid>
                <a:gridCol w="1312985"/>
                <a:gridCol w="1312985"/>
                <a:gridCol w="1312985"/>
              </a:tblGrid>
              <a:tr h="558800">
                <a:tc gridSpan="3">
                  <a:txBody>
                    <a:bodyPr/>
                    <a:lstStyle/>
                    <a:p>
                      <a:pPr algn="ctr" fontAlgn="base"/>
                      <a:r>
                        <a:rPr lang="en-US" sz="2200" b="1" dirty="0">
                          <a:effectLst/>
                          <a:latin typeface="inherit"/>
                        </a:rPr>
                        <a:t>Cars on the Road</a:t>
                      </a:r>
                      <a:endParaRPr lang="en-US" sz="2200" dirty="0">
                        <a:effectLst/>
                        <a:latin typeface="inheri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200">
                          <a:effectLst/>
                          <a:latin typeface="inherit"/>
                        </a:rPr>
                        <a:t>1919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200" dirty="0">
                          <a:effectLst/>
                          <a:latin typeface="inherit"/>
                        </a:rPr>
                        <a:t>1.9 million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200" dirty="0">
                          <a:effectLst/>
                          <a:latin typeface="inherit"/>
                        </a:rPr>
                        <a:t>6.7 million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200">
                          <a:effectLst/>
                          <a:latin typeface="inherit"/>
                        </a:rPr>
                        <a:t>1929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200" dirty="0">
                          <a:effectLst/>
                          <a:latin typeface="inherit"/>
                        </a:rPr>
                        <a:t>5.6 million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200" dirty="0">
                          <a:effectLst/>
                          <a:latin typeface="inherit"/>
                        </a:rPr>
                        <a:t>27 million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72755"/>
              </p:ext>
            </p:extLst>
          </p:nvPr>
        </p:nvGraphicFramePr>
        <p:xfrm>
          <a:off x="5181600" y="2438400"/>
          <a:ext cx="3505200" cy="4038598"/>
        </p:xfrm>
        <a:graphic>
          <a:graphicData uri="http://schemas.openxmlformats.org/drawingml/2006/table">
            <a:tbl>
              <a:tblPr/>
              <a:tblGrid>
                <a:gridCol w="1752600"/>
                <a:gridCol w="1752600"/>
              </a:tblGrid>
              <a:tr h="496726"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en-US" sz="2200" b="1" dirty="0">
                          <a:effectLst/>
                          <a:latin typeface="inherit"/>
                        </a:rPr>
                        <a:t>Number of Radios</a:t>
                      </a:r>
                      <a:endParaRPr lang="en-US" sz="2200" dirty="0">
                        <a:effectLst/>
                        <a:latin typeface="inheri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546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200" dirty="0">
                          <a:effectLst/>
                          <a:latin typeface="inherit"/>
                        </a:rPr>
                        <a:t>1900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200" dirty="0">
                          <a:effectLst/>
                          <a:latin typeface="inherit"/>
                        </a:rPr>
                        <a:t>18 per 1,000 people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546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200">
                          <a:effectLst/>
                          <a:latin typeface="inherit"/>
                        </a:rPr>
                        <a:t>1910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200">
                          <a:effectLst/>
                          <a:latin typeface="inherit"/>
                        </a:rPr>
                        <a:t>82 per 1,000 people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546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200">
                          <a:effectLst/>
                          <a:latin typeface="inherit"/>
                        </a:rPr>
                        <a:t>1920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200" dirty="0">
                          <a:effectLst/>
                          <a:latin typeface="inherit"/>
                        </a:rPr>
                        <a:t>123 per 1,000 people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546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200">
                          <a:effectLst/>
                          <a:latin typeface="inherit"/>
                        </a:rPr>
                        <a:t>1930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200" dirty="0">
                          <a:effectLst/>
                          <a:latin typeface="inherit"/>
                        </a:rPr>
                        <a:t>163 per 1,000 people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003039"/>
              </p:ext>
            </p:extLst>
          </p:nvPr>
        </p:nvGraphicFramePr>
        <p:xfrm>
          <a:off x="5181600" y="186788"/>
          <a:ext cx="3505200" cy="1691640"/>
        </p:xfrm>
        <a:graphic>
          <a:graphicData uri="http://schemas.openxmlformats.org/drawingml/2006/table">
            <a:tbl>
              <a:tblPr/>
              <a:tblGrid>
                <a:gridCol w="1752600"/>
                <a:gridCol w="1752600"/>
              </a:tblGrid>
              <a:tr h="0"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en-US" sz="2400" b="1" dirty="0">
                          <a:effectLst/>
                          <a:latin typeface="inherit"/>
                        </a:rPr>
                        <a:t>Sales of Radios</a:t>
                      </a:r>
                      <a:endParaRPr lang="en-US" sz="2400" dirty="0">
                        <a:effectLst/>
                        <a:latin typeface="inheri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>
                          <a:effectLst/>
                          <a:latin typeface="inherit"/>
                        </a:rPr>
                        <a:t>1922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dirty="0">
                          <a:effectLst/>
                          <a:latin typeface="inherit"/>
                        </a:rPr>
                        <a:t>$60 million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dirty="0">
                          <a:effectLst/>
                          <a:latin typeface="inherit"/>
                        </a:rPr>
                        <a:t>1929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dirty="0">
                          <a:effectLst/>
                          <a:latin typeface="inherit"/>
                        </a:rPr>
                        <a:t>$842.6 million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297637"/>
              </p:ext>
            </p:extLst>
          </p:nvPr>
        </p:nvGraphicFramePr>
        <p:xfrm>
          <a:off x="427892" y="2438400"/>
          <a:ext cx="4173414" cy="4282600"/>
        </p:xfrm>
        <a:graphic>
          <a:graphicData uri="http://schemas.openxmlformats.org/drawingml/2006/table">
            <a:tbl>
              <a:tblPr/>
              <a:tblGrid>
                <a:gridCol w="1391138"/>
                <a:gridCol w="1391138"/>
                <a:gridCol w="1391138"/>
              </a:tblGrid>
              <a:tr h="836126">
                <a:tc gridSpan="3">
                  <a:txBody>
                    <a:bodyPr/>
                    <a:lstStyle/>
                    <a:p>
                      <a:pPr algn="ctr" fontAlgn="base"/>
                      <a:r>
                        <a:rPr lang="en-US" sz="2200" b="1" dirty="0">
                          <a:effectLst/>
                          <a:latin typeface="inherit"/>
                        </a:rPr>
                        <a:t>Wage Levels and the Price of a Ford Model T</a:t>
                      </a:r>
                      <a:endParaRPr lang="en-US" sz="2200" dirty="0">
                        <a:effectLst/>
                        <a:latin typeface="inheri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70286">
                <a:tc>
                  <a:txBody>
                    <a:bodyPr/>
                    <a:lstStyle/>
                    <a:p>
                      <a:pPr algn="ctr" fontAlgn="base"/>
                      <a:endParaRPr lang="en-US" sz="2200" dirty="0">
                        <a:effectLst/>
                        <a:latin typeface="inheri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200" b="1" dirty="0">
                          <a:effectLst/>
                          <a:latin typeface="inherit"/>
                        </a:rPr>
                        <a:t>Average Earnings</a:t>
                      </a:r>
                      <a:endParaRPr lang="en-US" sz="2200" dirty="0">
                        <a:effectLst/>
                        <a:latin typeface="inheri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200" b="1" dirty="0">
                          <a:effectLst/>
                          <a:latin typeface="inherit"/>
                        </a:rPr>
                        <a:t>Price of a Model T</a:t>
                      </a:r>
                      <a:endParaRPr lang="en-US" sz="2200" dirty="0">
                        <a:effectLst/>
                        <a:latin typeface="inherit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904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200">
                          <a:effectLst/>
                          <a:latin typeface="inherit"/>
                        </a:rPr>
                        <a:t>1912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200">
                          <a:effectLst/>
                          <a:latin typeface="inherit"/>
                        </a:rPr>
                        <a:t>$592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200" dirty="0">
                          <a:effectLst/>
                          <a:latin typeface="inherit"/>
                        </a:rPr>
                        <a:t>$600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904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200">
                          <a:effectLst/>
                          <a:latin typeface="inherit"/>
                        </a:rPr>
                        <a:t>1914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200">
                          <a:effectLst/>
                          <a:latin typeface="inherit"/>
                        </a:rPr>
                        <a:t>$627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200" dirty="0">
                          <a:effectLst/>
                          <a:latin typeface="inherit"/>
                        </a:rPr>
                        <a:t>$490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904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200">
                          <a:effectLst/>
                          <a:latin typeface="inherit"/>
                        </a:rPr>
                        <a:t>1916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200">
                          <a:effectLst/>
                          <a:latin typeface="inherit"/>
                        </a:rPr>
                        <a:t>$708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200" dirty="0">
                          <a:effectLst/>
                          <a:latin typeface="inherit"/>
                        </a:rPr>
                        <a:t>$360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904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200">
                          <a:effectLst/>
                          <a:latin typeface="inherit"/>
                        </a:rPr>
                        <a:t>1924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200">
                          <a:effectLst/>
                          <a:latin typeface="inherit"/>
                        </a:rPr>
                        <a:t>$1,303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200" dirty="0">
                          <a:effectLst/>
                          <a:latin typeface="inherit"/>
                        </a:rPr>
                        <a:t>$290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AutoShape 2" descr="https://www.gilderlehrman.org/images/spacer.gif"/>
          <p:cNvSpPr>
            <a:spLocks noChangeAspect="1" noChangeArrowheads="1"/>
          </p:cNvSpPr>
          <p:nvPr/>
        </p:nvSpPr>
        <p:spPr bwMode="auto">
          <a:xfrm>
            <a:off x="-2849562" y="-1684481"/>
            <a:ext cx="54275" cy="5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953000" y="274638"/>
            <a:ext cx="0" cy="6217762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06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Booming Economy!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525963"/>
          </a:xfrm>
        </p:spPr>
        <p:txBody>
          <a:bodyPr/>
          <a:lstStyle/>
          <a:p>
            <a:r>
              <a:rPr lang="en-US" dirty="0" smtClean="0"/>
              <a:t>20s = prosperous, incomes go up</a:t>
            </a:r>
          </a:p>
          <a:p>
            <a:r>
              <a:rPr lang="en-US" dirty="0" smtClean="0"/>
              <a:t>To pay for new </a:t>
            </a:r>
            <a:r>
              <a:rPr lang="en-US" b="1" u="sng" dirty="0" smtClean="0"/>
              <a:t>consumer goods</a:t>
            </a:r>
            <a:r>
              <a:rPr lang="en-US" dirty="0" smtClean="0"/>
              <a:t>, often </a:t>
            </a:r>
            <a:r>
              <a:rPr lang="en-US" dirty="0" err="1" smtClean="0"/>
              <a:t>ppl</a:t>
            </a:r>
            <a:r>
              <a:rPr lang="en-US" dirty="0" smtClean="0"/>
              <a:t> put it on </a:t>
            </a:r>
            <a:r>
              <a:rPr lang="en-US" b="1" u="sng" dirty="0" smtClean="0"/>
              <a:t>credit: </a:t>
            </a:r>
            <a:r>
              <a:rPr lang="en-US" dirty="0" smtClean="0"/>
              <a:t>buy now, pay later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  <a:latin typeface="Comic Sans MS" pitchFamily="66" charset="0"/>
              </a:rPr>
              <a:t>What can be the problem with credit?  </a:t>
            </a:r>
          </a:p>
          <a:p>
            <a:r>
              <a:rPr lang="en-US" dirty="0" smtClean="0">
                <a:latin typeface="Comic Sans MS" pitchFamily="66" charset="0"/>
              </a:rPr>
              <a:t>“Business of America is business” = Pres Calvin Coolidge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7410" name="Picture 2" descr="https://i.ytimg.com/vi/PdDuiZwmAfo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4267200"/>
            <a:ext cx="3928533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ei.marketwatch.com/Multimedia/2012/10/04/Photos/MG/MW-AV031_ford_m_20121004135423_MG.jpg?uuid=921b2cc4-0e4c-11e2-ac22-002128049ad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3971925" cy="277825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Modern Transportation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295400"/>
            <a:ext cx="4267200" cy="4525963"/>
          </a:xfrm>
        </p:spPr>
        <p:txBody>
          <a:bodyPr/>
          <a:lstStyle/>
          <a:p>
            <a:r>
              <a:rPr lang="en-US" dirty="0" smtClean="0"/>
              <a:t>Cars became cheaper</a:t>
            </a:r>
          </a:p>
          <a:p>
            <a:r>
              <a:rPr lang="en-US" dirty="0" smtClean="0"/>
              <a:t>Planes develop </a:t>
            </a:r>
          </a:p>
          <a:p>
            <a:pPr lvl="1"/>
            <a:r>
              <a:rPr lang="en-US" dirty="0" smtClean="0"/>
              <a:t>Charles Lindbergh </a:t>
            </a:r>
          </a:p>
          <a:p>
            <a:pPr lvl="1"/>
            <a:r>
              <a:rPr lang="en-US" dirty="0" smtClean="0"/>
              <a:t>Amelia Earhart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962400"/>
            <a:ext cx="41148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600" dirty="0" smtClean="0">
                <a:solidFill>
                  <a:srgbClr val="00B0F0"/>
                </a:solidFill>
              </a:rPr>
              <a:t>"Americans can have any kind of car they want, and any color they want, as long as it's a Ford, and as long as it's black.”</a:t>
            </a:r>
          </a:p>
          <a:p>
            <a:pPr algn="ctr">
              <a:buNone/>
            </a:pPr>
            <a:r>
              <a:rPr lang="en-US" sz="2600" dirty="0" smtClean="0">
                <a:solidFill>
                  <a:srgbClr val="00B0F0"/>
                </a:solidFill>
              </a:rPr>
              <a:t>-Henry Ford</a:t>
            </a:r>
            <a:endParaRPr lang="en-US" sz="2600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2438400"/>
            <a:ext cx="228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$290 in 1924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media.web.britannica.com/eb-media/42/27142-050-788401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5" y="3694870"/>
            <a:ext cx="3733800" cy="2819019"/>
          </a:xfrm>
          <a:prstGeom prst="rect">
            <a:avLst/>
          </a:prstGeom>
          <a:noFill/>
        </p:spPr>
      </p:pic>
      <p:pic>
        <p:nvPicPr>
          <p:cNvPr id="3076" name="Picture 4" descr="http://callisto.ggsrv.com/imgsrv/FastFetch/UBER2/uadc_03_img02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3300" y="5296817"/>
            <a:ext cx="1619250" cy="1049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>
                <a:latin typeface="AR CENA" pitchFamily="2" charset="0"/>
              </a:rPr>
              <a:t>Mass entertainment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4525963"/>
          </a:xfrm>
        </p:spPr>
        <p:txBody>
          <a:bodyPr/>
          <a:lstStyle/>
          <a:p>
            <a:r>
              <a:rPr lang="en-US" b="1" u="sng" dirty="0" smtClean="0"/>
              <a:t>Radio</a:t>
            </a:r>
            <a:r>
              <a:rPr lang="en-US" dirty="0" smtClean="0"/>
              <a:t> invented </a:t>
            </a:r>
          </a:p>
          <a:p>
            <a:pPr lvl="1"/>
            <a:r>
              <a:rPr lang="en-US" dirty="0" smtClean="0"/>
              <a:t>“Shows” – soap operas, etc. </a:t>
            </a:r>
          </a:p>
          <a:p>
            <a:r>
              <a:rPr lang="en-US" b="1" u="sng" dirty="0" smtClean="0"/>
              <a:t>Movies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1927: “Talkies” : movies with sound</a:t>
            </a:r>
          </a:p>
          <a:p>
            <a:r>
              <a:rPr lang="en-US" dirty="0" smtClean="0"/>
              <a:t>Sports:</a:t>
            </a:r>
          </a:p>
          <a:p>
            <a:pPr lvl="1"/>
            <a:r>
              <a:rPr lang="en-US" dirty="0" smtClean="0"/>
              <a:t>Baseball, Football  </a:t>
            </a:r>
          </a:p>
          <a:p>
            <a:endParaRPr lang="en-US" dirty="0"/>
          </a:p>
        </p:txBody>
      </p:sp>
      <p:pic>
        <p:nvPicPr>
          <p:cNvPr id="1026" name="Picture 2" descr="http://usercontent2.hubimg.com/4624809_f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9436" y="475571"/>
            <a:ext cx="3012549" cy="2166719"/>
          </a:xfrm>
          <a:prstGeom prst="rect">
            <a:avLst/>
          </a:prstGeom>
          <a:noFill/>
        </p:spPr>
      </p:pic>
      <p:sp>
        <p:nvSpPr>
          <p:cNvPr id="1028" name="AutoShape 4" descr="data:image/jpeg;base64,/9j/4AAQSkZJRgABAQAAAQABAAD/2wCEAAkGBxMTEhUTExMWFRUXGRgbGBgYGBcXFxgaGhsXHhoYGh0YHSggGB0lHhgWITEhJSkrLi4uGCAzODMtNygtLisBCgoKBQUFDgUFDisZExkrKysrKysrKysrKysrKysrKysrKysrKysrKysrKysrKysrKysrKysrKysrKysrKysrK//AABEIAQIAwwMBIgACEQEDEQH/xAAcAAAABwEBAAAAAAAAAAAAAAAAAgMEBQYHAQj/xABGEAACAAQEAgcFBQUHAwQDAAABAgADBBEFEiExBkETIlFhcYGRBzKhscEjQlJy0RRigrLwFSQzkqLC4QhDYxYlc9JTo/H/xAAUAQEAAAAAAAAAAAAAAAAAAAAA/8QAFBEBAAAAAAAAAAAAAAAAAAAAAP/aAAwDAQACEQMRAD8AxRaVjygxpDaJIWgjuO2AiAIUEkwVTrC/7QIAv7NEjVy7SViPNV3RKzmzU4MBAmOiATHIAxEcjkCAECBBkQnYXgCxIYJiz000TZe45dohEULnXLD6nwViLmATx/FnqX6VxYmIuLDTYOuazG4ESQw6WuyiAp6SmOwJhQ0j2uVMWenQAGwhriJ6pgHGF8Dzpih2YKCLwjilHk+zJvlNo1jhDhOrm0sp2QoCoNnOViCOw6698UPjrCHp6h0dGQmxF9iO1SNCPCAhVp1CaAbQ8o/dEJqAE1PKE5WIS1XVh5QD6oTaHirFfq+IEtZQTDKfxHNO1lgLflgRQzik0/fMdgGmY9pgZT3w+SmYm4SHMqjmEaCAiMp7I6JRiXbBpm50h1KwIkamArzJaJcN/drRY+HeC5c9mzMRaO8UYGlOOjTUQFCtDiXSudliep6ZQgNofS5YsNICry8Nc90W3BvZ07gNOmdGDsoF317b6L4awphMqWs4PPYS0XrdY6sRsANz27cotD8Z0Q0DufCW/wAyBAQc/g6RLNkQvb7zTAuvgBf4QqvDMuSbOFl6i6ksSD35rHs5RM4ZxbSLNWZn0XMbMhN2ynKCLbE2ib/a5NSZU2S0oOykVVnBmrLUNogmbZ0XKSLsAyi5FzAU2fw+HUlZsod1mUAerGG03B5ktfeR7C5yG5A7bEAwMbYmYQi5EU3y3uP3VudTaO4VnQTJjEk2EBGyV+1h7MTtiu47XzJU4hbAGxHgf+bxET8Rmtu5gLGJyLmuwET/ALMsLSuxKWhGaVKvNmXF1IW2VT4uV8gYzMmPRX/TzgHRUUyqYdaoay//ABy7gerF/QQGsRl3t+VDQqxA6RXGQ89Qcw8LfKNQJjCfbfivSThIB0lrcj95tvgPjAYu89joWMJw5w+hmT5qSZKF5jmyqupJ/rnyjRH9h2JiVnvILWv0YmHN4XK5b+du+AzKBC9bSTJMxpU1CkxCVZWFiCORhCAECBAgNEppAsLCBSy+s0MZfEchVG5hBeKZa3IQm8BL1UrqwaVL0EVir4qdhYKBDN8fnHTNaA1ngZ5atNzsB4m3nET7SZ8tsplsDve2vZGYviE0m5cxLUNQ0ySwY3tzgHEmslrLF3EHl4qhUqjWYetudjy5RWJ8vKxEOcKw6ZPfJKF2tfe2lwD8/S8AtW1mum8MmqWPOHsrBZjzmkp1mT3zrYEaH46RKy+FSPezHvEBW+mbtMKS6lvxesWRuEbc29P+IZVnDrL7t/P9IBKmx2anvHMO/rDyO/xiV/8AUoZLKtjzG/p2/wBaRVp0lkNjpCV4CXxWqWchfZ1Yf5SD9bRDwuWuhN9bgHv0OsIQC9DStNmJKQXeYyoo7WYgD4mPZ2B4atNTyadPdlIqDvygC/nv5x5v9hGC/tGKLMIulOrTD2ZvdQerZv4Y9PGAb1s4KpJ23PgI8pYxizVMyonvu8xj4C5CjyAA8o3/ANpmN/s9FPmA2OQhfE6D4kRinsi4X/tCoCOLyJRDzewi/Vl/xEa9wMBo/sI4J/Z5P7dOW06cLSwd0ldvcX38LdpjWWNtYCqAAALAaAdkVP2h8UpQ0zzCbm1lX8THYQGF+3WfLfFGKWv0csPb8Qzb9+XJGewvXVbzpjzZhzO7FmPeYQgBAgQIAQIECAECBAgBE3gR6jj+uUQkS+Bnqv4QDGvHXMdwuveRNSdLOV0NwfmPAi4845X+9DaA2TgWWkyRNmADM81yTbe7Hs5Wt6ROzpMmUCZllGmrMN/PbwEUr2VYg+SoFr9GiWPfd7fC3pDLEWM6oKy5LzirAF2e0pWOpOUDW1+ZgLvUdDzNxyte3wOsQ2M4pLljqyncbdWwPkDuIc8H0VQ7sJstVl2OUhrgkdnd+kNcZ4RmzprFJrAD7g523seRtAVWe8qboZUyWd7spEMJ/DwYXQ/UGLdT8IMt8syepvpm66gfhIvYjv0PeIfphhlgK1j4C3zgKXwbRoBMnTJInFTlly31l5vvM4+9YbDa5iD4glBaiYAoUXvlGgFwDYDkNdo0+hwSXIBn3YIgdnUnqnXNf4GMnralpsx5jas7Fj4k3tAegv8Ap0wjo6KbUkazplgf3JYt/MX9I1KqqANOdtP684jOC8J/ZaCmkc0lrmt+Ii7n/MTCGJTjmZtRplAPO+pPgALQGUe3LFC6yaVLlpj3yjUkDRR5s3wjUPZvwquHUUuTYdK3XnN2udx4Loo8Io3BOD/t+Lzq+YLyKQ9FJvs01dz/AA3J8SvZGwO4AuYBCvqxLQsTYAc48r+07i819Scp+xlkiX+8eb+fLu8Yvntv440NFJbVh9qRyU/c8Tz7vGMRgBAgQIAQIECAECBAgBAgQIARK4KdHHdEVEhg56zeEAhXe9DaHNd70NoDQPZAymdPltrmlqbciFYA/wA0azT4HIdQSOjlr91eqCfLfzjCOAMR6CulEmyuTLb+PQf6ssbfiVU2QoumlvWAmpPRAXdlUW6gH3Ryv3xCVM9Fzuk1AynTXft05iIHF+GSWlzUnvLZVCkB97bXBNvIxDyOG6eXNE2fNtMvfWYBfyB27oC9yq9JsvOBZuY7DziCqlNiTsIWlT5bEtKdGB3swOo56QlWT79WArnFuNJIpZktgS08FUA2FrZmJ7riKj7MsI/asTpZRF1EwO35ZfXN+45becH9olaGqFlD/tLY/mbU/DLF/wD+m7BrzKmrI0VRKQ97dZ/gE9YDeGNhFH4vrXCMJQzTXPRyh2uxsPK51PIAxb8Qm5V03O3jEVhOHhpvTMLiXdZf5iOu3p1R4tAOuF8ESipZVOmoRes3N2Orue8sSYr/ALQuK1ppeRSOka4UfMnuES/GHEMujkNMc7DQcyeQHeY82z8Vn1VTMnz9C3urfRV1sogK7js4vNZmJLEkknck84jok8Qkl5hAgn9lPvAR8CJUYTYXJ0gj0KixvcQEbAiUOG9l47ARUCLBI4WmspIUm24tDeZhQGmt4CHgRIrhEwnQWh9J4eNrsYCAix8KcMVtSc1PTTZi7ZwLJ/nay/GNP9mHsqlMBWVqZkOsmSb2YcpkztB5LsRqd7RtspAAAAABoAAAAOVuyA89UnsOr5pBnTZEkdmZpjeiqB8YtWB+wyil61M96hhuq2lJ4GxLf6hGs06jXc6tuSeZ7YFKdD+Zv5jAVnDfZ7hUuxl0cklfxXmEEducnWK5xPRNLmPl90klDy0Oo8jGkUI6g79fU3iu4/JLSZbfvTO/ckj5QFCk4TKy5pzPOc73Zgo7AFBsB8YPR4fLQlpdGqX+9l1PiTqR3Qu87noD3ag98ITsUmG/W02GhgCYhKle90aBxswUA92w27ojhP1zHcfOEqhmNyTp2n9OUNaa8x1SXdiWA7yTsPCAu1bwFR4lSSndeinjqCcgGa4JAzjZxcW117CItXs74YGHUS0+YO2Z2ZwLBiSdbeAA8oVoKXo6cSQdVKi45sWzE+pMThIVNeQgGVUC72HL5n9BC9TPWRLvsFEdoZWVczbnU914qPFrTaq8qSRYC5BuMwHgDAZ7xhXPWzrnRFPVH+498V6sw/KLgRZMSop8iwmyHW+zWup8xpfu3huKZ2IXIYCj0+HzenzZdCIkRhc1iRawi4JQvm90C0HpkYOdAYCq0/DZa5J0/rth/I4bUISV32izyVZjZVsIWeneYcpFhAV6Tw/LsL2gRYHwMX94+pgQDPhGtdDM6aWOttbshjVYGDMdwLAm8WVadrXAgPRN1bnS4uO7nARVBwFUzhnRAq8i5y38BEhgXAcxqkJUSyJa9ZzoVYckB7+fdeNQl1q5Vy87AD6Q7gCqu1tLbDl8IKhOY9nyP/It6QcH0jhXUEeB+n9d8ByUN/EwSlPvW/EYP2jv+ggtMtl82PqxMAkTaQSPwEj0gmJU6mSQdMoDDuKEMPiIPMH2B/J9IXnKCpB25wFE4s4be4m0uhmHrJplvYnMt9ibbd8ZZjOL1EpzLmSHzd65fQ3s3lHoioQZQOxlt/mH0iKx/CpUzKHRW3NmFxpp/u+EBh2AU1TW2CoUBvq+gsCASO3flGo8JcMpSzSB15mReseRYtew+6LCLBQYUFmMbC4RAosAFBzXsB3j4Q6ppeWbNJ3stjytY6et4BPDJgzMrXurvuDrrofCxEPqqYpsCercZrdn6XteGM6gDA5iTm3yltPMQxk4V0RZpc1pmYi4Y3tysLDb9YCUxmtCKFGuYqNP3iAPLWOU9GJZRuYNj4N/zlhrS0ZfOjGxt1T8fgYmSMydht6Ef8wHKimV7hwGUggqRcG9t/SM+4qw5qR1eWpaSxy35y2tcA9qnkfI8r6KG0v3XhOdJDIVYAgg3HbAZR1irGxvyiHxGdOVFMqQc/MnYxoeM4EZal5d2Ubqdx36bwTC8BLjpJuiAXC/rAR+Cr9kGdQpI12jsytRDrCz0mYlZbE31A02hR6ZFFmBzc4BuKpf6vHIMKeVzJv4wIDquqi3KC1E4bnYRLcRYW2bOmi31H1h3ScMSiA027kgaagD9YDuCUwZ1mDYLca6X2+pidBvc+kFlyVUWUW5aQpawtAEn+6fT10jk+dltfYm3hodfhHWN2A8/wBP67oTnpmYKdrN9B8iYDqHrsPy/X9IOnu+UNaOZmJJuOqtwdDcFwflDqX7o8B8oAtSPs2H7p+UHmnqnwMFqfcbwg04dU+BgE6jdPzfRrQWal5i3/C3zWFKja/YQfiIDe+vg3+2A4FtMPeo+BP6wlUSbuD2DWF2XrX7iPW36QR5qg6m3ygGslwbhWtrbWFJdOo1IW/aBEJxLImPlKOJZBzBtOtbdD4i+vK0cw3E0nSc0py4I30+NtjAOcQxdVYL2MLH5xJ4XPzKwO6u4P8AmJHwIikYrKN97xa8LU5A/MhGPfdFB+IMBKJtbvPwO0GmE6Ebc/DthKUdT+Y/IQmSwlsoHW6wUb6a5fhb0gHKeoiP4hnFKeYVHK3rpDpHACEbWHpp+sQHHOL9DLWWZTMs66hxbKrDWzdhIuR4GApGM8SPJnSWlpqAQba327OUScvGGmDpG0vy7PWI6RJzOuoGm5icocPQ9QnMTsBAF/bpJ1LawIfHBbaZBAgLJNuzkaZbQph83OluzT0htiUgrmbNoeXfBMBoXl3YsCragcxATAG0c5wEN4LJa+Y99vTT9YAyjUny/r1gks3Zu6w+AP1+EHQjW3IwlSagt+Ik+V7D4AQBJS/aOfy+oB+hEKyh1FHcPpCMr3WPNi36D4AQ5mbeY+YgOTdjHZux8DHJ3unwgTfdPgYDk4XU+EHtBX90+EN6mqCjrG1+zfy74BSbPAGhF/GEZj2BbRtNf65xEzVpJgysHGu+dwb+IbSKnxbjYoJoSbPJkzgejY7qV3Vio13BvAOcbImTUkZryph1HZfSw8SR8YPwrWrTl6NiD0LZVJ/DYFfHQgeUJcIYesyYako4RARLdwRcGxNgdxpv4RWeLMQkLNlz5MzNNcnpFDXuutmtysdPOAu2MWbVdYf8JVxKmU26jTwBOn+qKng2Lqwux07+UXjhui0aaRbOLKP3eZ89PQQD6im6/maZbyNvkD6Q4lOGdrbrZT6X+sRlNSTVd1OyhSjciS7lvDTKD4xJZQrg/i6p8Rcj/d6wHEGtuWYj1F7fGEsTw5J0lpMzY7HmCPdYd4Noches3YbH6fQR2Y4FgeZsPHcfKAyGrQK5kzCC6MQwB105+B384m8PCyuuiG42g/tE4fVJor0GpCpOt3e4/wAcpP5YgpGIz3H2Qso3JG8BOPxK5OoN4EV18TqFJGVDbnrrHYCYq8ZdhkM4s7b9g8ANouXCnSGUXmG+Y2X8q6fPNGX0MnLqd40qhx2UkiWSCFGVb6e9l10v239ICw7QALREjiGQTa7C1r3RrDxIFrw6/tGW4sjqxNhYHXU2vY6iAXkJ1fG5PnBKecvRBl90DTvA2PnaBUO1iqqQTYBtLC+7b8hHGAVQuUkaAAD59g7TAHK2RR2ZfmIUm7eY+YhKuVitlFzcd22vztCrrcdmoPoQYDlR7pjs/wB0+B+UGZQRYwkyjNcnYaD5n5QHJj9W3hFW4qqDlup237xztFmxCeFQxRJ1BOq2MoITKY2eZpZRzIJ3a21tjaAiKCsZ1zBsy8mBuNP6MSI4YevanM1byJUwzMxtZrKQFA3IJN77dWLhX8OUpkdH0KBUUAWFiAo2BGsQtRj2vUbqjYDQW5QFgxiUFp2RRa4yi2lr6R5coZCTcSeXY5CXXfUZRup5WK6R6BbiTqkM1wR5xklPwFU0M+TVg9PKzkTLA9IqsShYj71r309ICc4AaUZokTrftKrnTrHJNQEi9tg4Km67Hcc7bBh9QxFr3PwEeU8bxNkr86MVMmZZSOWRyT8SY2Ck43mPKQqhQsoNjckX7LwGnY5iIlIuvWZhbwBBY+nzh/UqSptvuPEaiM0wPDnqXuzNkvdiSTYncLf7x+WsaVJmXFzzJt4coDmfPLuuhI0vuD394MHyhlFx2G3Yd/UQoYbZWVifeUjX8QI594IsPIQArJSvLdHF1IIYdo//AJGbf2PWSnKipkgKbZSh25c+y0Wev44kSpoltKn2NwW6OyqRawIYhtbnW1tIjscrpU5g8q5NrPdSu1iDqNbg8uyASXDFOrNJLc9YERZPdAgI2UxI2i1cH0wmsVZbhesOwHQfof4YpMvHKo7S5Yi4+zOtmvNnCZltkUi35jf6QF7lUqqLAAD+tT2wpLlgbACDwIAQIEcLQHYEJCeDtBJs60AszWiucU1vROjE9VlNvFT+jfCFa/GVXS94quPVAq5LI7MgTrq6WLqQDewYWNxcWMAzn4tUVT9FTjM1rnUCy3tc32GsStPjs2UkuSNCqLf94kXLX53N4ccLYBIpAWlZi0xRmdySzDfW/wBNoJMpZcylVnHWWXdW2I9PlALSuLSOrMsQdDBsRwmRUy1nAtLZtilgGHK4Oh8dIaTuDJRYkzZjAa5dBc22JA2vba0WGjlhpUrSwyJp2dUaQFb4dwCURLnOzOdGCmwUEHTQb279IlpU9QhB2DzLnwdoVw+jKyktyuPRiPpDaVJ6WnmgDUmcB/maAqeKUcs0ZvKQsymwKj3ph0vfvYRzAkk9IJE2SJhRfs7OUYoOWh64Bv3i4iw4vS3aVYaasPJdP5vhFA4pp7lpxH+ER0f5kIa48WAH8PfAabSYgigKFynYIo0UHsHMn8RidoyWszadg7B+pinYM6uiTVtqAddN+3vEW2hni1oCR6TfuhSGLPoYUlVI2gCYhhyTRZ1BB0P6iKY9E0l2lk6g6HtB2PpF7WcD6xXeJgOlXQe6L+pgK6ZXcY7D8J/WkCAoEqaItvs4n2qmH4pbfAqf1jOjVi+hix8JYj0c+XM/CdbfhIIPwJgNtgrtYXgnTrlDAggi4PIjtiOqazv0gD1FadhtCImkixOh38Iia3EwNBEXNx1BcM4BG4vqPEbwFqm1yoNDFZ4j4nWUpdjZQCbDVjbew5xXariMzHaXJQtlsGdh1QTrYDckCx17RCNBhjTKd5k4l2ZTcnszWsO7lAJ4mZ8+WzXKi62AOtiy7nw8osk7C7SJnLqP8jEtV4aqymAHNf5liVxCm+xmfkb5GAa0MghF/KPkIRppX90A/wDER/pMTciT1V8B8oa4dIvTqP3bfMQCtJIBUN2qPiISwwfYy7fgUekPMNX7GX+RfkISwgfZgfhLL/lZhAJ4cOqw7HmfzGO4XT9U9zzP52h5RqLzB2P8wp+ZMNJ9XkE3Kt8pJPZ7qkwEdMkjLL/dcr5ddf09IrXElGgk1BNgEu1+zRX+d4sa0j3lqb6Ase9tB82J8hEVidKZssoR/i5j5AAAegB8jAUn2d8S55s2Q4t9ozSuzLzTx+9/EeyNNpjbUc/6tGbf+ksoDLeVP772Yj4N4jUfCJHDePpUkpIrD0bNez26l1IHW/Drz205QGhpUwV210iJ/a7gMpBB1BGoI7QRvD6ma8BK0Z2jzr7ZeIZ39rT1lzXRZYloArEDRAx08WPpG/VVekiU82YwVEUsx7ANTHkzibFjV1c+pIt0rswHYPug94FoBdOK60CwqZlh3wIhYEBqowRxqzKPOJjBElSyS01b20GkVJwDuWbxJhzhNLLZwCsBZabiyokZkVgyXuFa5Av2WIIHdtEFxJxziDC0uYsofuIM3q1z6QniA+0YchDKpQZdYDRvZPxqtVJFNUMP2mUrWLe9NUkHNfmwGh56Xjkym/vQmFOrPDEg7gpYr6oTf8sY7TU0xqmStOSk1pqLLYaWZmAB08Y9E43holdFmcFkYFOTMArBwBzOQsdOyAb4LhstJLPbXNNY95DN9AB5RJphyy6UDmEW/jpf4wTD5QOdAbq1iLbWYW09L+cPUUmlJ59H8QP1EA6xFfs28v5hDnEF+ymfkb5GEcQH2Tnuv8jDquX7J/yt8jAdp16q+A+UIYUh6JfP+Yw6pW6i/lHyEI4ZMvKXTt+ZgCUDgSpYuNhCeGaK47Jkz+a/1hTDLdGNNiw9GMFoW1mD/wAjfEKYBKnqSJk7szL/ACLBZGIS2mTUbay37LsCD8AI7JlszztgMw/kSGMnCwWmktr0nwypb4QErIdHJAYZpel+0EA2Plb0hKeksoGNioOqnW2tiVPKxvFPm0jomaUxDM5BO+7kX8gNPAQlT183/ACnIpAdz/mIHax5+MBN43i9JKLU7TFL5bhSbsp5anbkdYwr2wooqZZX3WQkeup8L3iT4t42m0lVNSVIkZmOZnmKXck/xWjPcaxedVTTNntma1hoFAAvZQALAC5gJXhTjOoojlU9JJ5ymOmvNT9w/DtBjTcP9rtGBdlmqewqD6EGMTppgU3Zcwtt9YSMBe/aJ7RpmIASkUy6cEEqT1nI2LW0AHJde3stRIESeF4O80g2yp2nn4QEZAi4nhhO/wBYEA7lNfSJnApQDX3iABttE7gZIIvAExFPtXvDKoXqmHeLOena/dDKpmWUwEr7J8ENRikt7dSnBmt4+6g8ySf4TFz9t2A1D9HWyHYPTrdcpsVsbuR3kWPfltEh7C8MyUcypYdafMNvyS7qP9XSHzjQ6uUroysAVIIIPMc4DHOCfaXTzFlSqthImjTptpTgg+9/+I3t3d42jTpEs5HQWZWDFWU3BV8xG3ffbujEPaD7JJtKhmUeefKF2ZLXmSh26e+vhr84ovDfGFbQn+7VDIvNDZpZ/ha48xrAep59SGp2tzlnTvy6iJOocNKa3NDbzBiB4bxhqjC5dZNALNILuF0BIDXABvbaKThftsw89SZKqJS5QBorgW0IuGueWtoDV6FwZaHtVfkISwxh0S+fzMUfDfahhQEuWtWctst5ispFtr3UC3K/hEzhXFFHMDJLqlexJFin3yWGx5XI8oCUwl/sge0sfVjCGGzrmaf/ACv8LD6RySJZlosuaHAsoy6knYnQ2Nudr84icTxenwyWoqqhUZ2dgMpu12uxAFzYZucBMUk27ztfvgb9iJDSVVqDN1P+IQLXJOijl3iKDiXtbw6Xm6H9onsz5icoReWnWsQLC2xiFwr2nTayskU8qmlyZTTCXFy7kWYk30A0udvOAvuIYgtNTg1TCQoAbMxGdmuxyoouWa4OkUDBMZrsSq2/Zm6Okk6uHClXP71hqzW7eqOfar7YaSbiGIU9NTSzMdJV2toq52Nsx2UDLfXt0i3cM8Mikpkp01ze+2xaYPebvUFQB3DnAYf7Q5l8QqNbjMLeGVbRXIvftdwkyqpZ1tJy6/nTqt/tiiQAgyKSQALk6ADcmD01O0x1RFLMxsFAuSY23gT2ZLT5Z9T1524X7qfqe+ArvC/s3som1W5FwnIePaYfcQUSoBl0tsB3RpOJyQqksbWjL8arxMnKo7CfjACkrlKAnfnAiKqcM6xteBAWN+FcvvMoh1KwmVLClphNuyHRxCkRiGm5j3m8R9PxTSPMIZwogI/HKXPNzSgSCOyIuowSaVJynaLhiXE9DKUGXOVieV7xCUnGST6iTJTXpJstP87qPrAbtwzhopqSnkD/ALcpFPiALnzNzD4t1W84UEIkdQ94J9bmAPbrE9w+Z/WM84w9l1DXI05R0FRZiXQaM2vvpsdeYse+NCdtVPbf5X+kIGRnQgaG76j8xgKlw5gk6jw40M9leyzUR1vZkfMRe46pGYi2u0eYsVwqdTuUnIykHQkGzd6nmI9hzaluiDMOQN15DS+nheEZuGIZUxQVcNdgGUMoO+3ZeA8awI9c13A1DOuXoaYk7sqBG9VEVKX7IcOLSs0p1BzqwEx9WXne+nun1gM+9hNETWtO1siW07SQf9tv4hDv/qGrs9bIlD/tybnxdm+ij1jTOF+DpNH0i05dQWJ6yM5OpHvbEWVR5d8SdPwrTPMefOkynnFrdJMVXaygKtgbhdBsIDy3hWB1NSbSJEyZ3qpKjxbYeZjW/ZnwFMpyZ88BZjKCNQciHw3Yka9gFtcxtsOG0UpEINrBnvsBqxOgG28MjXfZ2koLk5M9uWbIDp3awCX9nSpT2lKBMfWaw3ZbWux5n3QOwCw0g9LJsstjrr/MG+toUkSAjhV1OUX57Ebwo62lAfhbXyf9IDKvbjh96NJgH+HPN/BwfrljEEUkgAEk6ADUknkI9Ne1PDulw6sQfdRZo/gNz8FjzdhVcZE6XOUAmWysAdjY3gPQXsu9nSUMoVVSoaoYaA7SweQ7+0xZaXiOmaa0jpFWaNQpOpERvDnHMuvkZl0YCzJzUxi3tCkzKev6cXGY3B7xuPSAvvtN4qEoFAdSCABFG4Up3dmnTOYsB2CG9bTmqEuoN2vuN7WiewMaWtATfQCBBsg7DAgMwXh+YdS5vBxw6OZMaN/Y+5UhoYzaJgdVtAUd8AA7YsHs7whRiVJptOU6/u3P0iTmUfdE3wDSf+4U2mzMf/1vAbkdoI46p8PpB22jjjTzHzgCOtsvcR8iPrAlCxYd9/UD63g8wXHmPnHNj46f18YBrTm8sKewr6XH0jtIqvLUkfdF+3axhWQmhH7zfzGEaaSy5gOTNbwOv1gOYaPs1AJ0GXXX3SR9IbTcwvcg5Z6WtyDlb/zmHVGWXMtjo59Gs31I8ob1RJMwZT70lh/nX/6wDygPU/if+ZoQpUADFVuc76ntzH+vKF6HRB5n1JMIUbsykqR7z/zNANZNKSpea25c5RsNT6w1QWlS0Uanox6WJ+AMP5GHlpQDMbsuvi2/xJh26KJd1AFhmHlr/wAQCFLS5Zl2+8uniCb/ADHpCU8XE5R3n1UfWHdQxYpl/Fv3ZWgCUA7d4U/MH6QEdV04mXUi6vLYHvBtp8THkLE6MyZ0yUd5bsh/hJH0j2NJTSUe63+k/pHmL2wUPRYtUjk5Vx/Eq3+OaAr3D+NTKScJss7bjkw7DGvZqfFqflmt5qYw+JHA8am0swTJR8RyYdhgLzhuG1FMOgyZ8rHXuJiVWkb3gCj9h2iy0FdLqkkugtNaxYdg53hxxJTTpaZpZljvZST6CArK4iALMpDc4ERzYmb9ZlLczkI+F9I7AS1WMlUVXqi+w0HoIkzquuu0CBARcznE37Px/fpfg/8AIYECA1wwG5QIEAG5Rx+XjAgQBJO7fm+gg0vdvH6COQIDie83l9YQq92/Kv8AMY5AgESfsk8IZ8POeil6n3RzgQIB9Ssci6nn8zBFP92/gP1gQIB9N2XxEFme+PA/MQIEAkNk/N/9o84+34f+6n/4ZX+6BAgM3gQIEBp3sbc5ppud1jTuJPdk/m+hjsCAo1WoztpAgQ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xMTEhUTExMWFRUXGRgbGBgYGBcXFxgaGhsXHhoYGh0YHSggGB0lHhgWITEhJSkrLi4uGCAzODMtNygtLisBCgoKBQUFDgUFDisZExkrKysrKysrKysrKysrKysrKysrKysrKysrKysrKysrKysrKysrKysrKysrKysrKysrK//AABEIAQIAwwMBIgACEQEDEQH/xAAcAAAABwEBAAAAAAAAAAAAAAAAAgMEBQYHAQj/xABGEAACAAQEAgcFBQUHAwQDAAABAgADBBEFEiExBkETIlFhcYGRBzKhscEjQlJy0RRigrLwFSQzkqLC4QhDYxYlc9JTo/H/xAAUAQEAAAAAAAAAAAAAAAAAAAAA/8QAFBEBAAAAAAAAAAAAAAAAAAAAAP/aAAwDAQACEQMRAD8AxRaVjygxpDaJIWgjuO2AiAIUEkwVTrC/7QIAv7NEjVy7SViPNV3RKzmzU4MBAmOiATHIAxEcjkCAECBBkQnYXgCxIYJiz000TZe45dohEULnXLD6nwViLmATx/FnqX6VxYmIuLDTYOuazG4ESQw6WuyiAp6SmOwJhQ0j2uVMWenQAGwhriJ6pgHGF8Dzpih2YKCLwjilHk+zJvlNo1jhDhOrm0sp2QoCoNnOViCOw6698UPjrCHp6h0dGQmxF9iO1SNCPCAhVp1CaAbQ8o/dEJqAE1PKE5WIS1XVh5QD6oTaHirFfq+IEtZQTDKfxHNO1lgLflgRQzik0/fMdgGmY9pgZT3w+SmYm4SHMqjmEaCAiMp7I6JRiXbBpm50h1KwIkamArzJaJcN/drRY+HeC5c9mzMRaO8UYGlOOjTUQFCtDiXSudliep6ZQgNofS5YsNICry8Nc90W3BvZ07gNOmdGDsoF317b6L4awphMqWs4PPYS0XrdY6sRsANz27cotD8Z0Q0DufCW/wAyBAQc/g6RLNkQvb7zTAuvgBf4QqvDMuSbOFl6i6ksSD35rHs5RM4ZxbSLNWZn0XMbMhN2ynKCLbE2ib/a5NSZU2S0oOykVVnBmrLUNogmbZ0XKSLsAyi5FzAU2fw+HUlZsod1mUAerGG03B5ktfeR7C5yG5A7bEAwMbYmYQi5EU3y3uP3VudTaO4VnQTJjEk2EBGyV+1h7MTtiu47XzJU4hbAGxHgf+bxET8Rmtu5gLGJyLmuwET/ALMsLSuxKWhGaVKvNmXF1IW2VT4uV8gYzMmPRX/TzgHRUUyqYdaoay//ABy7gerF/QQGsRl3t+VDQqxA6RXGQ89Qcw8LfKNQJjCfbfivSThIB0lrcj95tvgPjAYu89joWMJw5w+hmT5qSZKF5jmyqupJ/rnyjRH9h2JiVnvILWv0YmHN4XK5b+du+AzKBC9bSTJMxpU1CkxCVZWFiCORhCAECBAgNEppAsLCBSy+s0MZfEchVG5hBeKZa3IQm8BL1UrqwaVL0EVir4qdhYKBDN8fnHTNaA1ngZ5atNzsB4m3nET7SZ8tsplsDve2vZGYviE0m5cxLUNQ0ySwY3tzgHEmslrLF3EHl4qhUqjWYetudjy5RWJ8vKxEOcKw6ZPfJKF2tfe2lwD8/S8AtW1mum8MmqWPOHsrBZjzmkp1mT3zrYEaH46RKy+FSPezHvEBW+mbtMKS6lvxesWRuEbc29P+IZVnDrL7t/P9IBKmx2anvHMO/rDyO/xiV/8AUoZLKtjzG/p2/wBaRVp0lkNjpCV4CXxWqWchfZ1Yf5SD9bRDwuWuhN9bgHv0OsIQC9DStNmJKQXeYyoo7WYgD4mPZ2B4atNTyadPdlIqDvygC/nv5x5v9hGC/tGKLMIulOrTD2ZvdQerZv4Y9PGAb1s4KpJ23PgI8pYxizVMyonvu8xj4C5CjyAA8o3/ANpmN/s9FPmA2OQhfE6D4kRinsi4X/tCoCOLyJRDzewi/Vl/xEa9wMBo/sI4J/Z5P7dOW06cLSwd0ldvcX38LdpjWWNtYCqAAALAaAdkVP2h8UpQ0zzCbm1lX8THYQGF+3WfLfFGKWv0csPb8Qzb9+XJGewvXVbzpjzZhzO7FmPeYQgBAgQIAQIECAECBAgBE3gR6jj+uUQkS+Bnqv4QDGvHXMdwuveRNSdLOV0NwfmPAi4845X+9DaA2TgWWkyRNmADM81yTbe7Hs5Wt6ROzpMmUCZllGmrMN/PbwEUr2VYg+SoFr9GiWPfd7fC3pDLEWM6oKy5LzirAF2e0pWOpOUDW1+ZgLvUdDzNxyte3wOsQ2M4pLljqyncbdWwPkDuIc8H0VQ7sJstVl2OUhrgkdnd+kNcZ4RmzprFJrAD7g523seRtAVWe8qboZUyWd7spEMJ/DwYXQ/UGLdT8IMt8syepvpm66gfhIvYjv0PeIfphhlgK1j4C3zgKXwbRoBMnTJInFTlly31l5vvM4+9YbDa5iD4glBaiYAoUXvlGgFwDYDkNdo0+hwSXIBn3YIgdnUnqnXNf4GMnralpsx5jas7Fj4k3tAegv8Ap0wjo6KbUkazplgf3JYt/MX9I1KqqANOdtP684jOC8J/ZaCmkc0lrmt+Ii7n/MTCGJTjmZtRplAPO+pPgALQGUe3LFC6yaVLlpj3yjUkDRR5s3wjUPZvwquHUUuTYdK3XnN2udx4Loo8Io3BOD/t+Lzq+YLyKQ9FJvs01dz/AA3J8SvZGwO4AuYBCvqxLQsTYAc48r+07i819Scp+xlkiX+8eb+fLu8Yvntv440NFJbVh9qRyU/c8Tz7vGMRgBAgQIAQIECAECBAgBAgQIARK4KdHHdEVEhg56zeEAhXe9DaHNd70NoDQPZAymdPltrmlqbciFYA/wA0azT4HIdQSOjlr91eqCfLfzjCOAMR6CulEmyuTLb+PQf6ssbfiVU2QoumlvWAmpPRAXdlUW6gH3Ryv3xCVM9Fzuk1AynTXft05iIHF+GSWlzUnvLZVCkB97bXBNvIxDyOG6eXNE2fNtMvfWYBfyB27oC9yq9JsvOBZuY7DziCqlNiTsIWlT5bEtKdGB3swOo56QlWT79WArnFuNJIpZktgS08FUA2FrZmJ7riKj7MsI/asTpZRF1EwO35ZfXN+45becH9olaGqFlD/tLY/mbU/DLF/wD+m7BrzKmrI0VRKQ97dZ/gE9YDeGNhFH4vrXCMJQzTXPRyh2uxsPK51PIAxb8Qm5V03O3jEVhOHhpvTMLiXdZf5iOu3p1R4tAOuF8ESipZVOmoRes3N2Orue8sSYr/ALQuK1ppeRSOka4UfMnuES/GHEMujkNMc7DQcyeQHeY82z8Vn1VTMnz9C3urfRV1sogK7js4vNZmJLEkknck84jok8Qkl5hAgn9lPvAR8CJUYTYXJ0gj0KixvcQEbAiUOG9l47ARUCLBI4WmspIUm24tDeZhQGmt4CHgRIrhEwnQWh9J4eNrsYCAix8KcMVtSc1PTTZi7ZwLJ/nay/GNP9mHsqlMBWVqZkOsmSb2YcpkztB5LsRqd7RtspAAAAABoAAAAOVuyA89UnsOr5pBnTZEkdmZpjeiqB8YtWB+wyil61M96hhuq2lJ4GxLf6hGs06jXc6tuSeZ7YFKdD+Zv5jAVnDfZ7hUuxl0cklfxXmEEducnWK5xPRNLmPl90klDy0Oo8jGkUI6g79fU3iu4/JLSZbfvTO/ckj5QFCk4TKy5pzPOc73Zgo7AFBsB8YPR4fLQlpdGqX+9l1PiTqR3Qu87noD3ag98ITsUmG/W02GhgCYhKle90aBxswUA92w27ojhP1zHcfOEqhmNyTp2n9OUNaa8x1SXdiWA7yTsPCAu1bwFR4lSSndeinjqCcgGa4JAzjZxcW117CItXs74YGHUS0+YO2Z2ZwLBiSdbeAA8oVoKXo6cSQdVKi45sWzE+pMThIVNeQgGVUC72HL5n9BC9TPWRLvsFEdoZWVczbnU914qPFrTaq8qSRYC5BuMwHgDAZ7xhXPWzrnRFPVH+498V6sw/KLgRZMSop8iwmyHW+zWup8xpfu3huKZ2IXIYCj0+HzenzZdCIkRhc1iRawi4JQvm90C0HpkYOdAYCq0/DZa5J0/rth/I4bUISV32izyVZjZVsIWeneYcpFhAV6Tw/LsL2gRYHwMX94+pgQDPhGtdDM6aWOttbshjVYGDMdwLAm8WVadrXAgPRN1bnS4uO7nARVBwFUzhnRAq8i5y38BEhgXAcxqkJUSyJa9ZzoVYckB7+fdeNQl1q5Vy87AD6Q7gCqu1tLbDl8IKhOY9nyP/It6QcH0jhXUEeB+n9d8ByUN/EwSlPvW/EYP2jv+ggtMtl82PqxMAkTaQSPwEj0gmJU6mSQdMoDDuKEMPiIPMH2B/J9IXnKCpB25wFE4s4be4m0uhmHrJplvYnMt9ibbd8ZZjOL1EpzLmSHzd65fQ3s3lHoioQZQOxlt/mH0iKx/CpUzKHRW3NmFxpp/u+EBh2AU1TW2CoUBvq+gsCASO3flGo8JcMpSzSB15mReseRYtew+6LCLBQYUFmMbC4RAosAFBzXsB3j4Q6ppeWbNJ3stjytY6et4BPDJgzMrXurvuDrrofCxEPqqYpsCercZrdn6XteGM6gDA5iTm3yltPMQxk4V0RZpc1pmYi4Y3tysLDb9YCUxmtCKFGuYqNP3iAPLWOU9GJZRuYNj4N/zlhrS0ZfOjGxt1T8fgYmSMydht6Ef8wHKimV7hwGUggqRcG9t/SM+4qw5qR1eWpaSxy35y2tcA9qnkfI8r6KG0v3XhOdJDIVYAgg3HbAZR1irGxvyiHxGdOVFMqQc/MnYxoeM4EZal5d2Ubqdx36bwTC8BLjpJuiAXC/rAR+Cr9kGdQpI12jsytRDrCz0mYlZbE31A02hR6ZFFmBzc4BuKpf6vHIMKeVzJv4wIDquqi3KC1E4bnYRLcRYW2bOmi31H1h3ScMSiA027kgaagD9YDuCUwZ1mDYLca6X2+pidBvc+kFlyVUWUW5aQpawtAEn+6fT10jk+dltfYm3hodfhHWN2A8/wBP67oTnpmYKdrN9B8iYDqHrsPy/X9IOnu+UNaOZmJJuOqtwdDcFwflDqX7o8B8oAtSPs2H7p+UHmnqnwMFqfcbwg04dU+BgE6jdPzfRrQWal5i3/C3zWFKja/YQfiIDe+vg3+2A4FtMPeo+BP6wlUSbuD2DWF2XrX7iPW36QR5qg6m3ygGslwbhWtrbWFJdOo1IW/aBEJxLImPlKOJZBzBtOtbdD4i+vK0cw3E0nSc0py4I30+NtjAOcQxdVYL2MLH5xJ4XPzKwO6u4P8AmJHwIikYrKN97xa8LU5A/MhGPfdFB+IMBKJtbvPwO0GmE6Ebc/DthKUdT+Y/IQmSwlsoHW6wUb6a5fhb0gHKeoiP4hnFKeYVHK3rpDpHACEbWHpp+sQHHOL9DLWWZTMs66hxbKrDWzdhIuR4GApGM8SPJnSWlpqAQba327OUScvGGmDpG0vy7PWI6RJzOuoGm5icocPQ9QnMTsBAF/bpJ1LawIfHBbaZBAgLJNuzkaZbQph83OluzT0htiUgrmbNoeXfBMBoXl3YsCragcxATAG0c5wEN4LJa+Y99vTT9YAyjUny/r1gks3Zu6w+AP1+EHQjW3IwlSagt+Ik+V7D4AQBJS/aOfy+oB+hEKyh1FHcPpCMr3WPNi36D4AQ5mbeY+YgOTdjHZux8DHJ3unwgTfdPgYDk4XU+EHtBX90+EN6mqCjrG1+zfy74BSbPAGhF/GEZj2BbRtNf65xEzVpJgysHGu+dwb+IbSKnxbjYoJoSbPJkzgejY7qV3Vio13BvAOcbImTUkZryph1HZfSw8SR8YPwrWrTl6NiD0LZVJ/DYFfHQgeUJcIYesyYako4RARLdwRcGxNgdxpv4RWeLMQkLNlz5MzNNcnpFDXuutmtysdPOAu2MWbVdYf8JVxKmU26jTwBOn+qKng2Lqwux07+UXjhui0aaRbOLKP3eZ89PQQD6im6/maZbyNvkD6Q4lOGdrbrZT6X+sRlNSTVd1OyhSjciS7lvDTKD4xJZQrg/i6p8Rcj/d6wHEGtuWYj1F7fGEsTw5J0lpMzY7HmCPdYd4Noches3YbH6fQR2Y4FgeZsPHcfKAyGrQK5kzCC6MQwB105+B384m8PCyuuiG42g/tE4fVJor0GpCpOt3e4/wAcpP5YgpGIz3H2Qso3JG8BOPxK5OoN4EV18TqFJGVDbnrrHYCYq8ZdhkM4s7b9g8ANouXCnSGUXmG+Y2X8q6fPNGX0MnLqd40qhx2UkiWSCFGVb6e9l10v239ICw7QALREjiGQTa7C1r3RrDxIFrw6/tGW4sjqxNhYHXU2vY6iAXkJ1fG5PnBKecvRBl90DTvA2PnaBUO1iqqQTYBtLC+7b8hHGAVQuUkaAAD59g7TAHK2RR2ZfmIUm7eY+YhKuVitlFzcd22vztCrrcdmoPoQYDlR7pjs/wB0+B+UGZQRYwkyjNcnYaD5n5QHJj9W3hFW4qqDlup237xztFmxCeFQxRJ1BOq2MoITKY2eZpZRzIJ3a21tjaAiKCsZ1zBsy8mBuNP6MSI4YevanM1byJUwzMxtZrKQFA3IJN77dWLhX8OUpkdH0KBUUAWFiAo2BGsQtRj2vUbqjYDQW5QFgxiUFp2RRa4yi2lr6R5coZCTcSeXY5CXXfUZRup5WK6R6BbiTqkM1wR5xklPwFU0M+TVg9PKzkTLA9IqsShYj71r309ICc4AaUZokTrftKrnTrHJNQEi9tg4Km67Hcc7bBh9QxFr3PwEeU8bxNkr86MVMmZZSOWRyT8SY2Ck43mPKQqhQsoNjckX7LwGnY5iIlIuvWZhbwBBY+nzh/UqSptvuPEaiM0wPDnqXuzNkvdiSTYncLf7x+WsaVJmXFzzJt4coDmfPLuuhI0vuD394MHyhlFx2G3Yd/UQoYbZWVifeUjX8QI594IsPIQArJSvLdHF1IIYdo//AJGbf2PWSnKipkgKbZSh25c+y0Wev44kSpoltKn2NwW6OyqRawIYhtbnW1tIjscrpU5g8q5NrPdSu1iDqNbg8uyASXDFOrNJLc9YERZPdAgI2UxI2i1cH0wmsVZbhesOwHQfof4YpMvHKo7S5Yi4+zOtmvNnCZltkUi35jf6QF7lUqqLAAD+tT2wpLlgbACDwIAQIEcLQHYEJCeDtBJs60AszWiucU1vROjE9VlNvFT+jfCFa/GVXS94quPVAq5LI7MgTrq6WLqQDewYWNxcWMAzn4tUVT9FTjM1rnUCy3tc32GsStPjs2UkuSNCqLf94kXLX53N4ccLYBIpAWlZi0xRmdySzDfW/wBNoJMpZcylVnHWWXdW2I9PlALSuLSOrMsQdDBsRwmRUy1nAtLZtilgGHK4Oh8dIaTuDJRYkzZjAa5dBc22JA2vba0WGjlhpUrSwyJp2dUaQFb4dwCURLnOzOdGCmwUEHTQb279IlpU9QhB2DzLnwdoVw+jKyktyuPRiPpDaVJ6WnmgDUmcB/maAqeKUcs0ZvKQsymwKj3ph0vfvYRzAkk9IJE2SJhRfs7OUYoOWh64Bv3i4iw4vS3aVYaasPJdP5vhFA4pp7lpxH+ER0f5kIa48WAH8PfAabSYgigKFynYIo0UHsHMn8RidoyWszadg7B+pinYM6uiTVtqAddN+3vEW2hni1oCR6TfuhSGLPoYUlVI2gCYhhyTRZ1BB0P6iKY9E0l2lk6g6HtB2PpF7WcD6xXeJgOlXQe6L+pgK6ZXcY7D8J/WkCAoEqaItvs4n2qmH4pbfAqf1jOjVi+hix8JYj0c+XM/CdbfhIIPwJgNtgrtYXgnTrlDAggi4PIjtiOqazv0gD1FadhtCImkixOh38Iia3EwNBEXNx1BcM4BG4vqPEbwFqm1yoNDFZ4j4nWUpdjZQCbDVjbew5xXariMzHaXJQtlsGdh1QTrYDckCx17RCNBhjTKd5k4l2ZTcnszWsO7lAJ4mZ8+WzXKi62AOtiy7nw8osk7C7SJnLqP8jEtV4aqymAHNf5liVxCm+xmfkb5GAa0MghF/KPkIRppX90A/wDER/pMTciT1V8B8oa4dIvTqP3bfMQCtJIBUN2qPiISwwfYy7fgUekPMNX7GX+RfkISwgfZgfhLL/lZhAJ4cOqw7HmfzGO4XT9U9zzP52h5RqLzB2P8wp+ZMNJ9XkE3Kt8pJPZ7qkwEdMkjLL/dcr5ddf09IrXElGgk1BNgEu1+zRX+d4sa0j3lqb6Ase9tB82J8hEVidKZssoR/i5j5AAAegB8jAUn2d8S55s2Q4t9ozSuzLzTx+9/EeyNNpjbUc/6tGbf+ksoDLeVP772Yj4N4jUfCJHDePpUkpIrD0bNez26l1IHW/Drz205QGhpUwV210iJ/a7gMpBB1BGoI7QRvD6ma8BK0Z2jzr7ZeIZ39rT1lzXRZYloArEDRAx08WPpG/VVekiU82YwVEUsx7ANTHkzibFjV1c+pIt0rswHYPug94FoBdOK60CwqZlh3wIhYEBqowRxqzKPOJjBElSyS01b20GkVJwDuWbxJhzhNLLZwCsBZabiyokZkVgyXuFa5Av2WIIHdtEFxJxziDC0uYsofuIM3q1z6QniA+0YchDKpQZdYDRvZPxqtVJFNUMP2mUrWLe9NUkHNfmwGh56Xjkym/vQmFOrPDEg7gpYr6oTf8sY7TU0xqmStOSk1pqLLYaWZmAB08Y9E43holdFmcFkYFOTMArBwBzOQsdOyAb4LhstJLPbXNNY95DN9AB5RJphyy6UDmEW/jpf4wTD5QOdAbq1iLbWYW09L+cPUUmlJ59H8QP1EA6xFfs28v5hDnEF+ymfkb5GEcQH2Tnuv8jDquX7J/yt8jAdp16q+A+UIYUh6JfP+Yw6pW6i/lHyEI4ZMvKXTt+ZgCUDgSpYuNhCeGaK47Jkz+a/1hTDLdGNNiw9GMFoW1mD/wAjfEKYBKnqSJk7szL/ACLBZGIS2mTUbay37LsCD8AI7JlszztgMw/kSGMnCwWmktr0nwypb4QErIdHJAYZpel+0EA2Plb0hKeksoGNioOqnW2tiVPKxvFPm0jomaUxDM5BO+7kX8gNPAQlT183/ACnIpAdz/mIHax5+MBN43i9JKLU7TFL5bhSbsp5anbkdYwr2wooqZZX3WQkeup8L3iT4t42m0lVNSVIkZmOZnmKXck/xWjPcaxedVTTNntma1hoFAAvZQALAC5gJXhTjOoojlU9JJ5ymOmvNT9w/DtBjTcP9rtGBdlmqewqD6EGMTppgU3Zcwtt9YSMBe/aJ7RpmIASkUy6cEEqT1nI2LW0AHJde3stRIESeF4O80g2yp2nn4QEZAi4nhhO/wBYEA7lNfSJnApQDX3iABttE7gZIIvAExFPtXvDKoXqmHeLOena/dDKpmWUwEr7J8ENRikt7dSnBmt4+6g8ySf4TFz9t2A1D9HWyHYPTrdcpsVsbuR3kWPfltEh7C8MyUcypYdafMNvyS7qP9XSHzjQ6uUroysAVIIIPMc4DHOCfaXTzFlSqthImjTptpTgg+9/+I3t3d42jTpEs5HQWZWDFWU3BV8xG3ffbujEPaD7JJtKhmUeefKF2ZLXmSh26e+vhr84ovDfGFbQn+7VDIvNDZpZ/ha48xrAep59SGp2tzlnTvy6iJOocNKa3NDbzBiB4bxhqjC5dZNALNILuF0BIDXABvbaKThftsw89SZKqJS5QBorgW0IuGueWtoDV6FwZaHtVfkISwxh0S+fzMUfDfahhQEuWtWctst5ispFtr3UC3K/hEzhXFFHMDJLqlexJFin3yWGx5XI8oCUwl/sge0sfVjCGGzrmaf/ACv8LD6RySJZlosuaHAsoy6knYnQ2Nudr84icTxenwyWoqqhUZ2dgMpu12uxAFzYZucBMUk27ztfvgb9iJDSVVqDN1P+IQLXJOijl3iKDiXtbw6Xm6H9onsz5icoReWnWsQLC2xiFwr2nTayskU8qmlyZTTCXFy7kWYk30A0udvOAvuIYgtNTg1TCQoAbMxGdmuxyoouWa4OkUDBMZrsSq2/Zm6Okk6uHClXP71hqzW7eqOfar7YaSbiGIU9NTSzMdJV2toq52Nsx2UDLfXt0i3cM8Mikpkp01ze+2xaYPebvUFQB3DnAYf7Q5l8QqNbjMLeGVbRXIvftdwkyqpZ1tJy6/nTqt/tiiQAgyKSQALk6ADcmD01O0x1RFLMxsFAuSY23gT2ZLT5Z9T1524X7qfqe+ArvC/s3som1W5FwnIePaYfcQUSoBl0tsB3RpOJyQqksbWjL8arxMnKo7CfjACkrlKAnfnAiKqcM6xteBAWN+FcvvMoh1KwmVLClphNuyHRxCkRiGm5j3m8R9PxTSPMIZwogI/HKXPNzSgSCOyIuowSaVJynaLhiXE9DKUGXOVieV7xCUnGST6iTJTXpJstP87qPrAbtwzhopqSnkD/ALcpFPiALnzNzD4t1W84UEIkdQ94J9bmAPbrE9w+Z/WM84w9l1DXI05R0FRZiXQaM2vvpsdeYse+NCdtVPbf5X+kIGRnQgaG76j8xgKlw5gk6jw40M9leyzUR1vZkfMRe46pGYi2u0eYsVwqdTuUnIykHQkGzd6nmI9hzaluiDMOQN15DS+nheEZuGIZUxQVcNdgGUMoO+3ZeA8awI9c13A1DOuXoaYk7sqBG9VEVKX7IcOLSs0p1BzqwEx9WXne+nun1gM+9hNETWtO1siW07SQf9tv4hDv/qGrs9bIlD/tybnxdm+ij1jTOF+DpNH0i05dQWJ6yM5OpHvbEWVR5d8SdPwrTPMefOkynnFrdJMVXaygKtgbhdBsIDy3hWB1NSbSJEyZ3qpKjxbYeZjW/ZnwFMpyZ88BZjKCNQciHw3Yka9gFtcxtsOG0UpEINrBnvsBqxOgG28MjXfZ2koLk5M9uWbIDp3awCX9nSpT2lKBMfWaw3ZbWux5n3QOwCw0g9LJsstjrr/MG+toUkSAjhV1OUX57Ebwo62lAfhbXyf9IDKvbjh96NJgH+HPN/BwfrljEEUkgAEk6ADUknkI9Ne1PDulw6sQfdRZo/gNz8FjzdhVcZE6XOUAmWysAdjY3gPQXsu9nSUMoVVSoaoYaA7SweQ7+0xZaXiOmaa0jpFWaNQpOpERvDnHMuvkZl0YCzJzUxi3tCkzKev6cXGY3B7xuPSAvvtN4qEoFAdSCABFG4Up3dmnTOYsB2CG9bTmqEuoN2vuN7WiewMaWtATfQCBBsg7DAgMwXh+YdS5vBxw6OZMaN/Y+5UhoYzaJgdVtAUd8AA7YsHs7whRiVJptOU6/u3P0iTmUfdE3wDSf+4U2mzMf/1vAbkdoI46p8PpB22jjjTzHzgCOtsvcR8iPrAlCxYd9/UD63g8wXHmPnHNj46f18YBrTm8sKewr6XH0jtIqvLUkfdF+3axhWQmhH7zfzGEaaSy5gOTNbwOv1gOYaPs1AJ0GXXX3SR9IbTcwvcg5Z6WtyDlb/zmHVGWXMtjo59Gs31I8ob1RJMwZT70lh/nX/6wDygPU/if+ZoQpUADFVuc76ntzH+vKF6HRB5n1JMIUbsykqR7z/zNANZNKSpea25c5RsNT6w1QWlS0Uanox6WJ+AMP5GHlpQDMbsuvi2/xJh26KJd1AFhmHlr/wAQCFLS5Zl2+8uniCb/ADHpCU8XE5R3n1UfWHdQxYpl/Fv3ZWgCUA7d4U/MH6QEdV04mXUi6vLYHvBtp8THkLE6MyZ0yUd5bsh/hJH0j2NJTSUe63+k/pHmL2wUPRYtUjk5Vx/Eq3+OaAr3D+NTKScJss7bjkw7DGvZqfFqflmt5qYw+JHA8am0swTJR8RyYdhgLzhuG1FMOgyZ8rHXuJiVWkb3gCj9h2iy0FdLqkkugtNaxYdg53hxxJTTpaZpZljvZST6CArK4iALMpDc4ERzYmb9ZlLczkI+F9I7AS1WMlUVXqi+w0HoIkzquuu0CBARcznE37Px/fpfg/8AIYECA1wwG5QIEAG5Rx+XjAgQBJO7fm+gg0vdvH6COQIDie83l9YQq92/Kv8AMY5AgESfsk8IZ8POeil6n3RzgQIB9Ssci6nn8zBFP92/gP1gQIB9N2XxEFme+PA/MQIEAkNk/N/9o84+34f+6n/4ZX+6BAgM3gQIEBp3sbc5ppud1jTuJPdk/m+hjsCAo1WoztpAgQ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jpeg;base64,/9j/4AAQSkZJRgABAQAAAQABAAD/2wCEAAkGBxMTEhUTExMWFRUXGRgbGBgYGBcXFxgaGhsXHhoYGh0YHSggGB0lHhgWITEhJSkrLi4uGCAzODMtNygtLisBCgoKBQUFDgUFDisZExkrKysrKysrKysrKysrKysrKysrKysrKysrKysrKysrKysrKysrKysrKysrKysrKysrK//AABEIAQIAwwMBIgACEQEDEQH/xAAcAAAABwEBAAAAAAAAAAAAAAAAAgMEBQYHAQj/xABGEAACAAQEAgcFBQUHAwQDAAABAgADBBEFEiExBkETIlFhcYGRBzKhscEjQlJy0RRigrLwFSQzkqLC4QhDYxYlc9JTo/H/xAAUAQEAAAAAAAAAAAAAAAAAAAAA/8QAFBEBAAAAAAAAAAAAAAAAAAAAAP/aAAwDAQACEQMRAD8AxRaVjygxpDaJIWgjuO2AiAIUEkwVTrC/7QIAv7NEjVy7SViPNV3RKzmzU4MBAmOiATHIAxEcjkCAECBBkQnYXgCxIYJiz000TZe45dohEULnXLD6nwViLmATx/FnqX6VxYmIuLDTYOuazG4ESQw6WuyiAp6SmOwJhQ0j2uVMWenQAGwhriJ6pgHGF8Dzpih2YKCLwjilHk+zJvlNo1jhDhOrm0sp2QoCoNnOViCOw6698UPjrCHp6h0dGQmxF9iO1SNCPCAhVp1CaAbQ8o/dEJqAE1PKE5WIS1XVh5QD6oTaHirFfq+IEtZQTDKfxHNO1lgLflgRQzik0/fMdgGmY9pgZT3w+SmYm4SHMqjmEaCAiMp7I6JRiXbBpm50h1KwIkamArzJaJcN/drRY+HeC5c9mzMRaO8UYGlOOjTUQFCtDiXSudliep6ZQgNofS5YsNICry8Nc90W3BvZ07gNOmdGDsoF317b6L4awphMqWs4PPYS0XrdY6sRsANz27cotD8Z0Q0DufCW/wAyBAQc/g6RLNkQvb7zTAuvgBf4QqvDMuSbOFl6i6ksSD35rHs5RM4ZxbSLNWZn0XMbMhN2ynKCLbE2ib/a5NSZU2S0oOykVVnBmrLUNogmbZ0XKSLsAyi5FzAU2fw+HUlZsod1mUAerGG03B5ktfeR7C5yG5A7bEAwMbYmYQi5EU3y3uP3VudTaO4VnQTJjEk2EBGyV+1h7MTtiu47XzJU4hbAGxHgf+bxET8Rmtu5gLGJyLmuwET/ALMsLSuxKWhGaVKvNmXF1IW2VT4uV8gYzMmPRX/TzgHRUUyqYdaoay//ABy7gerF/QQGsRl3t+VDQqxA6RXGQ89Qcw8LfKNQJjCfbfivSThIB0lrcj95tvgPjAYu89joWMJw5w+hmT5qSZKF5jmyqupJ/rnyjRH9h2JiVnvILWv0YmHN4XK5b+du+AzKBC9bSTJMxpU1CkxCVZWFiCORhCAECBAgNEppAsLCBSy+s0MZfEchVG5hBeKZa3IQm8BL1UrqwaVL0EVir4qdhYKBDN8fnHTNaA1ngZ5atNzsB4m3nET7SZ8tsplsDve2vZGYviE0m5cxLUNQ0ySwY3tzgHEmslrLF3EHl4qhUqjWYetudjy5RWJ8vKxEOcKw6ZPfJKF2tfe2lwD8/S8AtW1mum8MmqWPOHsrBZjzmkp1mT3zrYEaH46RKy+FSPezHvEBW+mbtMKS6lvxesWRuEbc29P+IZVnDrL7t/P9IBKmx2anvHMO/rDyO/xiV/8AUoZLKtjzG/p2/wBaRVp0lkNjpCV4CXxWqWchfZ1Yf5SD9bRDwuWuhN9bgHv0OsIQC9DStNmJKQXeYyoo7WYgD4mPZ2B4atNTyadPdlIqDvygC/nv5x5v9hGC/tGKLMIulOrTD2ZvdQerZv4Y9PGAb1s4KpJ23PgI8pYxizVMyonvu8xj4C5CjyAA8o3/ANpmN/s9FPmA2OQhfE6D4kRinsi4X/tCoCOLyJRDzewi/Vl/xEa9wMBo/sI4J/Z5P7dOW06cLSwd0ldvcX38LdpjWWNtYCqAAALAaAdkVP2h8UpQ0zzCbm1lX8THYQGF+3WfLfFGKWv0csPb8Qzb9+XJGewvXVbzpjzZhzO7FmPeYQgBAgQIAQIECAECBAgBE3gR6jj+uUQkS+Bnqv4QDGvHXMdwuveRNSdLOV0NwfmPAi4845X+9DaA2TgWWkyRNmADM81yTbe7Hs5Wt6ROzpMmUCZllGmrMN/PbwEUr2VYg+SoFr9GiWPfd7fC3pDLEWM6oKy5LzirAF2e0pWOpOUDW1+ZgLvUdDzNxyte3wOsQ2M4pLljqyncbdWwPkDuIc8H0VQ7sJstVl2OUhrgkdnd+kNcZ4RmzprFJrAD7g523seRtAVWe8qboZUyWd7spEMJ/DwYXQ/UGLdT8IMt8syepvpm66gfhIvYjv0PeIfphhlgK1j4C3zgKXwbRoBMnTJInFTlly31l5vvM4+9YbDa5iD4glBaiYAoUXvlGgFwDYDkNdo0+hwSXIBn3YIgdnUnqnXNf4GMnralpsx5jas7Fj4k3tAegv8Ap0wjo6KbUkazplgf3JYt/MX9I1KqqANOdtP684jOC8J/ZaCmkc0lrmt+Ii7n/MTCGJTjmZtRplAPO+pPgALQGUe3LFC6yaVLlpj3yjUkDRR5s3wjUPZvwquHUUuTYdK3XnN2udx4Loo8Io3BOD/t+Lzq+YLyKQ9FJvs01dz/AA3J8SvZGwO4AuYBCvqxLQsTYAc48r+07i819Scp+xlkiX+8eb+fLu8Yvntv440NFJbVh9qRyU/c8Tz7vGMRgBAgQIAQIECAECBAgBAgQIARK4KdHHdEVEhg56zeEAhXe9DaHNd70NoDQPZAymdPltrmlqbciFYA/wA0azT4HIdQSOjlr91eqCfLfzjCOAMR6CulEmyuTLb+PQf6ssbfiVU2QoumlvWAmpPRAXdlUW6gH3Ryv3xCVM9Fzuk1AynTXft05iIHF+GSWlzUnvLZVCkB97bXBNvIxDyOG6eXNE2fNtMvfWYBfyB27oC9yq9JsvOBZuY7DziCqlNiTsIWlT5bEtKdGB3swOo56QlWT79WArnFuNJIpZktgS08FUA2FrZmJ7riKj7MsI/asTpZRF1EwO35ZfXN+45becH9olaGqFlD/tLY/mbU/DLF/wD+m7BrzKmrI0VRKQ97dZ/gE9YDeGNhFH4vrXCMJQzTXPRyh2uxsPK51PIAxb8Qm5V03O3jEVhOHhpvTMLiXdZf5iOu3p1R4tAOuF8ESipZVOmoRes3N2Orue8sSYr/ALQuK1ppeRSOka4UfMnuES/GHEMujkNMc7DQcyeQHeY82z8Vn1VTMnz9C3urfRV1sogK7js4vNZmJLEkknck84jok8Qkl5hAgn9lPvAR8CJUYTYXJ0gj0KixvcQEbAiUOG9l47ARUCLBI4WmspIUm24tDeZhQGmt4CHgRIrhEwnQWh9J4eNrsYCAix8KcMVtSc1PTTZi7ZwLJ/nay/GNP9mHsqlMBWVqZkOsmSb2YcpkztB5LsRqd7RtspAAAAABoAAAAOVuyA89UnsOr5pBnTZEkdmZpjeiqB8YtWB+wyil61M96hhuq2lJ4GxLf6hGs06jXc6tuSeZ7YFKdD+Zv5jAVnDfZ7hUuxl0cklfxXmEEducnWK5xPRNLmPl90klDy0Oo8jGkUI6g79fU3iu4/JLSZbfvTO/ckj5QFCk4TKy5pzPOc73Zgo7AFBsB8YPR4fLQlpdGqX+9l1PiTqR3Qu87noD3ag98ITsUmG/W02GhgCYhKle90aBxswUA92w27ojhP1zHcfOEqhmNyTp2n9OUNaa8x1SXdiWA7yTsPCAu1bwFR4lSSndeinjqCcgGa4JAzjZxcW117CItXs74YGHUS0+YO2Z2ZwLBiSdbeAA8oVoKXo6cSQdVKi45sWzE+pMThIVNeQgGVUC72HL5n9BC9TPWRLvsFEdoZWVczbnU914qPFrTaq8qSRYC5BuMwHgDAZ7xhXPWzrnRFPVH+498V6sw/KLgRZMSop8iwmyHW+zWup8xpfu3huKZ2IXIYCj0+HzenzZdCIkRhc1iRawi4JQvm90C0HpkYOdAYCq0/DZa5J0/rth/I4bUISV32izyVZjZVsIWeneYcpFhAV6Tw/LsL2gRYHwMX94+pgQDPhGtdDM6aWOttbshjVYGDMdwLAm8WVadrXAgPRN1bnS4uO7nARVBwFUzhnRAq8i5y38BEhgXAcxqkJUSyJa9ZzoVYckB7+fdeNQl1q5Vy87AD6Q7gCqu1tLbDl8IKhOY9nyP/It6QcH0jhXUEeB+n9d8ByUN/EwSlPvW/EYP2jv+ggtMtl82PqxMAkTaQSPwEj0gmJU6mSQdMoDDuKEMPiIPMH2B/J9IXnKCpB25wFE4s4be4m0uhmHrJplvYnMt9ibbd8ZZjOL1EpzLmSHzd65fQ3s3lHoioQZQOxlt/mH0iKx/CpUzKHRW3NmFxpp/u+EBh2AU1TW2CoUBvq+gsCASO3flGo8JcMpSzSB15mReseRYtew+6LCLBQYUFmMbC4RAosAFBzXsB3j4Q6ppeWbNJ3stjytY6et4BPDJgzMrXurvuDrrofCxEPqqYpsCercZrdn6XteGM6gDA5iTm3yltPMQxk4V0RZpc1pmYi4Y3tysLDb9YCUxmtCKFGuYqNP3iAPLWOU9GJZRuYNj4N/zlhrS0ZfOjGxt1T8fgYmSMydht6Ef8wHKimV7hwGUggqRcG9t/SM+4qw5qR1eWpaSxy35y2tcA9qnkfI8r6KG0v3XhOdJDIVYAgg3HbAZR1irGxvyiHxGdOVFMqQc/MnYxoeM4EZal5d2Ubqdx36bwTC8BLjpJuiAXC/rAR+Cr9kGdQpI12jsytRDrCz0mYlZbE31A02hR6ZFFmBzc4BuKpf6vHIMKeVzJv4wIDquqi3KC1E4bnYRLcRYW2bOmi31H1h3ScMSiA027kgaagD9YDuCUwZ1mDYLca6X2+pidBvc+kFlyVUWUW5aQpawtAEn+6fT10jk+dltfYm3hodfhHWN2A8/wBP67oTnpmYKdrN9B8iYDqHrsPy/X9IOnu+UNaOZmJJuOqtwdDcFwflDqX7o8B8oAtSPs2H7p+UHmnqnwMFqfcbwg04dU+BgE6jdPzfRrQWal5i3/C3zWFKja/YQfiIDe+vg3+2A4FtMPeo+BP6wlUSbuD2DWF2XrX7iPW36QR5qg6m3ygGslwbhWtrbWFJdOo1IW/aBEJxLImPlKOJZBzBtOtbdD4i+vK0cw3E0nSc0py4I30+NtjAOcQxdVYL2MLH5xJ4XPzKwO6u4P8AmJHwIikYrKN97xa8LU5A/MhGPfdFB+IMBKJtbvPwO0GmE6Ebc/DthKUdT+Y/IQmSwlsoHW6wUb6a5fhb0gHKeoiP4hnFKeYVHK3rpDpHACEbWHpp+sQHHOL9DLWWZTMs66hxbKrDWzdhIuR4GApGM8SPJnSWlpqAQba327OUScvGGmDpG0vy7PWI6RJzOuoGm5icocPQ9QnMTsBAF/bpJ1LawIfHBbaZBAgLJNuzkaZbQph83OluzT0htiUgrmbNoeXfBMBoXl3YsCragcxATAG0c5wEN4LJa+Y99vTT9YAyjUny/r1gks3Zu6w+AP1+EHQjW3IwlSagt+Ik+V7D4AQBJS/aOfy+oB+hEKyh1FHcPpCMr3WPNi36D4AQ5mbeY+YgOTdjHZux8DHJ3unwgTfdPgYDk4XU+EHtBX90+EN6mqCjrG1+zfy74BSbPAGhF/GEZj2BbRtNf65xEzVpJgysHGu+dwb+IbSKnxbjYoJoSbPJkzgejY7qV3Vio13BvAOcbImTUkZryph1HZfSw8SR8YPwrWrTl6NiD0LZVJ/DYFfHQgeUJcIYesyYako4RARLdwRcGxNgdxpv4RWeLMQkLNlz5MzNNcnpFDXuutmtysdPOAu2MWbVdYf8JVxKmU26jTwBOn+qKng2Lqwux07+UXjhui0aaRbOLKP3eZ89PQQD6im6/maZbyNvkD6Q4lOGdrbrZT6X+sRlNSTVd1OyhSjciS7lvDTKD4xJZQrg/i6p8Rcj/d6wHEGtuWYj1F7fGEsTw5J0lpMzY7HmCPdYd4Noches3YbH6fQR2Y4FgeZsPHcfKAyGrQK5kzCC6MQwB105+B384m8PCyuuiG42g/tE4fVJor0GpCpOt3e4/wAcpP5YgpGIz3H2Qso3JG8BOPxK5OoN4EV18TqFJGVDbnrrHYCYq8ZdhkM4s7b9g8ANouXCnSGUXmG+Y2X8q6fPNGX0MnLqd40qhx2UkiWSCFGVb6e9l10v239ICw7QALREjiGQTa7C1r3RrDxIFrw6/tGW4sjqxNhYHXU2vY6iAXkJ1fG5PnBKecvRBl90DTvA2PnaBUO1iqqQTYBtLC+7b8hHGAVQuUkaAAD59g7TAHK2RR2ZfmIUm7eY+YhKuVitlFzcd22vztCrrcdmoPoQYDlR7pjs/wB0+B+UGZQRYwkyjNcnYaD5n5QHJj9W3hFW4qqDlup237xztFmxCeFQxRJ1BOq2MoITKY2eZpZRzIJ3a21tjaAiKCsZ1zBsy8mBuNP6MSI4YevanM1byJUwzMxtZrKQFA3IJN77dWLhX8OUpkdH0KBUUAWFiAo2BGsQtRj2vUbqjYDQW5QFgxiUFp2RRa4yi2lr6R5coZCTcSeXY5CXXfUZRup5WK6R6BbiTqkM1wR5xklPwFU0M+TVg9PKzkTLA9IqsShYj71r309ICc4AaUZokTrftKrnTrHJNQEi9tg4Km67Hcc7bBh9QxFr3PwEeU8bxNkr86MVMmZZSOWRyT8SY2Ck43mPKQqhQsoNjckX7LwGnY5iIlIuvWZhbwBBY+nzh/UqSptvuPEaiM0wPDnqXuzNkvdiSTYncLf7x+WsaVJmXFzzJt4coDmfPLuuhI0vuD394MHyhlFx2G3Yd/UQoYbZWVifeUjX8QI594IsPIQArJSvLdHF1IIYdo//AJGbf2PWSnKipkgKbZSh25c+y0Wev44kSpoltKn2NwW6OyqRawIYhtbnW1tIjscrpU5g8q5NrPdSu1iDqNbg8uyASXDFOrNJLc9YERZPdAgI2UxI2i1cH0wmsVZbhesOwHQfof4YpMvHKo7S5Yi4+zOtmvNnCZltkUi35jf6QF7lUqqLAAD+tT2wpLlgbACDwIAQIEcLQHYEJCeDtBJs60AszWiucU1vROjE9VlNvFT+jfCFa/GVXS94quPVAq5LI7MgTrq6WLqQDewYWNxcWMAzn4tUVT9FTjM1rnUCy3tc32GsStPjs2UkuSNCqLf94kXLX53N4ccLYBIpAWlZi0xRmdySzDfW/wBNoJMpZcylVnHWWXdW2I9PlALSuLSOrMsQdDBsRwmRUy1nAtLZtilgGHK4Oh8dIaTuDJRYkzZjAa5dBc22JA2vba0WGjlhpUrSwyJp2dUaQFb4dwCURLnOzOdGCmwUEHTQb279IlpU9QhB2DzLnwdoVw+jKyktyuPRiPpDaVJ6WnmgDUmcB/maAqeKUcs0ZvKQsymwKj3ph0vfvYRzAkk9IJE2SJhRfs7OUYoOWh64Bv3i4iw4vS3aVYaasPJdP5vhFA4pp7lpxH+ER0f5kIa48WAH8PfAabSYgigKFynYIo0UHsHMn8RidoyWszadg7B+pinYM6uiTVtqAddN+3vEW2hni1oCR6TfuhSGLPoYUlVI2gCYhhyTRZ1BB0P6iKY9E0l2lk6g6HtB2PpF7WcD6xXeJgOlXQe6L+pgK6ZXcY7D8J/WkCAoEqaItvs4n2qmH4pbfAqf1jOjVi+hix8JYj0c+XM/CdbfhIIPwJgNtgrtYXgnTrlDAggi4PIjtiOqazv0gD1FadhtCImkixOh38Iia3EwNBEXNx1BcM4BG4vqPEbwFqm1yoNDFZ4j4nWUpdjZQCbDVjbew5xXariMzHaXJQtlsGdh1QTrYDckCx17RCNBhjTKd5k4l2ZTcnszWsO7lAJ4mZ8+WzXKi62AOtiy7nw8osk7C7SJnLqP8jEtV4aqymAHNf5liVxCm+xmfkb5GAa0MghF/KPkIRppX90A/wDER/pMTciT1V8B8oa4dIvTqP3bfMQCtJIBUN2qPiISwwfYy7fgUekPMNX7GX+RfkISwgfZgfhLL/lZhAJ4cOqw7HmfzGO4XT9U9zzP52h5RqLzB2P8wp+ZMNJ9XkE3Kt8pJPZ7qkwEdMkjLL/dcr5ddf09IrXElGgk1BNgEu1+zRX+d4sa0j3lqb6Ase9tB82J8hEVidKZssoR/i5j5AAAegB8jAUn2d8S55s2Q4t9ozSuzLzTx+9/EeyNNpjbUc/6tGbf+ksoDLeVP772Yj4N4jUfCJHDePpUkpIrD0bNez26l1IHW/Drz205QGhpUwV210iJ/a7gMpBB1BGoI7QRvD6ma8BK0Z2jzr7ZeIZ39rT1lzXRZYloArEDRAx08WPpG/VVekiU82YwVEUsx7ANTHkzibFjV1c+pIt0rswHYPug94FoBdOK60CwqZlh3wIhYEBqowRxqzKPOJjBElSyS01b20GkVJwDuWbxJhzhNLLZwCsBZabiyokZkVgyXuFa5Av2WIIHdtEFxJxziDC0uYsofuIM3q1z6QniA+0YchDKpQZdYDRvZPxqtVJFNUMP2mUrWLe9NUkHNfmwGh56Xjkym/vQmFOrPDEg7gpYr6oTf8sY7TU0xqmStOSk1pqLLYaWZmAB08Y9E43holdFmcFkYFOTMArBwBzOQsdOyAb4LhstJLPbXNNY95DN9AB5RJphyy6UDmEW/jpf4wTD5QOdAbq1iLbWYW09L+cPUUmlJ59H8QP1EA6xFfs28v5hDnEF+ymfkb5GEcQH2Tnuv8jDquX7J/yt8jAdp16q+A+UIYUh6JfP+Yw6pW6i/lHyEI4ZMvKXTt+ZgCUDgSpYuNhCeGaK47Jkz+a/1hTDLdGNNiw9GMFoW1mD/wAjfEKYBKnqSJk7szL/ACLBZGIS2mTUbay37LsCD8AI7JlszztgMw/kSGMnCwWmktr0nwypb4QErIdHJAYZpel+0EA2Plb0hKeksoGNioOqnW2tiVPKxvFPm0jomaUxDM5BO+7kX8gNPAQlT183/ACnIpAdz/mIHax5+MBN43i9JKLU7TFL5bhSbsp5anbkdYwr2wooqZZX3WQkeup8L3iT4t42m0lVNSVIkZmOZnmKXck/xWjPcaxedVTTNntma1hoFAAvZQALAC5gJXhTjOoojlU9JJ5ymOmvNT9w/DtBjTcP9rtGBdlmqewqD6EGMTppgU3Zcwtt9YSMBe/aJ7RpmIASkUy6cEEqT1nI2LW0AHJde3stRIESeF4O80g2yp2nn4QEZAi4nhhO/wBYEA7lNfSJnApQDX3iABttE7gZIIvAExFPtXvDKoXqmHeLOena/dDKpmWUwEr7J8ENRikt7dSnBmt4+6g8ySf4TFz9t2A1D9HWyHYPTrdcpsVsbuR3kWPfltEh7C8MyUcypYdafMNvyS7qP9XSHzjQ6uUroysAVIIIPMc4DHOCfaXTzFlSqthImjTptpTgg+9/+I3t3d42jTpEs5HQWZWDFWU3BV8xG3ffbujEPaD7JJtKhmUeefKF2ZLXmSh26e+vhr84ovDfGFbQn+7VDIvNDZpZ/ha48xrAep59SGp2tzlnTvy6iJOocNKa3NDbzBiB4bxhqjC5dZNALNILuF0BIDXABvbaKThftsw89SZKqJS5QBorgW0IuGueWtoDV6FwZaHtVfkISwxh0S+fzMUfDfahhQEuWtWctst5ispFtr3UC3K/hEzhXFFHMDJLqlexJFin3yWGx5XI8oCUwl/sge0sfVjCGGzrmaf/ACv8LD6RySJZlosuaHAsoy6knYnQ2Nudr84icTxenwyWoqqhUZ2dgMpu12uxAFzYZucBMUk27ztfvgb9iJDSVVqDN1P+IQLXJOijl3iKDiXtbw6Xm6H9onsz5icoReWnWsQLC2xiFwr2nTayskU8qmlyZTTCXFy7kWYk30A0udvOAvuIYgtNTg1TCQoAbMxGdmuxyoouWa4OkUDBMZrsSq2/Zm6Okk6uHClXP71hqzW7eqOfar7YaSbiGIU9NTSzMdJV2toq52Nsx2UDLfXt0i3cM8Mikpkp01ze+2xaYPebvUFQB3DnAYf7Q5l8QqNbjMLeGVbRXIvftdwkyqpZ1tJy6/nTqt/tiiQAgyKSQALk6ADcmD01O0x1RFLMxsFAuSY23gT2ZLT5Z9T1524X7qfqe+ArvC/s3som1W5FwnIePaYfcQUSoBl0tsB3RpOJyQqksbWjL8arxMnKo7CfjACkrlKAnfnAiKqcM6xteBAWN+FcvvMoh1KwmVLClphNuyHRxCkRiGm5j3m8R9PxTSPMIZwogI/HKXPNzSgSCOyIuowSaVJynaLhiXE9DKUGXOVieV7xCUnGST6iTJTXpJstP87qPrAbtwzhopqSnkD/ALcpFPiALnzNzD4t1W84UEIkdQ94J9bmAPbrE9w+Z/WM84w9l1DXI05R0FRZiXQaM2vvpsdeYse+NCdtVPbf5X+kIGRnQgaG76j8xgKlw5gk6jw40M9leyzUR1vZkfMRe46pGYi2u0eYsVwqdTuUnIykHQkGzd6nmI9hzaluiDMOQN15DS+nheEZuGIZUxQVcNdgGUMoO+3ZeA8awI9c13A1DOuXoaYk7sqBG9VEVKX7IcOLSs0p1BzqwEx9WXne+nun1gM+9hNETWtO1siW07SQf9tv4hDv/qGrs9bIlD/tybnxdm+ij1jTOF+DpNH0i05dQWJ6yM5OpHvbEWVR5d8SdPwrTPMefOkynnFrdJMVXaygKtgbhdBsIDy3hWB1NSbSJEyZ3qpKjxbYeZjW/ZnwFMpyZ88BZjKCNQciHw3Yka9gFtcxtsOG0UpEINrBnvsBqxOgG28MjXfZ2koLk5M9uWbIDp3awCX9nSpT2lKBMfWaw3ZbWux5n3QOwCw0g9LJsstjrr/MG+toUkSAjhV1OUX57Ebwo62lAfhbXyf9IDKvbjh96NJgH+HPN/BwfrljEEUkgAEk6ADUknkI9Ne1PDulw6sQfdRZo/gNz8FjzdhVcZE6XOUAmWysAdjY3gPQXsu9nSUMoVVSoaoYaA7SweQ7+0xZaXiOmaa0jpFWaNQpOpERvDnHMuvkZl0YCzJzUxi3tCkzKev6cXGY3B7xuPSAvvtN4qEoFAdSCABFG4Up3dmnTOYsB2CG9bTmqEuoN2vuN7WiewMaWtATfQCBBsg7DAgMwXh+YdS5vBxw6OZMaN/Y+5UhoYzaJgdVtAUd8AA7YsHs7whRiVJptOU6/u3P0iTmUfdE3wDSf+4U2mzMf/1vAbkdoI46p8PpB22jjjTzHzgCOtsvcR8iPrAlCxYd9/UD63g8wXHmPnHNj46f18YBrTm8sKewr6XH0jtIqvLUkfdF+3axhWQmhH7zfzGEaaSy5gOTNbwOv1gOYaPs1AJ0GXXX3SR9IbTcwvcg5Z6WtyDlb/zmHVGWXMtjo59Gs31I8ob1RJMwZT70lh/nX/6wDygPU/if+ZoQpUADFVuc76ntzH+vKF6HRB5n1JMIUbsykqR7z/zNANZNKSpea25c5RsNT6w1QWlS0Uanox6WJ+AMP5GHlpQDMbsuvi2/xJh26KJd1AFhmHlr/wAQCFLS5Zl2+8uniCb/ADHpCU8XE5R3n1UfWHdQxYpl/Fv3ZWgCUA7d4U/MH6QEdV04mXUi6vLYHvBtp8THkLE6MyZ0yUd5bsh/hJH0j2NJTSUe63+k/pHmL2wUPRYtUjk5Vx/Eq3+OaAr3D+NTKScJss7bjkw7DGvZqfFqflmt5qYw+JHA8am0swTJR8RyYdhgLzhuG1FMOgyZ8rHXuJiVWkb3gCj9h2iy0FdLqkkugtNaxYdg53hxxJTTpaZpZljvZST6CArK4iALMpDc4ERzYmb9ZlLczkI+F9I7AS1WMlUVXqi+w0HoIkzquuu0CBARcznE37Px/fpfg/8AIYECA1wwG5QIEAG5Rx+XjAgQBJO7fm+gg0vdvH6COQIDie83l9YQq92/Kv8AMY5AgESfsk8IZ8POeil6n3RzgQIB9Ssci6nn8zBFP92/gP1gQIB9N2XxEFme+PA/MQIEAkNk/N/9o84+34f+6n/4ZX+6BAgM3gQIEBp3sbc5ppud1jTuJPdk/m+hjsCAo1WoztpAgQ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ata:image/jpeg;base64,/9j/4AAQSkZJRgABAQAAAQABAAD/2wCEAAkGBxMTEhUTExMWFhUXFxcYGBgYFxcXFxgYGhgXGhgXFxgYHSggGBolHRgVITEhJSkrLi4uFx8zODMtNygtLisBCgoKBQUFDgUFDisZExkrKysrKysrKysrKysrKysrKysrKysrKysrKysrKysrKysrKysrKysrKysrKysrKysrK//AABEIALcBEwMBIgACEQEDEQH/xAAcAAABBQEBAQAAAAAAAAAAAAAAAgMEBQYHAQj/xABBEAABAwIDAwkFBwMEAQUAAAABAAIDBBEFITESQVEGEyJhcYGRobEHIzJywRQzQlKC0eFisvBDkqLCFQgkNFPx/8QAFAEBAAAAAAAAAAAAAAAAAAAAAP/EABQRAQAAAAAAAAAAAAAAAAAAAAD/2gAMAwEAAhEDEQA/AOSiqaN6PtrVUL0NPBBZOr2qNVVW0LJgRHglfZ3cECY5SEozu4r0U5S20vWgYMh4qThjjzgSTALJygsHhBZY6FQkK7xm+SpxG47kHjYyV45llNhpXHcnf/GO1OiCrXoV9RYCZHNa0XcdB9TwC3GGciadgBkHOu6/gHYN/eg5axrjoE42jdddbq6FjejC2NluLP2TQwl7ozK57ubDg3aaxjW7R0GYJQc9pcFceJ42BNu2yedhTQLrbFkIuLu1ttBzmm9tNpturLrXlRhNM5t+ce3jchxJ/VqUGWpKNttEuoiAGivnYNGAAyY7RzAeLeNtFU10BaC0ixCBVMOiEp4SqNnRCVIQNSEFbBqUTJAq2NcbkKFVYuzdmg2Hs25GyV9SZCSyCI9Nw1c7UMb3Zk9i7rHyTpQLc3nbXadfxuoXs1wb7Lh8LHCz3N23/O/pEd17dy073WQcK9qPJA0zufjcXROIBB1Yd2e8Fc7pq1jQbld49qtS0UMoP4rAdtxZfMk46R7UFxU4w2/RF0zLjjzpkqpCCTNXyO1cVHJXiEAhCEAhCEE5rWg6Jds9FenCQL5d/FSqfD22GSDPR34L007zuyWhkpmgjJTBEOCDI/8Aj33UuPCnK8qY9E+1qCip8AL3ht9Vp4uQjWN2yc7XSKBnvmdZXQqiiOx3ION4xTgOtwSmU7Q3RSOUbNmVw4Eojb0e5B5TsFkTjJPUrMrKNPXWJ2RsjiQC/t4N7vFBp+SdGGsMzyG36LbkDLec+v0V1Ji9MMjPEP1tXKKusuemS7rJJ9VFNcBog6tNicBBLZWEng4LV0lXBUP+yvs5nMNYZY3tt7tm0S46ZO0cMxc6gr59GInddOxYs4Zi9+P8oOvSxnm5WzRlkcTubhhHRaJCNoyudmZOiPiOu2Fia2Yufl8LDe3FygR8tKgtDHSuexujX9IDd0b5jLLVP0+MRvFndDzb46jw70EzCWPdNtOPWkcpao7BeBctdY9nFToaljW7QcM9DkRbqIVZVyNewsv8WWXXlfzQZs43JawyUOWukdq4puohLHOYdWkjwTaAJWn9m2B/bMRgiIuwO5x/yMz8zYd6zC7v/wCnTArRz1jhm8iNnytzcR2uIH6UHZQwAdQCjukOzcnX0Uw6Krr5QNTYDM9QGqDkvtdxPaeyEHQbbu/IfVcVrfiPatrj+L/aqiaYfC5xDflGTfIX71m8MwaSsq2U8Qu57rX3NG9x6gEDWBcnqqscWU0D5SNdkZDtcbAd5VjjnILEaRhknpXtYNXDZe0fNsE2HWV9S8lOT8VDTMp4W2DRmd7nb3OO8kqzqLbJBAIItY6HqQfESFq/afg0dLiEscQtG60jWjRu1e7R1XBssogEIQgEIQg6NUjJLgbkqSp5SsIyUdvKmwyag0FRH0hkpfNLGS8pnk5BR6jlDM7fZBrqwgbwvftTAM3BYOWukdq4ph0hOpPig3ZxyON7XgjJXR9oYfZoA04rlCVEbOHaEGq5Q1BLi/eVUOxt9rAK0qG3YLrN1TLOICCQ3FZQQQ61jdP1GIA5jXgqsLU41ycbSwiQkv5zoxnKxBFw4dvegzD3k6rwNPArV4NyUc6MSSAi+jSNB1q1bgezo0W7roOfJQaeBXRTgIOex4KPJg40DQPM+AQYMSHfY9v76pQcPwm3UdPFaOuwEi5sfALP1FI5vWgXFVObcaX1H4T1kfUJctQ7VpIsQbX0/cdahFOQSWI4IHMSk2pHHjbxsLqMnqsjbdbS5TKD1rSSABcnIAakr7C5C4MKShgg3tYNrrcc3H/cSvmn2V4P9qxOnYRdrHc6/sZmP+WyO9fWQNkCKh1gsVy5xIRUlQ8//W4eRWnrp+C4/wC2zFtmmEQP3jwO5vSPnYIOXYW/3XcV3T2L8jvs8Rq5W2mmHRB1ZHqB1E6nuXMvY/yaNbUDaHuYiHP4ON7tZ9T2da+m2MDQAMgEHpKo8cxIMa5xNgASTwG9WNbU2C4X7ZeVuX2SN2bs5CNzdze/0Qc55ZY19rq5Jvwk7LflbkPHM96pEIQCEIQCEIQCEIQCEIQCEIQC9BXiEGrcLxtKzld8av2O901UNf8AEgjLU4FiDpI4IJHEsjmu0HSxBy7jmsspuD1IZKCesA/lNui7uKDuUlPcNtkLbtewcEMp2NFtnZ/zed6jxV//ALWOQHpPY23aRnqsRjtbI52zNVMawHONpLpDvz2Rkg21RCzeRZRpJoWC+VuA1JWcwrGonObGJC4GwF9b8M8wrnG6N0bNpgz3BBRYryhgBLXseD2Gx7Cq10tPPbZNj15Jt0Va9xAYGEN2htBp2s8g3auBvUiOgqwA58DX3vcNDRIBfds5OPUEFdU4EHaZHiFSyYc9srYvxEgAjryW/oKYW+FwzuLgi3cUzV4I98zJI7bTWutfjbo+aBddzTKd1JDCzY5txfI5oMj5A0na2tRZwyXNl0rFZDBQvkkAEj2iNva64J8Llc1Qdu/9OeEf/IqiN7Ym5bh0nerfBdsmnDRfcsj7JcH+zYZTtOTnt5x3G7ztZ9gIHcrnHKq0ZtwJA33IyAQR8RqdSNN3fovnz2o1jqiubBGC4sAYANS950/tXZ8arRHG5zjYRsue4LBexXk4aurlxKZvRa93N33vOp7Gg27T1IOq+zrku3D6OOHLbI2pHcXnXu3DqC0dRJYJw5BUOO4k2NjnOIAAJJOgCDN+0HlUykp3PJu7Rjb/ABP3Ds3lfNFbVvlkdI83e8kk9ZV5y65TOrqguueabcRjq3uPWf2WcQCEIQCEIQCEIQCF6vSECUL0leIBCEIBCEINIw+6Co64dJXNObxDuVRX6oIqEIQdmw2N0lFT8yy55ttgTa2VlVQcjGREOkBmmLi4lo6O0eu/HirvkBVbVDCb5tDmf7XEDystpTua1u28Au9EGbpeTDGnnHsbzrs7ADL/ADJWOLw3AFrW1Tpx2njtJJI0PectpwAy0aLnVQ8d5SQNAMhDBfUmwI6uKDxmHxSjZIG0NNxHYU2MIazPPLrJ9VWy43DO5r6U7RF/AajNXIxASMCCoqmtIKjw2BB4KbJDmSoH0z7hmgy/tXmIdDGMm2c/qv8ACAOweqyfJnDDU1cEA/1JGtPy36R8LrzH8akq5ecktpZrRo1vAfut57AMI53EHTEXbBGSOp7+iP8AjtoPoump9ljWjIAWVLirGg7RuS3ry8FezPsFl8Wlzt3n6IMF7QXySsjo4s5aqQMHU3V7j1ADNdV5M4JHR00dPGOixoF95O9x6ybnvWT5D4Rz1VJXyDotBhgB4X97IO0gN/QeK3dTOGi6CNiNXst4LhPtX5UmS9PG7o/6hG/gzs4rX+0DlcI/dMd7xw0/KPzH6LjGPOzv2oM2hCEAhCEAhCLIBCEIBCEIBCEIBCEIBCEILygPulW4h8SmUElo8ygYVUTkczBLIOLI3OHiBZBUoW5wb2TYpOc4Oab+aVwaPAXd5Lc4T7CIjlUVjy4aiNrWjuLr3Hcgy/skxAbMsBOYIkaOo2a63g3xW6xGpJBA7FcYJ7JqOj2pYnSul2XBpe4Wz3ENAB71nqolu1locwgi1/Jlk0Aa4WLcwcrnjqqc8k25NIc5g3E5DsG5W8FPUzkkyczGMgAAXu7ScgOpJqMBi0kqZzxAc0A9V2tB80Bg+F08FywNaTrmL9SlhtrkEEOz7Co7MEorbJiD+0EnLi4m5KTNhsUZ2oy5o/LtEt7ADp3IHaiosqLlJXCGmkffNwLGfM4fQXPcrF8m1mrXC8Ap65r6edpIsCwgkFrxqQeNvqg4Evo/2BYNzVAZiLOneXfpHRb3ZE/qXMeUfsoq4JPcgzwucGh7fiZc294zUWvqMsty+icBom09PHC0WbGxrR3ABA/XS2BWYqonSEMHxSOt8rd7vBXGJSXs3ifJSMIpbXldqRZvUP5QTqanbDG1jAA1oAAWJ5e8qW00Tnau0a3eTuAV/wAocZbFGSTYAf5ZcN5QVD6qbbde2jRuAQZannllmfNKbvcbnh1AdQTeNajtV7LR7OYCo8Z3doQVbMOcUsYUd6v42jYFhn2IDHOyAQU4wkDMr11A3UK7Zh0hy3KRS4Edr1QZplM0g5LxlBcFbCPARtWCkvwlocAgwn/iT/l0Looo2DLJCDkwCUIzwWlpcH2n7Oi0GGcktsllhf6IOfCmcvHU5C2eJ4I6B2wR2FQH4S5yDLWS2wuO5aeDBBvCsIsMAGiDFmkdwXUORHsZmqGtmrXOgjNiIwBzjh1k5M7LE9i1nst5DNcW1s7AQPuWu0y/1CN/V48F1GUvsXECwsRY37TogzuC8g8NpW3ipQ5w/E4F7/F+S0lFIS0WjDWkXGg8QFJJv4KLQvPNN7x4EoGwXGRzdrZAANm7731J+lkzUbYexjXWJJubC+yMyPROUp9+/ra3/slVA9/H8r/+qCRVO2Y3G+jT6LBco8Oa3myMtuMF3WRbPtzC2+NOHMvBPxAgd6o+U8AEcTjoBsdm1YAnvsgxTxsgC9x1IjhhzdJc9RKRO0se6MjZcDm3d2jqUOpaT+EeaCbVVELR0BZU9TWX6l5O4X3evqos7mNFybnxQDZ8i7OwWp5AsJlDtwa8ntNgB6+CxkTnSODQCc7ADW/YuocncL+zxMafvXnad1dE9HuugvOc965n5tl30PoFbyGzVXUcW1IXW4D6qRikthYanIdpQQ6OPnXk7voFZYjOGM4AJVHAImde9ZnlBVOku1ouADlpfvQYrlRivPyFv4Ae4lUhjDQt0/kWyZrXMJj2m3JB2s93RIt5rNYtySqYDdxD4wbF7Qcvmac29uYQUtRFcaKKcJaW3KuG4U8kZ5KTLhNrZlBTRYewM0Uulw5pblqps9G0Ny1XlLDllkUCYaRrRuupLKdjG3OpTlJhznG5un5MKJI18UFTtEXIaT3JmGF8huWkLTtobC1h4rw4cbXBAQZCXD5Ln+ELXCBu8jwXqCLivJSOKLbbk8DI71QcmKmaKQukFwVopKh8rbk5JoNtuQRMdhE7gbZqBHhJJDWtJcdwCuWhx0C0HIWMCV7n6gAD6oKGn9nlSW7fRafynXvskYVyNlfUthkYQwdKRw02eAPE6LrD68A2t2J0XvYWG85eXog8jjy2A0NYBawO7QNAGgsvJBsDiy1vlH7L17y05C4OZA3df8J4EEcQUESmJaACb2yvxH4T4JVGQI+93qU2xhaC38pGz8p08Mx3BJLjsEf1kfVAmnkBnIH5B6lPVB98z5XerU1hsVpJD1NHlf6pyb79vyHzI/ZAjFRd0I/r/wCpRisDXxPa4ZbJSsQHvIfmP9pS66O8bgd48roMrygwdlTAJbWkDLtcNchfZPELmmPUVVTjaLJHNIBuzpD9/JdthiDbstlpbqUKKiDowDmBdo7iQEHzrPjkxF+bNuN/VX2A4RPU2yEYsCS697HTLXNdHPJqnMxfzTS7ay4ZZXI01BVlhOH2dJI4DaL9nIZANFhbz8UFRhHJ+Kmkh2Rd3TJcfiPR3cO5X1W/YkicRrtDS9ibbPZvS2w3qG30DDbtJ/YJ+sY55sAeidd2nnqgnUVQ1reJ46Jt0reda52g0tmAToT/AJvVNV4TI77uUtNt4uPDIpijhliaGSdN29w0cezd2INBjddstNs7Amw17O1QcKiDmiT8wB8VHogXvLTnbxt/mStcHg2WbByLDbu3HwQPYQ2wLPyuI7tR5FSoqVvT2htbTiTfMcALdgSIW7Mp/qbfvb/BUkvsCTuug5xyzwt9P76Bt4trZkb+Qm1nD+nPTd2KjhcXEErrgpQ5jmuAO0bkHMZ6rIYhgJbd0ebcyG/iFtyDHVRe2QENuFUVz6kzNLG2bfO/BavfYA7XBWVFgrnAvflw7ECMOuGAuG7im55wM8l5LG9oIuEunpA5tygZZiAdw8EqRjniwcQOxLfRAmwNk+6mDRm5BCGHD8xQpGw3ihBFZSWbZPQQADNWT8DmtcWKgzhzbh2RCD0QABKw5pDrt1Ud0uVyUrCJXPls1ptvNskGpwBz5JC5wyYMvmOnldXjT07cBc9+iiYVGI4i7iST6W8lLpWENudTmf28ECozclw00HdfPxSGPvI4aWA7CTx8k5A2zQOpMUhuXu3Odl2AAfQoFggnrtZRGuu5w4PH9oTckmzOTnboNOeVze2W45jyQ372T5m/2oJ1IM5D/V6AJt498D/SB5lOURyJ4vd6rxw94T2DyQN1w95F8zv7Sn6v4T8p9EzW/eRdrv7Sn6r4Hdh9EEaqys7i3ztcLyhjtE0am179uadlj2orf0i3giizjZ8o9EFThlPdrT25d5UiiizkHB5PiAU/hLOgO0+pSmC0kvY0+R/ZBAr47OY8agkdxBXgcb2KlTWcRwHqo1TtAgj4d9tUCZC38J2Tx/hDIXH4iD3EJqDE4n3GVwbdalOnAF0DMjA3pNPSCm0dWHSgaEx38D/KyeL4g4k2O7cpeG1VzBIOEkZ7rOHog1tULFjuDgO45Fey5kM4m57B+5so0s94nHgL+BunZpgCT1Ak9QvkED8swFhxNvFRXRhr7W1+v8+qXsCRoF8jZ1xx3W7FHdPtE3/CSy/Gx19EEZ+CM5znQM7KPyil2Iw0EC5DVcyHIEb7XWW5bRFojO659EFTLWthmjDzdrrjsU3EaqInoEZ8CsJjtI+V7Nl1iN5N1Y4TA5nRcQetBoLAg2OahxUEpJuTbtTMdRI1xDR4q0ZNIGgkgX6kER2GvuvFahrjntIQbFgIyWbx/Ctu7m6jz6lqqnRUk8p2wLXugg4BgjHtu/Ox0K0tPAwZNABCqqCbZeW8c1YxQnnAb5WzQSHMF2t3DM92nn6Jcx6J7PVeM+InsH1+q8kF3NF8hc248ECayTZjJ6rDtOQS4YwGho3CyRUi5YOu/gP3svKiXYaXcAT3oK58ZMcpA2n7bj2lp6IHgEiml2nufa20GGx1HRzB4WVlBFssHHU9pzKroW+9l4bTbdWWY/zigsaD4f1O/uK9cMz8w9Ak4cOi753eqWPxfN9AgRUfeRfq9E/MOiew+iblHTj/AFeidl+E9h9ECaX4G/KPRMUDuiR+V7h5lPUvwt+UeiYphYvP9bvogMM+C5O93qUl9i4uAJyA4DJAYANnNInn2QganmtqPDNR5ztDoFOEn4iL+qp8ZkNjJHkQMxx/lBRVLIaWTn3k+8cGvG06wfucGg2OQAPcr7nttl2acRw6liavDXVDDVD44nbbQTubrcdY2lssGxJskY00QVlfEAdVO5MxXab6CVp7Lhzf2ScVZvCrsHr+bkIN9l1r9oIIP+cUGwk6LZB/SVLB6QPADxUPEnjYcRoRl32VhR2LnadHZFu5A1TPMUZabbdzbrBNwfPyTFE0iJzT8Qc6/edoHzUl9ny5fhFj2nNeVbdl/wAzbd7Tr4FA7RPu0tO70OY/buXO+VGLzmofTSsA2CC1w/G0/C4eYPWCuhU0Rsx44WI4j9wqnllgnPxCWP72K5HEt/Ez6jrHWgwMUYLxc2VvFDG3O9+9UcrQWi6nUlFHxv4oNG2iL27YAA1VdVtacnHLtTrsdDBsDTRQ3c28X1QWsPMbIz80Kp2Y+HkhB0+QXBWbllLZCLZrSOeBqQFRYpikBuGuaXDUjd3oKSWvc2dpO82Wyp5eht9V1mMJqInZmxc51h2k2C1E7MmtGlx4DP6IHYxYevamoDd7zwIb4C59U8VDooDsXvm4l3iboJFrv6gPU/wo2LH3ZH5iG+JsvefIlDCctkk+IAv5pqvdeWNnC7z2DIeZQSY3bj4qvoswXn8T3Hu0HkFLqTaNx4NKZkZsxNH5QB5fugm0Q6DevPxzRBntfMU7G2wA4ABNUeh+Z3qg8m+OP9XonpdD2H0TFQfeR/q9E9N8J7D6IGaf7tnYPRNOlF3D+v6BPUecTflHoq6WQbTj1oHKlz3dGIZ7yTYDtKq66irAAY+bJ3jaIFuGbVArcYIy2rDq4pmnxxwPxeeSBZ5QuZJzUjXNeBezhkRp0XaO7lR4tiMhc4jJpy7Hf/noke0uuL6N08VhLCQ4Hfa4DvIlQOQ+EVVbGyWpeWNvtBrGgbQt+Iuv5WQX+DUD4qN23Z0j22NvhN8hYbhn5rLUUslJLzEmVhdtjcFp0/Zazl1i4pImEDLa04Na0knusuSYhyv+2SmVzXNbHZoOtmknN3DNB1SlrNvIpc1JpsjMkADiTosfhWK6Ak3ytlqDp2ro/JmnNxLKRe3Rbw6z1oLHFIDFHGN21G2/Xcaooay5Eg0e58Z7Wk2PkQriaRrhY5g7lBhw9kLGRNJLdolu0bnazcRfvKD2ii2JSd0g/wCY/ceieq/jYesjxBP0C9qwdi41YQ7w1HhdOuh2wHAjUOagXBdgsR0dxGdhwP7r2RtyHtOVrHrHHu+q9+0jMaEaj0PYobZXiXSzHjuDh+49EHJ+VGFTU1e8E3p5PeRdV/jZ3HycFPpa1jGXdkt5yxwYVFOQLCRp2oz/AFfl7HaeC5fRUBebyOAAysgny4jTv1yvv0U+OPYAc07TfFQKzCxskABw6lGw6pEJ2dro6EHd1oLZ2IN4ITuxEc7+aEDWJT1EvxyFreAKgy1rGDYaMzvQhBfcjKDanY7cwF57dB5m/cugMN3Hqy+p+iEICd1hbibeKcAQhBDhiBdI4akhv+0fyo9TU7L44yM3E2PBoF3fRCEDmICzQ38zmjzufRKxH7s9yEIJoTFF8J+Z39xQhAmf72Psd6BPTus09h9EIQQI6m0TWjXZAJ7lX1U1ghCDBcpJmx7T3EhpIudbHcbbwkwMcALnVCEFlR8m31sZbdrYXEB5dmS0OBc1rRxsRc8V0Kkw9sTA1u4WQhBzP2sybNNK8/hBb/va5v1C5H7PY9qWRpFwWZg6a2+qEINZySxZtJLBTSOLop7iMkXMUgcW7PEscfA966tR9E7yeG5CEF1Ta3KrsVxUfaoogT0HNLuBLiLeA9V4hBppI73/AMuq3D5nt2oj+A2HynNv7dyEIHWxnnQ8/CW7J7Qej6lWTmgix0QhBALS5pBN7XHhofRc/wCUPJmB8vOOfI0SjbAa4gAn4sh1596EIE4dhEMWQmlI4OJP0TmIYHTzZ7TgeICEIG28nowLc6/w/heIQ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://l2.yimg.com/bt/api/res/1.2/ShHhcVAlzK8kbWI4m2JX1g--/YXBwaWQ9eW5ld3NfbGVnbztmaT1maWxsO2g9Mzc3O3B4b2ZmPTUwO3B5b2ZmPTA7cT03NTt3PTY3MA--/http:/l.yimg.com/os/publish-images/sports/2014-11-06/1c7d2fd0-65c0-11e4-b66f-555f867e25cd_baberuth_110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810000"/>
            <a:ext cx="4781550" cy="269051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2400" y="4724400"/>
            <a:ext cx="586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B0F0"/>
                </a:solidFill>
                <a:latin typeface="Comic Sans MS" pitchFamily="66" charset="0"/>
              </a:rPr>
              <a:t>How would these things change lives?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rgbClr val="00B0F0"/>
                </a:solidFill>
                <a:latin typeface="Comic Sans MS" pitchFamily="66" charset="0"/>
              </a:rPr>
              <a:t>Do we still use these things today? </a:t>
            </a:r>
            <a:endParaRPr lang="en-US" sz="2800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Showcard Gothic" panose="04020904020102020604" pitchFamily="82" charset="0"/>
              </a:rPr>
              <a:t>Pop Culture </a:t>
            </a:r>
            <a:endParaRPr lang="en-US" altLang="en-US" dirty="0">
              <a:latin typeface="Showcard Gothic" panose="04020904020102020604" pitchFamily="82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554" y="1982788"/>
            <a:ext cx="4953000" cy="4191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400" dirty="0" smtClean="0"/>
              <a:t>Americans tuned into same </a:t>
            </a:r>
            <a:r>
              <a:rPr lang="en-US" altLang="en-US" sz="3400" dirty="0"/>
              <a:t>shows</a:t>
            </a:r>
          </a:p>
          <a:p>
            <a:pPr>
              <a:lnSpc>
                <a:spcPct val="90000"/>
              </a:lnSpc>
            </a:pPr>
            <a:r>
              <a:rPr lang="en-US" altLang="en-US" sz="3400" dirty="0" smtClean="0"/>
              <a:t>It </a:t>
            </a:r>
            <a:r>
              <a:rPr lang="en-US" altLang="en-US" sz="3400" dirty="0"/>
              <a:t>created heroes, movie stars, radio legends, etc. = </a:t>
            </a:r>
            <a:r>
              <a:rPr lang="en-US" altLang="en-US" sz="3400" u="sng" dirty="0">
                <a:latin typeface="Showcard Gothic" panose="04020904020102020604" pitchFamily="82" charset="0"/>
              </a:rPr>
              <a:t>Pop Culture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u="sng" dirty="0">
              <a:latin typeface="Showcard Gothic" panose="04020904020102020604" pitchFamily="82" charset="0"/>
            </a:endParaRPr>
          </a:p>
        </p:txBody>
      </p:sp>
      <p:pic>
        <p:nvPicPr>
          <p:cNvPr id="8196" name="Picture 4" descr="c:\Program Files\Microsoft Office\Clipart\standard\stddir1\bd05141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1417638" cy="137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Program Files\Microsoft Office\Clipart\WebArt\en00500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3400"/>
            <a:ext cx="1371600" cy="128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My Documents\My Pictures\valentin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33600"/>
            <a:ext cx="2286000" cy="300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715000" y="5257800"/>
            <a:ext cx="2590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i="1">
                <a:solidFill>
                  <a:srgbClr val="FF0066"/>
                </a:solidFill>
              </a:rPr>
              <a:t>Rudolph Valentino, silent film star</a:t>
            </a:r>
          </a:p>
        </p:txBody>
      </p:sp>
    </p:spTree>
    <p:extLst>
      <p:ext uri="{BB962C8B-B14F-4D97-AF65-F5344CB8AC3E}">
        <p14:creationId xmlns:p14="http://schemas.microsoft.com/office/powerpoint/2010/main" val="315247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Music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0053"/>
            <a:ext cx="8229600" cy="4525963"/>
          </a:xfrm>
        </p:spPr>
        <p:txBody>
          <a:bodyPr/>
          <a:lstStyle/>
          <a:p>
            <a:r>
              <a:rPr lang="en-US" sz="3400" b="1" u="sng" dirty="0" smtClean="0"/>
              <a:t>Jazz Age:</a:t>
            </a:r>
            <a:r>
              <a:rPr lang="en-US" sz="3400" dirty="0" smtClean="0"/>
              <a:t> </a:t>
            </a:r>
          </a:p>
          <a:p>
            <a:pPr lvl="1"/>
            <a:r>
              <a:rPr lang="en-US" sz="3400" dirty="0" smtClean="0"/>
              <a:t>New dances: </a:t>
            </a:r>
          </a:p>
          <a:p>
            <a:pPr lvl="2"/>
            <a:r>
              <a:rPr lang="en-US" sz="3000" b="1" u="sng" dirty="0" smtClean="0"/>
              <a:t>Charleston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Image result for charleston d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2512"/>
            <a:ext cx="41910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harleston d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118" y="1611923"/>
            <a:ext cx="3608682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50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33754"/>
            <a:ext cx="8229600" cy="1143000"/>
          </a:xfrm>
        </p:spPr>
        <p:txBody>
          <a:bodyPr/>
          <a:lstStyle/>
          <a:p>
            <a:pPr algn="l"/>
            <a:r>
              <a:rPr lang="en-US" sz="6600" dirty="0" smtClean="0"/>
              <a:t>Women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586598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Growing freedom for women </a:t>
            </a:r>
            <a:endParaRPr lang="en-US" dirty="0" smtClean="0"/>
          </a:p>
          <a:p>
            <a:r>
              <a:rPr lang="en-US" dirty="0" smtClean="0"/>
              <a:t>More women &amp; men going to college</a:t>
            </a:r>
          </a:p>
          <a:p>
            <a:pPr lvl="1"/>
            <a:r>
              <a:rPr lang="en-US" dirty="0" smtClean="0"/>
              <a:t>More careers for women</a:t>
            </a:r>
          </a:p>
          <a:p>
            <a:pPr lvl="1"/>
            <a:r>
              <a:rPr lang="en-US" dirty="0" smtClean="0"/>
              <a:t>Not just daughter – wife – mother </a:t>
            </a:r>
          </a:p>
          <a:p>
            <a:pPr lvl="1"/>
            <a:r>
              <a:rPr lang="en-US" dirty="0" smtClean="0"/>
              <a:t>Single woman – worked, dated, had fun </a:t>
            </a:r>
            <a:endParaRPr lang="en-US" dirty="0"/>
          </a:p>
        </p:txBody>
      </p:sp>
      <p:pic>
        <p:nvPicPr>
          <p:cNvPr id="1030" name="Picture 6" descr="http://artifexlohn.com/wp-content/uploads/2013/03/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798" y="304800"/>
            <a:ext cx="382471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ulture20s30s.wikispaces.com/file/view/trend-20s.jpg/301646790/trend-20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198" y="3657600"/>
            <a:ext cx="3810000" cy="307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17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2458</TotalTime>
  <Words>892</Words>
  <Application>Microsoft Office PowerPoint</Application>
  <PresentationFormat>On-screen Show (4:3)</PresentationFormat>
  <Paragraphs>152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 CENA</vt:lpstr>
      <vt:lpstr>AR CHRISTY</vt:lpstr>
      <vt:lpstr>Arial</vt:lpstr>
      <vt:lpstr>Calibri</vt:lpstr>
      <vt:lpstr>Comic Sans MS</vt:lpstr>
      <vt:lpstr>Impact</vt:lpstr>
      <vt:lpstr>inherit</vt:lpstr>
      <vt:lpstr>Showcard Gothic</vt:lpstr>
      <vt:lpstr>Office Theme</vt:lpstr>
      <vt:lpstr>1920’s #9: Changing Culture</vt:lpstr>
      <vt:lpstr>Scopes “Monkey” Trial </vt:lpstr>
      <vt:lpstr>PowerPoint Presentation</vt:lpstr>
      <vt:lpstr>Booming Economy!</vt:lpstr>
      <vt:lpstr>Modern Transportation </vt:lpstr>
      <vt:lpstr> Mass entertainment: </vt:lpstr>
      <vt:lpstr>Pop Culture </vt:lpstr>
      <vt:lpstr>Music </vt:lpstr>
      <vt:lpstr>Women</vt:lpstr>
      <vt:lpstr>Women</vt:lpstr>
      <vt:lpstr>20’s #6: Women – pg 441</vt:lpstr>
      <vt:lpstr>Hall of Fame Nominees </vt:lpstr>
      <vt:lpstr>1920s Hall of Fame</vt:lpstr>
      <vt:lpstr>Balderdash! </vt:lpstr>
      <vt:lpstr>Balderdash!</vt:lpstr>
      <vt:lpstr>Bump off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1920’s #5: Changing Culture</dc:title>
  <dc:creator>rgunter</dc:creator>
  <cp:lastModifiedBy>Gunter, Rachel E.</cp:lastModifiedBy>
  <cp:revision>63</cp:revision>
  <dcterms:created xsi:type="dcterms:W3CDTF">2016-01-06T22:40:13Z</dcterms:created>
  <dcterms:modified xsi:type="dcterms:W3CDTF">2017-12-12T23:12:12Z</dcterms:modified>
</cp:coreProperties>
</file>