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5" r:id="rId2"/>
    <p:sldId id="266" r:id="rId3"/>
    <p:sldId id="267" r:id="rId4"/>
    <p:sldId id="268" r:id="rId5"/>
    <p:sldId id="269" r:id="rId6"/>
    <p:sldId id="258" r:id="rId7"/>
    <p:sldId id="260" r:id="rId8"/>
    <p:sldId id="271" r:id="rId9"/>
    <p:sldId id="270" r:id="rId10"/>
    <p:sldId id="275" r:id="rId11"/>
    <p:sldId id="274" r:id="rId12"/>
    <p:sldId id="272" r:id="rId13"/>
    <p:sldId id="273" r:id="rId14"/>
    <p:sldId id="277" r:id="rId15"/>
    <p:sldId id="278" r:id="rId16"/>
    <p:sldId id="282" r:id="rId17"/>
    <p:sldId id="283" r:id="rId18"/>
    <p:sldId id="284" r:id="rId19"/>
    <p:sldId id="285" r:id="rId20"/>
    <p:sldId id="280" r:id="rId21"/>
    <p:sldId id="281" r:id="rId22"/>
    <p:sldId id="276" r:id="rId23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74ADF-4036-4951-9D02-8400B5585FB2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3638"/>
            <a:ext cx="4189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79925"/>
            <a:ext cx="5643563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C3689-52C8-47C1-AD22-53AFEEDC1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C3689-52C8-47C1-AD22-53AFEEDC17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44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CE6A-6A2B-4CA7-B1EE-D2AA905D194D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C3CC-BD8C-4DA4-B745-7B23F61B58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CE6A-6A2B-4CA7-B1EE-D2AA905D194D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C3CC-BD8C-4DA4-B745-7B23F61B58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CE6A-6A2B-4CA7-B1EE-D2AA905D194D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C3CC-BD8C-4DA4-B745-7B23F61B58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CE6A-6A2B-4CA7-B1EE-D2AA905D194D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C3CC-BD8C-4DA4-B745-7B23F61B58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CE6A-6A2B-4CA7-B1EE-D2AA905D194D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C3CC-BD8C-4DA4-B745-7B23F61B58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CE6A-6A2B-4CA7-B1EE-D2AA905D194D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C3CC-BD8C-4DA4-B745-7B23F61B58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CE6A-6A2B-4CA7-B1EE-D2AA905D194D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C3CC-BD8C-4DA4-B745-7B23F61B58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CE6A-6A2B-4CA7-B1EE-D2AA905D194D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C3CC-BD8C-4DA4-B745-7B23F61B58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CE6A-6A2B-4CA7-B1EE-D2AA905D194D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C3CC-BD8C-4DA4-B745-7B23F61B58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CE6A-6A2B-4CA7-B1EE-D2AA905D194D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C3CC-BD8C-4DA4-B745-7B23F61B58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CE6A-6A2B-4CA7-B1EE-D2AA905D194D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C3CC-BD8C-4DA4-B745-7B23F61B58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BCE6A-6A2B-4CA7-B1EE-D2AA905D194D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CC3CC-BD8C-4DA4-B745-7B23F61B58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irmingham alabama 19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162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6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March from Selma to Montgomery </a:t>
            </a:r>
            <a:r>
              <a:rPr lang="en-US" sz="3600" dirty="0"/>
              <a:t>1965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816" y="1143000"/>
            <a:ext cx="7434367" cy="4525963"/>
          </a:xfrm>
        </p:spPr>
        <p:txBody>
          <a:bodyPr/>
          <a:lstStyle/>
          <a:p>
            <a:r>
              <a:rPr lang="en-US" dirty="0"/>
              <a:t>MLK organizes march </a:t>
            </a:r>
          </a:p>
          <a:p>
            <a:r>
              <a:rPr lang="en-US" dirty="0"/>
              <a:t>Attacked, </a:t>
            </a:r>
            <a:r>
              <a:rPr lang="en-US" dirty="0" smtClean="0"/>
              <a:t>stop: “Bloody Sunday”</a:t>
            </a:r>
          </a:p>
          <a:p>
            <a:r>
              <a:rPr lang="en-US" dirty="0" smtClean="0"/>
              <a:t>On TV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 descr="Image result for march to sel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59" y="3124200"/>
            <a:ext cx="4334709" cy="288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march to sel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206704"/>
            <a:ext cx="4242172" cy="280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78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March Continues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2 days later: try again unsuccessfully</a:t>
            </a:r>
          </a:p>
          <a:p>
            <a:pPr lvl="1"/>
            <a:r>
              <a:rPr lang="en-US" dirty="0" smtClean="0"/>
              <a:t>Man killed that night</a:t>
            </a:r>
          </a:p>
          <a:p>
            <a:r>
              <a:rPr lang="en-US" dirty="0" smtClean="0"/>
              <a:t>LBJ announces support / send troops to protect march </a:t>
            </a:r>
            <a:endParaRPr lang="en-US" dirty="0"/>
          </a:p>
        </p:txBody>
      </p:sp>
      <p:pic>
        <p:nvPicPr>
          <p:cNvPr id="7170" name="Picture 2" descr="Image result for march to sel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82181"/>
            <a:ext cx="5859933" cy="320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4200" y="3581400"/>
            <a:ext cx="2133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What role have presidents played in the Civil Rights Movement? What if they choose to ignore these issues? </a:t>
            </a:r>
            <a:endParaRPr lang="en-US" sz="24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31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Constitutional Amendment 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400" b="1" u="sng">
                <a:latin typeface="Franklin Gothic Medium Cond" panose="020B0606030402020204" pitchFamily="34" charset="0"/>
              </a:rPr>
              <a:t>24</a:t>
            </a:r>
            <a:r>
              <a:rPr lang="en-US" altLang="en-US" sz="4400" b="1" u="sng" baseline="30000">
                <a:latin typeface="Franklin Gothic Medium Cond" panose="020B0606030402020204" pitchFamily="34" charset="0"/>
              </a:rPr>
              <a:t>th</a:t>
            </a:r>
            <a:r>
              <a:rPr lang="en-US" altLang="en-US" sz="3400" b="1" u="sng"/>
              <a:t> Amendment</a:t>
            </a:r>
            <a:r>
              <a:rPr lang="en-US" altLang="en-US" sz="3400"/>
              <a:t>: ends poll tax</a:t>
            </a:r>
          </a:p>
        </p:txBody>
      </p:sp>
      <p:pic>
        <p:nvPicPr>
          <p:cNvPr id="31749" name="Picture 5" descr="M319-15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38400"/>
            <a:ext cx="5276850" cy="375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 descr="poll-tax-19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47244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562600"/>
          </a:xfrm>
        </p:spPr>
        <p:txBody>
          <a:bodyPr/>
          <a:lstStyle/>
          <a:p>
            <a:r>
              <a:rPr lang="en-US" altLang="en-US" sz="3400" u="sng" dirty="0">
                <a:latin typeface="Gill Sans Ultra Bold Condensed" panose="020B0A06020104020203" pitchFamily="34" charset="0"/>
              </a:rPr>
              <a:t>Voting Rights Act of 1965</a:t>
            </a:r>
            <a:r>
              <a:rPr lang="en-US" altLang="en-US" sz="3400" dirty="0"/>
              <a:t>: </a:t>
            </a:r>
            <a:r>
              <a:rPr lang="en-US" altLang="en-US" sz="3400" i="1" dirty="0"/>
              <a:t>Ensured that everyone voted by:</a:t>
            </a:r>
          </a:p>
          <a:p>
            <a:pPr lvl="1"/>
            <a:r>
              <a:rPr lang="en-US" altLang="en-US" sz="3400" b="1" u="sng" dirty="0"/>
              <a:t>Federal</a:t>
            </a:r>
            <a:r>
              <a:rPr lang="en-US" altLang="en-US" sz="3400" dirty="0"/>
              <a:t> (National) Inspectors ensure that all people have the opportunity to vote </a:t>
            </a:r>
          </a:p>
          <a:p>
            <a:pPr lvl="1"/>
            <a:r>
              <a:rPr lang="en-US" altLang="en-US" sz="3400" dirty="0"/>
              <a:t>Outlawed literacy test</a:t>
            </a:r>
          </a:p>
          <a:p>
            <a:pPr lvl="2"/>
            <a:r>
              <a:rPr lang="en-US" altLang="en-US" sz="3400" dirty="0">
                <a:solidFill>
                  <a:srgbClr val="FF0000"/>
                </a:solidFill>
              </a:rPr>
              <a:t>Today ballots come in many languages</a:t>
            </a:r>
            <a:r>
              <a:rPr lang="en-US" altLang="en-US" sz="3000" dirty="0">
                <a:solidFill>
                  <a:srgbClr val="FF0000"/>
                </a:solidFill>
              </a:rPr>
              <a:t>  </a:t>
            </a:r>
          </a:p>
          <a:p>
            <a:endParaRPr lang="en-US" altLang="en-US" dirty="0"/>
          </a:p>
        </p:txBody>
      </p:sp>
      <p:pic>
        <p:nvPicPr>
          <p:cNvPr id="10245" name="Picture 5" descr="MC90033923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57700"/>
            <a:ext cx="19018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voting rights a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91000"/>
            <a:ext cx="314473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45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voting rights act 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2578"/>
            <a:ext cx="2514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highs/lows/trends?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does this tell us?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16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 descr="Image result for voting rights act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1" y="1143000"/>
            <a:ext cx="815853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22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red line race map chica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635"/>
            <a:ext cx="8229600" cy="671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742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Fair Housing Act, 1968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“the tenant agrees not to permit the premises to be sued or occupied by any person other than members of the Caucasian race</a:t>
            </a:r>
            <a:r>
              <a:rPr lang="en-US" dirty="0" smtClean="0">
                <a:solidFill>
                  <a:srgbClr val="002060"/>
                </a:solidFill>
              </a:rPr>
              <a:t>.” from Levittown contract </a:t>
            </a:r>
          </a:p>
          <a:p>
            <a:r>
              <a:rPr lang="en-US" dirty="0" smtClean="0"/>
              <a:t>FHA would NOT give out loans to ethnic minorities </a:t>
            </a:r>
          </a:p>
          <a:p>
            <a:r>
              <a:rPr lang="en-US" dirty="0" smtClean="0"/>
              <a:t>Outlaws discrimination based on race, religion, national origin in renting or purchasing houses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432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compare white wealth to bl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3154"/>
            <a:ext cx="8686800" cy="488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98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Image result for compare white wealth to bl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280"/>
            <a:ext cx="8686800" cy="524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055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birmingham alabama 19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38200"/>
            <a:ext cx="6019800" cy="477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5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24" y="26549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a 2013 Supreme Court case, the court threw out the need for “preclearance.” Why did they do this? Explain their rationale. See chart below. </a:t>
            </a:r>
          </a:p>
          <a:p>
            <a:r>
              <a:rPr lang="en-US" dirty="0" smtClean="0"/>
              <a:t>Do you think that getting a “preclearance” was an unnecessary burden or a necessary precaution against voter suppression (stopping people from voting).</a:t>
            </a:r>
          </a:p>
          <a:p>
            <a:r>
              <a:rPr lang="en-US" dirty="0" smtClean="0"/>
              <a:t>Today, there are many states making laws that require a picture ID to vote. Is this an unnecessary burden or a protection against voter fraud? (Voter fraud = people voting illegally)</a:t>
            </a:r>
            <a:endParaRPr lang="en-US" dirty="0"/>
          </a:p>
        </p:txBody>
      </p:sp>
      <p:pic>
        <p:nvPicPr>
          <p:cNvPr id="4" name="Picture 4" descr="Image result for voting rights act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642315"/>
            <a:ext cx="5456364" cy="214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93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voter fraud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400"/>
            <a:ext cx="6400800" cy="602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24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On left</a:t>
            </a:r>
            <a:r>
              <a:rPr lang="en-US" dirty="0" smtClean="0"/>
              <a:t>: How did each group help transform society in the 1950-60s?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Congress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President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Supreme Court / courts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Large groups of people </a:t>
            </a:r>
            <a:r>
              <a:rPr lang="en-US" dirty="0" smtClean="0"/>
              <a:t> 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Individual Leaders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Media</a:t>
            </a:r>
          </a:p>
          <a:p>
            <a:pPr marL="0" indent="0">
              <a:buNone/>
            </a:pPr>
            <a:r>
              <a:rPr lang="en-US" dirty="0" smtClean="0"/>
              <a:t>**Which group had the most transformative effect? Which group had the least?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1948513"/>
            <a:ext cx="18611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Leave some room between each </a:t>
            </a:r>
            <a:endParaRPr lang="en-US" sz="28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544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57200"/>
            <a:ext cx="6324600" cy="511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4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birmingham alabama 19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01" y="685800"/>
            <a:ext cx="7241198" cy="480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55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1960s </a:t>
            </a:r>
            <a:r>
              <a:rPr lang="en-US" dirty="0" smtClean="0"/>
              <a:t>#3: Civil </a:t>
            </a:r>
            <a:r>
              <a:rPr lang="en-US" dirty="0" smtClean="0"/>
              <a:t>Rights 1960s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8674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Step-by-step changes</a:t>
            </a:r>
          </a:p>
          <a:p>
            <a:pPr lvl="1"/>
            <a:r>
              <a:rPr lang="en-US" dirty="0" smtClean="0"/>
              <a:t>Desegregate schools – buses - bus stations</a:t>
            </a:r>
          </a:p>
          <a:p>
            <a:r>
              <a:rPr lang="en-US" dirty="0" smtClean="0"/>
              <a:t>Non-violent protests met with:</a:t>
            </a:r>
          </a:p>
          <a:p>
            <a:pPr lvl="1"/>
            <a:r>
              <a:rPr lang="en-US" dirty="0" smtClean="0"/>
              <a:t>Arrests</a:t>
            </a:r>
          </a:p>
          <a:p>
            <a:pPr lvl="1"/>
            <a:r>
              <a:rPr lang="en-US" dirty="0" smtClean="0"/>
              <a:t>Dogs, fire hoses </a:t>
            </a:r>
          </a:p>
          <a:p>
            <a:pPr lvl="1"/>
            <a:r>
              <a:rPr lang="en-US" dirty="0" smtClean="0"/>
              <a:t>Violence </a:t>
            </a:r>
          </a:p>
          <a:p>
            <a:pPr lvl="1"/>
            <a:r>
              <a:rPr lang="en-US" dirty="0" smtClean="0"/>
              <a:t>Bombing of Birmingham Church – kills 4 girls (1963) </a:t>
            </a:r>
          </a:p>
          <a:p>
            <a:r>
              <a:rPr lang="en-US" dirty="0" smtClean="0"/>
              <a:t>March on Washington 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Image result for birmingham church bomb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28800"/>
            <a:ext cx="2619375" cy="322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05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latin typeface="Showcard Gothic" pitchFamily="82" charset="0"/>
              </a:rPr>
              <a:t>Civil Rights Act</a:t>
            </a:r>
            <a:r>
              <a:rPr lang="en-US">
                <a:latin typeface="Antique Olive Compact" pitchFamily="34" charset="0"/>
              </a:rPr>
              <a:t> of 1964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524000"/>
            <a:ext cx="5410200" cy="4572000"/>
          </a:xfrm>
        </p:spPr>
        <p:txBody>
          <a:bodyPr/>
          <a:lstStyle/>
          <a:p>
            <a:r>
              <a:rPr lang="en-US" sz="3600" dirty="0">
                <a:latin typeface="Arial" charset="0"/>
              </a:rPr>
              <a:t>Prohibits discrimination in public places, schools, and work </a:t>
            </a:r>
            <a:r>
              <a:rPr lang="en-US" sz="3600" dirty="0" smtClean="0">
                <a:latin typeface="Arial" charset="0"/>
              </a:rPr>
              <a:t>based on race, religion, gender, national origin</a:t>
            </a:r>
            <a:endParaRPr lang="en-US" sz="3600" dirty="0" smtClean="0">
              <a:latin typeface="Arial" charset="0"/>
            </a:endParaRPr>
          </a:p>
          <a:p>
            <a:r>
              <a:rPr lang="en-US" sz="3600" dirty="0" smtClean="0">
                <a:latin typeface="Arial" charset="0"/>
              </a:rPr>
              <a:t>Pushed through by </a:t>
            </a:r>
            <a:r>
              <a:rPr lang="en-US" sz="3600" dirty="0" smtClean="0">
                <a:latin typeface="Arial" charset="0"/>
              </a:rPr>
              <a:t>LBJ </a:t>
            </a:r>
            <a:endParaRPr lang="en-US" sz="3600" dirty="0" smtClean="0">
              <a:latin typeface="Arial" charset="0"/>
            </a:endParaRPr>
          </a:p>
          <a:p>
            <a:pPr>
              <a:buFontTx/>
              <a:buNone/>
            </a:pPr>
            <a:endParaRPr lang="en-US" sz="40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6629" name="Picture 5" descr="NA01595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2030413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1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Heart of Atlanta Motel vs. US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dirty="0" smtClean="0"/>
              <a:t>Refuses to give rooms to African Americans</a:t>
            </a:r>
          </a:p>
          <a:p>
            <a:r>
              <a:rPr lang="en-US" dirty="0" smtClean="0"/>
              <a:t>NOW, must serve everyone!</a:t>
            </a:r>
          </a:p>
          <a:p>
            <a:r>
              <a:rPr lang="en-US" dirty="0" smtClean="0"/>
              <a:t>Motel sues</a:t>
            </a:r>
          </a:p>
          <a:p>
            <a:r>
              <a:rPr lang="en-US" dirty="0" smtClean="0"/>
              <a:t>Motel loses – no right to refuse service based on race </a:t>
            </a:r>
            <a:endParaRPr lang="en-US" dirty="0"/>
          </a:p>
        </p:txBody>
      </p:sp>
      <p:pic>
        <p:nvPicPr>
          <p:cNvPr id="4" name="Picture 5" descr="heart_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28600"/>
            <a:ext cx="3657600" cy="44724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29200" y="4800600"/>
            <a:ext cx="3352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This changes everything!</a:t>
            </a:r>
            <a:endParaRPr lang="en-US" sz="34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600" dirty="0" smtClean="0">
                <a:solidFill>
                  <a:srgbClr val="002060"/>
                </a:solidFill>
                <a:latin typeface="Forte" panose="03060902040502070203" pitchFamily="66" charset="0"/>
              </a:rPr>
              <a:t>Pop Quiz</a:t>
            </a:r>
            <a:endParaRPr lang="en-US" sz="6600" dirty="0">
              <a:solidFill>
                <a:srgbClr val="002060"/>
              </a:solidFill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Which of the following is a right guaranteed by the Bill of Rights: public education, employment, trial by jury, voting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The federal census of population taken every five years: True or False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If a person is indicted for a crime, name 2 rights he has: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A US Senator elected at the general election in November takes offices the following year on what date?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9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Right to Vote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Freedom Summer </a:t>
            </a:r>
            <a:r>
              <a:rPr lang="en-US" dirty="0" smtClean="0"/>
              <a:t>of 1964</a:t>
            </a:r>
          </a:p>
          <a:p>
            <a:pPr lvl="1"/>
            <a:r>
              <a:rPr lang="en-US" dirty="0" smtClean="0"/>
              <a:t>3 Civil Rights workers coming from N – found dead in Mississippi </a:t>
            </a:r>
          </a:p>
          <a:p>
            <a:pPr lvl="1"/>
            <a:r>
              <a:rPr lang="en-US" dirty="0" smtClean="0"/>
              <a:t>None convicted for crimes </a:t>
            </a:r>
          </a:p>
        </p:txBody>
      </p:sp>
      <p:pic>
        <p:nvPicPr>
          <p:cNvPr id="11266" name="Picture 2" descr="Image result for freedom sum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0"/>
            <a:ext cx="4572000" cy="290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freedom sum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9695"/>
            <a:ext cx="447675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90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4400</TotalTime>
  <Words>515</Words>
  <Application>Microsoft Office PowerPoint</Application>
  <PresentationFormat>On-screen Show (4:3)</PresentationFormat>
  <Paragraphs>61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Aharoni</vt:lpstr>
      <vt:lpstr>Antique Olive Compact</vt:lpstr>
      <vt:lpstr>Arial</vt:lpstr>
      <vt:lpstr>Calibri</vt:lpstr>
      <vt:lpstr>Forte</vt:lpstr>
      <vt:lpstr>Franklin Gothic Demi Cond</vt:lpstr>
      <vt:lpstr>Franklin Gothic Medium Cond</vt:lpstr>
      <vt:lpstr>Gill Sans Ultra Bold Condensed</vt:lpstr>
      <vt:lpstr>Showcard Gothic</vt:lpstr>
      <vt:lpstr>Office Theme</vt:lpstr>
      <vt:lpstr>PowerPoint Presentation</vt:lpstr>
      <vt:lpstr>PowerPoint Presentation</vt:lpstr>
      <vt:lpstr>PowerPoint Presentation</vt:lpstr>
      <vt:lpstr>PowerPoint Presentation</vt:lpstr>
      <vt:lpstr>1960s #3: Civil Rights 1960s</vt:lpstr>
      <vt:lpstr>Civil Rights Act of 1964</vt:lpstr>
      <vt:lpstr>Heart of Atlanta Motel vs. US</vt:lpstr>
      <vt:lpstr>Pop Quiz</vt:lpstr>
      <vt:lpstr>Right to Vote </vt:lpstr>
      <vt:lpstr>March from Selma to Montgomery 1965 </vt:lpstr>
      <vt:lpstr>March Continues </vt:lpstr>
      <vt:lpstr>Constitutional Amendment </vt:lpstr>
      <vt:lpstr>PowerPoint Presentation</vt:lpstr>
      <vt:lpstr>PowerPoint Presentation</vt:lpstr>
      <vt:lpstr>PowerPoint Presentation</vt:lpstr>
      <vt:lpstr>PowerPoint Presentation</vt:lpstr>
      <vt:lpstr>Fair Housing Act, 1968 </vt:lpstr>
      <vt:lpstr>PowerPoint Presentation</vt:lpstr>
      <vt:lpstr>PowerPoint Presentation</vt:lpstr>
      <vt:lpstr>PowerPoint Presentation</vt:lpstr>
      <vt:lpstr>PowerPoint Presentation</vt:lpstr>
      <vt:lpstr>On left: How did each group help transform society in the 1950-60s?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rgunter</dc:creator>
  <cp:lastModifiedBy>Gunter, Rachel E.</cp:lastModifiedBy>
  <cp:revision>39</cp:revision>
  <cp:lastPrinted>2017-05-01T20:16:52Z</cp:lastPrinted>
  <dcterms:created xsi:type="dcterms:W3CDTF">2016-05-05T22:24:50Z</dcterms:created>
  <dcterms:modified xsi:type="dcterms:W3CDTF">2018-04-18T20:35:16Z</dcterms:modified>
</cp:coreProperties>
</file>