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5" r:id="rId4"/>
    <p:sldId id="263" r:id="rId5"/>
    <p:sldId id="279" r:id="rId6"/>
    <p:sldId id="266" r:id="rId7"/>
    <p:sldId id="267" r:id="rId8"/>
    <p:sldId id="268" r:id="rId9"/>
    <p:sldId id="277" r:id="rId10"/>
    <p:sldId id="272" r:id="rId11"/>
    <p:sldId id="273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3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8" autoAdjust="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EFD-515B-4D2F-A029-965E6E10BA90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51B-B797-4C30-A4B1-94FE837F8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EFD-515B-4D2F-A029-965E6E10BA90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51B-B797-4C30-A4B1-94FE837F8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EFD-515B-4D2F-A029-965E6E10BA90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51B-B797-4C30-A4B1-94FE837F8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EFD-515B-4D2F-A029-965E6E10BA90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51B-B797-4C30-A4B1-94FE837F8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EFD-515B-4D2F-A029-965E6E10BA90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51B-B797-4C30-A4B1-94FE837F8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EFD-515B-4D2F-A029-965E6E10BA90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51B-B797-4C30-A4B1-94FE837F8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EFD-515B-4D2F-A029-965E6E10BA90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51B-B797-4C30-A4B1-94FE837F8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EFD-515B-4D2F-A029-965E6E10BA90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51B-B797-4C30-A4B1-94FE837F8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EFD-515B-4D2F-A029-965E6E10BA90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51B-B797-4C30-A4B1-94FE837F8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EFD-515B-4D2F-A029-965E6E10BA90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51B-B797-4C30-A4B1-94FE837F8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EFD-515B-4D2F-A029-965E6E10BA90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51B-B797-4C30-A4B1-94FE837F8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2EFD-515B-4D2F-A029-965E6E10BA90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7751B-B797-4C30-A4B1-94FE837F8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Foundations #2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War is Brewing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0010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Causes of the </a:t>
            </a:r>
            <a:r>
              <a:rPr lang="en-US" sz="4400" b="1" u="sng" dirty="0" smtClean="0">
                <a:solidFill>
                  <a:schemeClr val="tx1"/>
                </a:solidFill>
              </a:rPr>
              <a:t>American Revolution:</a:t>
            </a:r>
            <a:br>
              <a:rPr lang="en-US" sz="4400" b="1" u="sng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war grants American independence from Britain </a:t>
            </a:r>
            <a:endParaRPr lang="en-US" dirty="0" smtClean="0">
              <a:solidFill>
                <a:schemeClr val="tx1"/>
              </a:solidFill>
              <a:latin typeface="Impact" pitchFamily="34" charset="0"/>
            </a:endParaRPr>
          </a:p>
        </p:txBody>
      </p:sp>
      <p:pic>
        <p:nvPicPr>
          <p:cNvPr id="5" name="Picture 2" descr="http://www.warchat.org/pictures/american_revolutionary_war_british_disadvantage_w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657600"/>
            <a:ext cx="405811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8436" name="Picture 2" descr="http://weknowmemes.com/wp-content/uploads/2012/07/dont-believe-everything-you-see-on-the-inter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7038"/>
            <a:ext cx="8707438" cy="566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22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Which is a more </a:t>
            </a:r>
            <a:r>
              <a:rPr lang="en-US" altLang="en-US" b="1" u="sng" smtClean="0"/>
              <a:t>credible</a:t>
            </a:r>
            <a:r>
              <a:rPr lang="en-US" altLang="en-US" smtClean="0"/>
              <a:t> – reliable, believable – source?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anose="020F0502020204030204" pitchFamily="34" charset="0"/>
              <a:buAutoNum type="alphaUcPeriod"/>
            </a:pPr>
            <a:r>
              <a:rPr lang="en-US" altLang="en-US" smtClean="0"/>
              <a:t>Your account of what happened when Maya DiRado came to our school.</a:t>
            </a:r>
          </a:p>
          <a:p>
            <a:pPr marL="514350" indent="-514350">
              <a:buFont typeface="Calibri" panose="020F0502020204030204" pitchFamily="34" charset="0"/>
              <a:buAutoNum type="alphaUcPeriod"/>
            </a:pPr>
            <a:r>
              <a:rPr lang="en-US" altLang="en-US" i="1" smtClean="0"/>
              <a:t>The Press Democrat’s </a:t>
            </a:r>
            <a:r>
              <a:rPr lang="en-US" altLang="en-US" smtClean="0"/>
              <a:t>newspaper article on what happened when Maya DiRado came to our school. </a:t>
            </a:r>
          </a:p>
        </p:txBody>
      </p:sp>
    </p:spTree>
    <p:extLst>
      <p:ext uri="{BB962C8B-B14F-4D97-AF65-F5344CB8AC3E}">
        <p14:creationId xmlns:p14="http://schemas.microsoft.com/office/powerpoint/2010/main" val="147717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vs. Secondary Sources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208087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Primary</a:t>
            </a:r>
            <a:r>
              <a:rPr lang="en-US" sz="2800" dirty="0" smtClean="0"/>
              <a:t>: original accounts by people who participated in event 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9600" y="3124200"/>
            <a:ext cx="7467600" cy="31543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Piece of pottery with the name of someone who is to be exiled from ancient Greece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Book written by a college professor on ancient Greece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Your textbook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Quote from Plato in your textbook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Picture from the 1800s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Letter written by a President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27440" y="1329348"/>
            <a:ext cx="4041775" cy="1436686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Secondary</a:t>
            </a:r>
            <a:r>
              <a:rPr lang="en-US" sz="2800" dirty="0" smtClean="0"/>
              <a:t>: created after event by someone who did NOT participate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56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out your notebook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mercantilism?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HW due T/W: Finish Stamp Act</a:t>
            </a:r>
          </a:p>
          <a:p>
            <a:pPr marL="0" indent="0">
              <a:buNone/>
            </a:pPr>
            <a:r>
              <a:rPr lang="en-US" dirty="0" smtClean="0"/>
              <a:t>HW due </a:t>
            </a:r>
            <a:r>
              <a:rPr lang="en-US" dirty="0" err="1" smtClean="0"/>
              <a:t>Th</a:t>
            </a:r>
            <a:r>
              <a:rPr lang="en-US" dirty="0" smtClean="0"/>
              <a:t>/F: Quiz on Western US (#1-25)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7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1. </a:t>
            </a:r>
            <a:r>
              <a:rPr lang="en-US" b="1" u="sng" dirty="0" smtClean="0"/>
              <a:t>Great Awakening (1730-40s)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Renewed interest in religion</a:t>
            </a:r>
          </a:p>
          <a:p>
            <a:pPr lvl="1"/>
            <a:r>
              <a:rPr lang="en-US" dirty="0" smtClean="0"/>
              <a:t>Formed NEW religions </a:t>
            </a:r>
          </a:p>
          <a:p>
            <a:pPr lvl="1"/>
            <a:r>
              <a:rPr lang="en-US" dirty="0" smtClean="0"/>
              <a:t>Emphasis on </a:t>
            </a:r>
            <a:r>
              <a:rPr lang="en-US" i="1" dirty="0" smtClean="0"/>
              <a:t>individual’s</a:t>
            </a:r>
            <a:r>
              <a:rPr lang="en-US" dirty="0" smtClean="0"/>
              <a:t> role w/God 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12290" name="Picture 2" descr="http://cdn2-b.examiner.com/sites/default/files/styles/image_content_width/hash/22/f4/22f4cac15b2a843d656f89c8839fd165.jpg?itok=NwQt0R2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24200"/>
            <a:ext cx="4724400" cy="351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2. </a:t>
            </a:r>
            <a:r>
              <a:rPr lang="en-US" b="1" u="sng" dirty="0" smtClean="0"/>
              <a:t>French-Indian War </a:t>
            </a:r>
            <a:r>
              <a:rPr lang="en-US" dirty="0" smtClean="0"/>
              <a:t>(1750s)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War b/w French &amp; British over Ohio Valley </a:t>
            </a:r>
          </a:p>
          <a:p>
            <a:pPr lvl="1"/>
            <a:r>
              <a:rPr lang="en-US" dirty="0" smtClean="0"/>
              <a:t>Br – losing </a:t>
            </a:r>
            <a:r>
              <a:rPr lang="en-US" dirty="0" smtClean="0">
                <a:solidFill>
                  <a:srgbClr val="FF0000"/>
                </a:solidFill>
              </a:rPr>
              <a:t>(G. Washington) </a:t>
            </a:r>
          </a:p>
          <a:p>
            <a:r>
              <a:rPr lang="en-US" dirty="0" smtClean="0"/>
              <a:t>Br wins &amp; dominates N. Am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Gives Am military expertise / experience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Conflict b/w British officers &amp; Am soldiers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Opens Am up to new territory in Ohio </a:t>
            </a:r>
          </a:p>
        </p:txBody>
      </p:sp>
      <p:sp>
        <p:nvSpPr>
          <p:cNvPr id="2050" name="AutoShape 2" descr="Image result for french indian war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www.ohiokids.org/ohc/history/h_indian/artifacts/index.ht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474265"/>
            <a:ext cx="3886200" cy="2215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3. </a:t>
            </a:r>
            <a:r>
              <a:rPr lang="en-US" b="1" u="sng" dirty="0" smtClean="0"/>
              <a:t>Proclamation of 1763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Colonists could NOT move into new territory in Ohio </a:t>
            </a:r>
          </a:p>
          <a:p>
            <a:r>
              <a:rPr lang="en-US" dirty="0" smtClean="0"/>
              <a:t>Am =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pic>
        <p:nvPicPr>
          <p:cNvPr id="1026" name="Picture 2" descr="Image result for proclamation of 17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3352800" cy="438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245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5638800" cy="5638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400" b="1" u="sng" dirty="0" smtClean="0"/>
              <a:t>4. Stamp Act</a:t>
            </a:r>
          </a:p>
          <a:p>
            <a:pPr marL="914400" lvl="1" indent="-514350"/>
            <a:r>
              <a:rPr lang="en-US" sz="3400" dirty="0" smtClean="0"/>
              <a:t>To pay for the war, </a:t>
            </a:r>
            <a:r>
              <a:rPr lang="en-US" sz="3400" b="1" u="sng" dirty="0" smtClean="0"/>
              <a:t>Parliament</a:t>
            </a:r>
            <a:r>
              <a:rPr lang="en-US" sz="3400" dirty="0" smtClean="0"/>
              <a:t> </a:t>
            </a:r>
            <a:r>
              <a:rPr lang="en-US" sz="3400" dirty="0" smtClean="0"/>
              <a:t>raised </a:t>
            </a:r>
            <a:r>
              <a:rPr lang="en-US" sz="3400" dirty="0" smtClean="0"/>
              <a:t>taxes </a:t>
            </a:r>
            <a:r>
              <a:rPr lang="en-US" sz="3400" dirty="0" smtClean="0"/>
              <a:t>by </a:t>
            </a:r>
            <a:r>
              <a:rPr lang="en-US" sz="3400" b="1" u="sng" dirty="0" smtClean="0"/>
              <a:t>Stamp </a:t>
            </a:r>
            <a:r>
              <a:rPr lang="en-US" sz="3400" b="1" u="sng" dirty="0" smtClean="0"/>
              <a:t>Act </a:t>
            </a:r>
            <a:r>
              <a:rPr lang="en-US" sz="3400" dirty="0" smtClean="0"/>
              <a:t>–tax </a:t>
            </a:r>
            <a:r>
              <a:rPr lang="en-US" sz="3400" dirty="0" smtClean="0"/>
              <a:t>on ALL paper goods </a:t>
            </a:r>
          </a:p>
          <a:p>
            <a:pPr marL="1314450" lvl="2" indent="-514350"/>
            <a:r>
              <a:rPr lang="en-US" sz="3000" dirty="0" smtClean="0"/>
              <a:t>Newspapers, wills, legal document, etc. </a:t>
            </a:r>
          </a:p>
          <a:p>
            <a:pPr marL="914400" lvl="1" indent="-514350"/>
            <a:endParaRPr lang="en-US" dirty="0" smtClean="0"/>
          </a:p>
          <a:p>
            <a:pPr marL="914400" lvl="1" indent="-514350"/>
            <a:endParaRPr lang="en-US" dirty="0" smtClean="0"/>
          </a:p>
        </p:txBody>
      </p:sp>
      <p:pic>
        <p:nvPicPr>
          <p:cNvPr id="5124" name="Picture 2" descr="http://upload.wikimedia.org/wikipedia/commons/4/4d/O!_the_fatal_Sta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447800"/>
            <a:ext cx="2228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http://www.history.org/History/teaching/images/StampA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038600"/>
            <a:ext cx="28908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80803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Stamp Act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600" dirty="0" smtClean="0"/>
              <a:t>Colonists had </a:t>
            </a:r>
            <a:r>
              <a:rPr lang="en-US" sz="3600" u="sng" dirty="0" smtClean="0">
                <a:latin typeface="Aharoni" pitchFamily="2" charset="-79"/>
                <a:cs typeface="Aharoni" pitchFamily="2" charset="-79"/>
              </a:rPr>
              <a:t>no</a:t>
            </a:r>
            <a:r>
              <a:rPr lang="en-US" sz="3600" dirty="0" smtClean="0"/>
              <a:t> representatives in Parliament – so Americans could not give </a:t>
            </a:r>
            <a:r>
              <a:rPr lang="en-US" sz="3600" i="1" dirty="0" smtClean="0"/>
              <a:t>consent</a:t>
            </a:r>
            <a:r>
              <a:rPr lang="en-US" sz="3600" dirty="0" smtClean="0"/>
              <a:t> (agreement) </a:t>
            </a:r>
            <a:endParaRPr lang="en-US" sz="3600" dirty="0" smtClean="0"/>
          </a:p>
          <a:p>
            <a:pPr marL="514350" indent="-514350"/>
            <a:r>
              <a:rPr lang="en-US" sz="3600" dirty="0" smtClean="0"/>
              <a:t>War </a:t>
            </a:r>
            <a:r>
              <a:rPr lang="en-US" sz="3600" dirty="0" smtClean="0"/>
              <a:t>cry was “</a:t>
            </a:r>
            <a:r>
              <a:rPr lang="en-US" sz="3600" b="1" i="1" dirty="0" smtClean="0"/>
              <a:t>No Taxation Without Representation”</a:t>
            </a:r>
          </a:p>
          <a:p>
            <a:pPr marL="514350" indent="-514350"/>
            <a:r>
              <a:rPr lang="en-US" sz="3600" b="1" u="sng" dirty="0" smtClean="0"/>
              <a:t>Boycott</a:t>
            </a:r>
            <a:r>
              <a:rPr lang="en-US" sz="3600" dirty="0" smtClean="0"/>
              <a:t> </a:t>
            </a:r>
            <a:r>
              <a:rPr lang="en-US" sz="3600" dirty="0" smtClean="0"/>
              <a:t>(stop buying) </a:t>
            </a:r>
            <a:r>
              <a:rPr lang="en-US" sz="3600" dirty="0" smtClean="0"/>
              <a:t>Br goods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Women made their own cloth</a:t>
            </a:r>
          </a:p>
          <a:p>
            <a:pPr marL="914400" lvl="1" indent="-514350"/>
            <a:r>
              <a:rPr lang="en-US" dirty="0">
                <a:solidFill>
                  <a:srgbClr val="FF0000"/>
                </a:solidFill>
              </a:rPr>
              <a:t>Got many </a:t>
            </a:r>
            <a:r>
              <a:rPr lang="en-US" dirty="0" err="1">
                <a:solidFill>
                  <a:srgbClr val="FF0000"/>
                </a:solidFill>
              </a:rPr>
              <a:t>Am’s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involved   ---turning point in Br/Am </a:t>
            </a:r>
            <a:endParaRPr lang="en-US" dirty="0">
              <a:solidFill>
                <a:srgbClr val="FF0000"/>
              </a:solidFill>
            </a:endParaRPr>
          </a:p>
          <a:p>
            <a:pPr marL="914400" lvl="1" indent="-514350"/>
            <a:endParaRPr lang="en-US" dirty="0" smtClean="0"/>
          </a:p>
          <a:p>
            <a:pPr marL="514350" indent="-514350"/>
            <a:endParaRPr lang="en-US" sz="3600" dirty="0" smtClean="0"/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B3FE5"/>
                </a:solidFill>
                <a:latin typeface="Agency FB" panose="020B0503020202020204" pitchFamily="34" charset="0"/>
              </a:rPr>
              <a:t>So far, are these good enough reasons to go to war? </a:t>
            </a:r>
            <a:endParaRPr lang="en-US" sz="6600" dirty="0">
              <a:solidFill>
                <a:srgbClr val="FB3FE5"/>
              </a:solidFill>
              <a:latin typeface="Agency FB" panose="020B0503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Back on notes (left side)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5 Level 1 Questions (Who, What, When, Where, Why, How, Describe, List) </a:t>
            </a:r>
          </a:p>
          <a:p>
            <a:endParaRPr lang="en-US" dirty="0"/>
          </a:p>
          <a:p>
            <a:r>
              <a:rPr lang="en-US" sz="4400" dirty="0" smtClean="0"/>
              <a:t>Fill in your chart (economic </a:t>
            </a:r>
            <a:r>
              <a:rPr lang="en-US" sz="4400" smtClean="0"/>
              <a:t>or principles?)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1242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7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365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Agency FB</vt:lpstr>
      <vt:lpstr>Aharoni</vt:lpstr>
      <vt:lpstr>Arial</vt:lpstr>
      <vt:lpstr>Calibri</vt:lpstr>
      <vt:lpstr>Impact</vt:lpstr>
      <vt:lpstr>Wingdings</vt:lpstr>
      <vt:lpstr>Office Theme</vt:lpstr>
      <vt:lpstr>Foundations #2 War is Brewing</vt:lpstr>
      <vt:lpstr>Get out your notebook </vt:lpstr>
      <vt:lpstr>1. Great Awakening (1730-40s)</vt:lpstr>
      <vt:lpstr>2. French-Indian War (1750s)</vt:lpstr>
      <vt:lpstr>3. Proclamation of 1763</vt:lpstr>
      <vt:lpstr>PowerPoint Presentation</vt:lpstr>
      <vt:lpstr>Stamp Act continued</vt:lpstr>
      <vt:lpstr>So far, are these good enough reasons to go to war? </vt:lpstr>
      <vt:lpstr>ON Back on notes (left side) : </vt:lpstr>
      <vt:lpstr>PowerPoint Presentation</vt:lpstr>
      <vt:lpstr>Which is a more credible – reliable, believable – source? </vt:lpstr>
      <vt:lpstr>Primary vs. Secondary Sources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Humans are naturally  wicked and selfish.</dc:title>
  <dc:creator>rgunter</dc:creator>
  <cp:lastModifiedBy>Gunter, Rachel E.</cp:lastModifiedBy>
  <cp:revision>44</cp:revision>
  <dcterms:created xsi:type="dcterms:W3CDTF">2015-08-24T21:15:18Z</dcterms:created>
  <dcterms:modified xsi:type="dcterms:W3CDTF">2017-08-18T21:55:42Z</dcterms:modified>
</cp:coreProperties>
</file>