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86" r:id="rId3"/>
    <p:sldId id="257" r:id="rId4"/>
    <p:sldId id="285" r:id="rId5"/>
    <p:sldId id="260" r:id="rId6"/>
    <p:sldId id="262" r:id="rId7"/>
    <p:sldId id="263" r:id="rId8"/>
    <p:sldId id="272" r:id="rId9"/>
    <p:sldId id="273" r:id="rId10"/>
    <p:sldId id="284" r:id="rId11"/>
    <p:sldId id="274" r:id="rId12"/>
    <p:sldId id="268" r:id="rId13"/>
    <p:sldId id="282" r:id="rId14"/>
    <p:sldId id="280" r:id="rId15"/>
    <p:sldId id="283" r:id="rId16"/>
    <p:sldId id="275" r:id="rId17"/>
    <p:sldId id="276" r:id="rId18"/>
    <p:sldId id="277" r:id="rId19"/>
    <p:sldId id="279" r:id="rId20"/>
    <p:sldId id="278" r:id="rId21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3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92B8399-1C9E-4907-8371-95F34F76782B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6B8E03D-675E-4DA8-B0AA-9BF34EF9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49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05F6-BAF9-4F61-BA7F-B5D92F0C1A7E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C6F4-E886-408E-AC75-6C900FA98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8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05F6-BAF9-4F61-BA7F-B5D92F0C1A7E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C6F4-E886-408E-AC75-6C900FA98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4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05F6-BAF9-4F61-BA7F-B5D92F0C1A7E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C6F4-E886-408E-AC75-6C900FA98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0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05F6-BAF9-4F61-BA7F-B5D92F0C1A7E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C6F4-E886-408E-AC75-6C900FA98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5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05F6-BAF9-4F61-BA7F-B5D92F0C1A7E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C6F4-E886-408E-AC75-6C900FA98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7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05F6-BAF9-4F61-BA7F-B5D92F0C1A7E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C6F4-E886-408E-AC75-6C900FA98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0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05F6-BAF9-4F61-BA7F-B5D92F0C1A7E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C6F4-E886-408E-AC75-6C900FA98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1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05F6-BAF9-4F61-BA7F-B5D92F0C1A7E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C6F4-E886-408E-AC75-6C900FA98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05F6-BAF9-4F61-BA7F-B5D92F0C1A7E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C6F4-E886-408E-AC75-6C900FA98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3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05F6-BAF9-4F61-BA7F-B5D92F0C1A7E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C6F4-E886-408E-AC75-6C900FA98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7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05F6-BAF9-4F61-BA7F-B5D92F0C1A7E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C6F4-E886-408E-AC75-6C900FA98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4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A05F6-BAF9-4F61-BA7F-B5D92F0C1A7E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1C6F4-E886-408E-AC75-6C900FA98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1930s shantytow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785" y="3351210"/>
            <a:ext cx="46672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1465263"/>
            <a:ext cx="5364480" cy="1084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Depression #2: Causes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6870" y="2206625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9220" name="Picture 4" descr="http://media.tumblr.com/tumblr_m6t4urC2gV1ql3o3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" y="460618"/>
            <a:ext cx="4610735" cy="32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3432520">
            <a:off x="667216" y="3339781"/>
            <a:ext cx="1828800" cy="1045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1930s shantytow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0" y="3351210"/>
            <a:ext cx="46672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Tariffs</a:t>
            </a:r>
            <a:r>
              <a:rPr lang="en-US" dirty="0" smtClean="0">
                <a:solidFill>
                  <a:srgbClr val="00B0F0"/>
                </a:solidFill>
                <a:latin typeface="Franklin Gothic Demi Cond" panose="020B0706030402020204" pitchFamily="34" charset="0"/>
              </a:rPr>
              <a:t>…how do they work?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433"/>
            <a:ext cx="10515600" cy="463753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Add </a:t>
            </a:r>
            <a:r>
              <a:rPr lang="en-US" sz="3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tariff</a:t>
            </a:r>
            <a:r>
              <a:rPr lang="en-US" dirty="0" smtClean="0">
                <a:solidFill>
                  <a:srgbClr val="00B0F0"/>
                </a:solidFill>
              </a:rPr>
              <a:t> (tax) to imports (items coming into US)</a:t>
            </a:r>
          </a:p>
          <a:p>
            <a:pPr lvl="1"/>
            <a:r>
              <a:rPr lang="en-US" sz="3200" dirty="0" smtClean="0">
                <a:solidFill>
                  <a:srgbClr val="00B0F0"/>
                </a:solidFill>
              </a:rPr>
              <a:t>Imports:</a:t>
            </a:r>
          </a:p>
          <a:p>
            <a:pPr lvl="2"/>
            <a:r>
              <a:rPr lang="en-US" sz="3200" dirty="0" smtClean="0">
                <a:solidFill>
                  <a:srgbClr val="00B0F0"/>
                </a:solidFill>
              </a:rPr>
              <a:t>$100 item + tariff of $2 = $102</a:t>
            </a:r>
          </a:p>
          <a:p>
            <a:pPr lvl="1"/>
            <a:r>
              <a:rPr lang="en-US" sz="3200" dirty="0" smtClean="0">
                <a:solidFill>
                  <a:srgbClr val="00B0F0"/>
                </a:solidFill>
              </a:rPr>
              <a:t>Domestic products (made in US)</a:t>
            </a:r>
          </a:p>
          <a:p>
            <a:pPr lvl="2"/>
            <a:r>
              <a:rPr lang="en-US" sz="3200" dirty="0" smtClean="0">
                <a:solidFill>
                  <a:srgbClr val="00B0F0"/>
                </a:solidFill>
              </a:rPr>
              <a:t>$100 item + $0 in tariffs = $100 </a:t>
            </a:r>
          </a:p>
          <a:p>
            <a:pPr lvl="1"/>
            <a:r>
              <a:rPr lang="en-US" sz="3200" dirty="0" smtClean="0">
                <a:solidFill>
                  <a:srgbClr val="7030A0"/>
                </a:solidFill>
              </a:rPr>
              <a:t>Which item will most people buy? </a:t>
            </a:r>
          </a:p>
          <a:p>
            <a:pPr lvl="2"/>
            <a:r>
              <a:rPr lang="en-US" sz="2800" dirty="0" smtClean="0">
                <a:solidFill>
                  <a:srgbClr val="00B0F0"/>
                </a:solidFill>
              </a:rPr>
              <a:t>Good for </a:t>
            </a:r>
          </a:p>
          <a:p>
            <a:pPr lvl="2"/>
            <a:r>
              <a:rPr lang="en-US" sz="2800" dirty="0" smtClean="0">
                <a:solidFill>
                  <a:srgbClr val="00B0F0"/>
                </a:solidFill>
              </a:rPr>
              <a:t>Bad for 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17" y="249378"/>
            <a:ext cx="10515600" cy="1325563"/>
          </a:xfrm>
        </p:spPr>
        <p:txBody>
          <a:bodyPr/>
          <a:lstStyle/>
          <a:p>
            <a:r>
              <a:rPr lang="en-US" dirty="0" smtClean="0"/>
              <a:t>4. Industrial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72" y="1414587"/>
            <a:ext cx="6395977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RR, coal, and others weakened by new inventions (car, natural gas) and reduced demand by 20s end </a:t>
            </a:r>
          </a:p>
          <a:p>
            <a:r>
              <a:rPr lang="en-US" sz="3200" dirty="0" smtClean="0"/>
              <a:t>To fix it, Congress passes </a:t>
            </a:r>
          </a:p>
          <a:p>
            <a:pPr lvl="1"/>
            <a:r>
              <a:rPr lang="en-US" sz="3200" b="1" u="sng" dirty="0" smtClean="0"/>
              <a:t>Hawley-Smoot Tariff </a:t>
            </a:r>
          </a:p>
          <a:p>
            <a:pPr lvl="2"/>
            <a:r>
              <a:rPr lang="en-US" sz="3200" dirty="0" smtClean="0"/>
              <a:t>Tariff – puts tax on imports </a:t>
            </a:r>
          </a:p>
          <a:p>
            <a:pPr lvl="3"/>
            <a:r>
              <a:rPr lang="en-US" sz="3200" dirty="0" smtClean="0"/>
              <a:t>US products</a:t>
            </a:r>
          </a:p>
          <a:p>
            <a:pPr lvl="3"/>
            <a:r>
              <a:rPr lang="en-US" sz="3200" dirty="0" smtClean="0"/>
              <a:t>Foreign products </a:t>
            </a:r>
          </a:p>
          <a:p>
            <a:pPr lvl="2"/>
            <a:r>
              <a:rPr lang="en-US" sz="3200" dirty="0" smtClean="0"/>
              <a:t>Reaction:</a:t>
            </a:r>
          </a:p>
          <a:p>
            <a:pPr lvl="2"/>
            <a:r>
              <a:rPr lang="en-US" sz="3200" dirty="0" smtClean="0"/>
              <a:t>Result: </a:t>
            </a:r>
            <a:endParaRPr lang="en-US" sz="3200" dirty="0"/>
          </a:p>
        </p:txBody>
      </p:sp>
      <p:pic>
        <p:nvPicPr>
          <p:cNvPr id="1026" name="Picture 2" descr="Image result for hawley smoot tar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97" y="249378"/>
            <a:ext cx="5046562" cy="64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37557" y="120877"/>
            <a:ext cx="9916886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>Does any of this sound like economic issues we have today? </a:t>
            </a:r>
            <a:endParaRPr lang="en-US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1929 bank r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709977"/>
            <a:ext cx="5715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9142" y="443139"/>
            <a:ext cx="3654516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800" dirty="0" smtClean="0">
                <a:solidFill>
                  <a:srgbClr val="0070C0"/>
                </a:solidFill>
              </a:rPr>
              <a:t>When is the highest/lowest % of unemployed?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dirty="0" smtClean="0">
                <a:solidFill>
                  <a:srgbClr val="0070C0"/>
                </a:solidFill>
              </a:rPr>
              <a:t>What period was the worst? By how much (approx.)?</a:t>
            </a:r>
            <a:endParaRPr lang="en-US" sz="38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Image result for unemployment chart 190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7" y="241753"/>
            <a:ext cx="7761425" cy="593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00" y="365125"/>
            <a:ext cx="3657600" cy="5811838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Name 2 trends you see on this chart.</a:t>
            </a:r>
          </a:p>
          <a:p>
            <a:r>
              <a:rPr lang="en-US" sz="3800" dirty="0" smtClean="0">
                <a:solidFill>
                  <a:srgbClr val="FF0000"/>
                </a:solidFill>
              </a:rPr>
              <a:t>What does this tell you? </a:t>
            </a:r>
          </a:p>
        </p:txBody>
      </p:sp>
      <p:pic>
        <p:nvPicPr>
          <p:cNvPr id="2050" name="Picture 2" descr="http://www.fasttrackteaching.com/ftap/S&amp;P_Index_300g1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8" y="239485"/>
            <a:ext cx="7104877" cy="631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485" y="365125"/>
            <a:ext cx="3004457" cy="4351338"/>
          </a:xfrm>
        </p:spPr>
        <p:txBody>
          <a:bodyPr/>
          <a:lstStyle/>
          <a:p>
            <a:r>
              <a:rPr lang="en-US" sz="3400" dirty="0" smtClean="0">
                <a:solidFill>
                  <a:srgbClr val="FF0000"/>
                </a:solidFill>
              </a:rPr>
              <a:t>Name 2 trends you see on this chart.</a:t>
            </a:r>
          </a:p>
          <a:p>
            <a:r>
              <a:rPr lang="en-US" sz="3400" dirty="0" smtClean="0">
                <a:solidFill>
                  <a:srgbClr val="FF0000"/>
                </a:solidFill>
              </a:rPr>
              <a:t>What does this tell you? </a:t>
            </a:r>
          </a:p>
          <a:p>
            <a:endParaRPr lang="en-US" dirty="0"/>
          </a:p>
        </p:txBody>
      </p:sp>
      <p:pic>
        <p:nvPicPr>
          <p:cNvPr id="1026" name="Picture 2" descr="Image result for dow jones 200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5" y="365125"/>
            <a:ext cx="7165831" cy="636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139"/>
            <a:ext cx="52578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“Run on the Banks”</a:t>
            </a:r>
          </a:p>
          <a:p>
            <a:pPr lvl="1"/>
            <a:r>
              <a:rPr lang="en-US" sz="3200" dirty="0" smtClean="0"/>
              <a:t>Banks invested in Stock Mkt</a:t>
            </a:r>
          </a:p>
          <a:p>
            <a:pPr lvl="1"/>
            <a:r>
              <a:rPr lang="en-US" sz="3200" dirty="0" smtClean="0"/>
              <a:t>Over 40% failed = </a:t>
            </a:r>
          </a:p>
          <a:p>
            <a:pPr lvl="1"/>
            <a:r>
              <a:rPr lang="en-US" sz="3200" dirty="0" smtClean="0"/>
              <a:t>9 million savings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170" name="Picture 2" descr="Image result for 1929 bank r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28" y="952411"/>
            <a:ext cx="6035748" cy="410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2. Businesses </a:t>
            </a:r>
            <a:r>
              <a:rPr lang="en-US" sz="3200" dirty="0"/>
              <a:t>fail </a:t>
            </a:r>
          </a:p>
          <a:p>
            <a:pPr lvl="1"/>
            <a:r>
              <a:rPr lang="en-US" sz="3200" dirty="0"/>
              <a:t>Demand down – production down – decrease workers – decrease in demand – production decrease – decrease workers – cycle repeats – </a:t>
            </a:r>
            <a:r>
              <a:rPr lang="en-US" sz="3200" dirty="0">
                <a:solidFill>
                  <a:srgbClr val="FF0000"/>
                </a:solidFill>
              </a:rPr>
              <a:t>(how do you stop this cycle?) </a:t>
            </a:r>
          </a:p>
          <a:p>
            <a:pPr marL="0" indent="0">
              <a:buNone/>
            </a:pPr>
            <a:r>
              <a:rPr lang="en-US" sz="3600" dirty="0"/>
              <a:t>3. Unemployment skyrockets to 25% 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  <p:pic>
        <p:nvPicPr>
          <p:cNvPr id="1026" name="Picture 2" descr="Image result for 1930s unemploy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38" y="3007406"/>
            <a:ext cx="4466336" cy="34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9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 #3: Stories </a:t>
            </a:r>
            <a:br>
              <a:rPr lang="en-US" dirty="0" smtClean="0"/>
            </a:br>
            <a:r>
              <a:rPr lang="en-US" dirty="0" smtClean="0"/>
              <a:t>Hard Times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Quotes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Pick 3 meaningful quotes from the text that show the IMPACT of the Great Depression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Reaction: </a:t>
            </a:r>
            <a:r>
              <a:rPr lang="en-US" dirty="0" smtClean="0">
                <a:solidFill>
                  <a:srgbClr val="FF0000"/>
                </a:solidFill>
              </a:rPr>
              <a:t>What does this tell you about the problems at the time and/or their ways of coping with them?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>
            <a:stCxn id="2" idx="2"/>
          </p:cNvCxnSpPr>
          <p:nvPr/>
        </p:nvCxnSpPr>
        <p:spPr>
          <a:xfrm flipH="1">
            <a:off x="6085114" y="1690688"/>
            <a:ext cx="12474" cy="44989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7260" y="2505075"/>
            <a:ext cx="10418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0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&amp; Answer 2 Level 2 or 3 Questions about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2: Compare, contrast, advantages, disadvantages</a:t>
            </a:r>
            <a:r>
              <a:rPr lang="en-US" smtClean="0"/>
              <a:t>, infer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Level 3: Analyze, judge, evaluate, predict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0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stock market last 10 y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2" y="2332821"/>
            <a:ext cx="21922388" cy="122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tock market last 10 y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6" y="277008"/>
            <a:ext cx="10875099" cy="68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Pick 3 Questions from the “Details” and answer each. Label them D1,D2, </a:t>
            </a:r>
            <a:r>
              <a:rPr lang="en-US" dirty="0" err="1" smtClean="0"/>
              <a:t>etc</a:t>
            </a:r>
            <a:r>
              <a:rPr lang="en-US" dirty="0" smtClean="0"/>
              <a:t> (don’t have to copy question / do give an echo answer)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u="sng" dirty="0" smtClean="0">
                <a:latin typeface="Impact" panose="020B0806030902050204" pitchFamily="34" charset="0"/>
              </a:rPr>
              <a:t>Great Depression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06886" cy="4351338"/>
          </a:xfrm>
        </p:spPr>
        <p:txBody>
          <a:bodyPr>
            <a:normAutofit/>
          </a:bodyPr>
          <a:lstStyle/>
          <a:p>
            <a:r>
              <a:rPr lang="en-US" sz="3800" dirty="0" smtClean="0"/>
              <a:t>1929-1940</a:t>
            </a:r>
          </a:p>
          <a:p>
            <a:r>
              <a:rPr lang="en-US" sz="3800" dirty="0" smtClean="0"/>
              <a:t>Severe economic downturn </a:t>
            </a:r>
          </a:p>
          <a:p>
            <a:pPr lvl="1"/>
            <a:r>
              <a:rPr lang="en-US" sz="6600" dirty="0" smtClean="0">
                <a:solidFill>
                  <a:srgbClr val="FF0000"/>
                </a:solidFill>
                <a:latin typeface="Chiller" panose="04020404031007020602" pitchFamily="82" charset="0"/>
              </a:rPr>
              <a:t>Roaring 20’s come to a crashing halt!!</a:t>
            </a:r>
          </a:p>
        </p:txBody>
      </p:sp>
      <p:pic>
        <p:nvPicPr>
          <p:cNvPr id="1026" name="Picture 2" descr="http://great-depression-facts.com/images/great-depression-facts.com/facts-about-the-depres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18" y="236083"/>
            <a:ext cx="4601482" cy="34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s-history.com/wp-content/uploads/2012/03/us-history-great-depression-pi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416" y="3807035"/>
            <a:ext cx="3404054" cy="280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3472" y="2682012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caused the Great D – how do we avoid it? </a:t>
            </a:r>
            <a:br>
              <a:rPr lang="en-US" dirty="0" smtClean="0"/>
            </a:br>
            <a:r>
              <a:rPr lang="en-US" dirty="0" smtClean="0"/>
              <a:t>How did the Great D affect Americans? </a:t>
            </a:r>
            <a:br>
              <a:rPr lang="en-US" dirty="0" smtClean="0"/>
            </a:br>
            <a:r>
              <a:rPr lang="en-US" dirty="0" smtClean="0"/>
              <a:t>If the US enters an economic downturn – what can be done?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>
                <a:latin typeface="Impact" panose="020B0806030902050204" pitchFamily="34" charset="0"/>
              </a:rPr>
              <a:t>Event triggers GD: </a:t>
            </a:r>
            <a:endParaRPr lang="en-US" sz="55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6577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4000" u="sng" dirty="0" smtClean="0">
                <a:latin typeface="Impact" panose="020B0806030902050204" pitchFamily="34" charset="0"/>
              </a:rPr>
              <a:t>Black Tuesday </a:t>
            </a:r>
            <a:r>
              <a:rPr lang="en-US" sz="4000" dirty="0" smtClean="0"/>
              <a:t>– </a:t>
            </a:r>
            <a:r>
              <a:rPr lang="en-US" sz="4000" b="1" u="sng" dirty="0" smtClean="0"/>
              <a:t>October 29, 1929 </a:t>
            </a:r>
            <a:r>
              <a:rPr lang="en-US" sz="4000" dirty="0" smtClean="0"/>
              <a:t>– Stock market crashes</a:t>
            </a:r>
          </a:p>
          <a:p>
            <a:pPr marL="685800" lvl="2">
              <a:spcBef>
                <a:spcPts val="1000"/>
              </a:spcBef>
            </a:pPr>
            <a:r>
              <a:rPr lang="en-US" sz="3600" dirty="0" err="1" smtClean="0"/>
              <a:t>Ppl</a:t>
            </a:r>
            <a:r>
              <a:rPr lang="en-US" sz="3600" dirty="0" smtClean="0"/>
              <a:t> sold stocks – prices drop – </a:t>
            </a:r>
            <a:r>
              <a:rPr lang="en-US" sz="3600" dirty="0" err="1" smtClean="0"/>
              <a:t>ppl</a:t>
            </a:r>
            <a:r>
              <a:rPr lang="en-US" sz="3600" dirty="0" smtClean="0"/>
              <a:t> sold more – prices dropped more </a:t>
            </a:r>
          </a:p>
          <a:p>
            <a:pPr marL="685800" lvl="2">
              <a:spcBef>
                <a:spcPts val="1000"/>
              </a:spcBef>
            </a:pPr>
            <a:r>
              <a:rPr lang="en-US" sz="3600" dirty="0" smtClean="0"/>
              <a:t>Major PANIC as </a:t>
            </a:r>
            <a:r>
              <a:rPr lang="en-US" sz="3600" dirty="0" err="1" smtClean="0"/>
              <a:t>ppl</a:t>
            </a:r>
            <a:r>
              <a:rPr lang="en-US" sz="3600" dirty="0" smtClean="0"/>
              <a:t> lost $$$</a:t>
            </a:r>
          </a:p>
          <a:p>
            <a:pPr marL="1143000" lvl="3">
              <a:spcBef>
                <a:spcPts val="1000"/>
              </a:spcBef>
            </a:pPr>
            <a:r>
              <a:rPr lang="en-US" sz="3400" dirty="0" smtClean="0">
                <a:solidFill>
                  <a:srgbClr val="FF0000"/>
                </a:solidFill>
              </a:rPr>
              <a:t>By mid-Nov lost $16 billion = to spending on WW1 </a:t>
            </a:r>
          </a:p>
          <a:p>
            <a:pPr marL="685800" lvl="2">
              <a:spcBef>
                <a:spcPts val="1000"/>
              </a:spcBef>
            </a:pPr>
            <a:endParaRPr lang="en-US" sz="3600" dirty="0" smtClean="0"/>
          </a:p>
          <a:p>
            <a:endParaRPr lang="en-US" dirty="0"/>
          </a:p>
        </p:txBody>
      </p:sp>
      <p:pic>
        <p:nvPicPr>
          <p:cNvPr id="5122" name="Picture 2" descr="http://hkellysocials.weebly.com/uploads/8/8/1/2/8812239/434793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70" y="1313657"/>
            <a:ext cx="3096114" cy="37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90" y="433388"/>
            <a:ext cx="8237220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Buying on margin</a:t>
            </a:r>
            <a:r>
              <a:rPr lang="en-US" sz="3600" dirty="0" smtClean="0"/>
              <a:t>: </a:t>
            </a:r>
            <a:r>
              <a:rPr lang="en-US" sz="3600" dirty="0" err="1" smtClean="0"/>
              <a:t>ppl</a:t>
            </a:r>
            <a:r>
              <a:rPr lang="en-US" sz="3600" dirty="0" smtClean="0"/>
              <a:t> took out loans to buy stocks that must be paid back 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EX: I take out a loan for $100 to buy 10 stocks at $10 each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IF value of stock goes up to $20 – I sell, get $200 and pay back $100 loan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IF value goes down to $5 – I owe $50, that I probably do NOT have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172" name="Picture 4" descr="http://farm6.staticflickr.com/5287/5372590938_fb93f0c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712723"/>
            <a:ext cx="3056890" cy="37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crash is made worse by </a:t>
            </a:r>
            <a:r>
              <a:rPr lang="en-US" b="1" u="sng" dirty="0" smtClean="0"/>
              <a:t>long term causes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5910"/>
            <a:ext cx="6396990" cy="49437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Impact" panose="020B0806030902050204" pitchFamily="34" charset="0"/>
              </a:rPr>
              <a:t>1. Income Gap</a:t>
            </a:r>
          </a:p>
          <a:p>
            <a:pPr lvl="1"/>
            <a:r>
              <a:rPr lang="en-US" sz="3200" dirty="0" smtClean="0"/>
              <a:t>70% less than $2,500 / year </a:t>
            </a:r>
          </a:p>
          <a:p>
            <a:pPr lvl="1"/>
            <a:r>
              <a:rPr lang="en-US" sz="3200" dirty="0" smtClean="0">
                <a:solidFill>
                  <a:srgbClr val="00B0F0"/>
                </a:solidFill>
              </a:rPr>
              <a:t>New clothes once a year, 1/10 had a fridge, half had electricity 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 descr="Image result for 1920s pictures wealt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90" y="1690688"/>
            <a:ext cx="436183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2. </a:t>
            </a:r>
            <a:r>
              <a:rPr lang="en-US" dirty="0" smtClean="0"/>
              <a:t>Farming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Farmers </a:t>
            </a:r>
            <a:endParaRPr lang="en-US" sz="4000" dirty="0"/>
          </a:p>
          <a:p>
            <a:pPr lvl="1"/>
            <a:r>
              <a:rPr lang="en-US" sz="3600" dirty="0"/>
              <a:t>WW1 </a:t>
            </a:r>
          </a:p>
          <a:p>
            <a:pPr lvl="2"/>
            <a:r>
              <a:rPr lang="en-US" sz="3200" dirty="0" smtClean="0"/>
              <a:t>Prices 40</a:t>
            </a:r>
            <a:r>
              <a:rPr lang="en-US" sz="3200" dirty="0"/>
              <a:t>% drop</a:t>
            </a:r>
          </a:p>
          <a:p>
            <a:pPr lvl="1"/>
            <a:r>
              <a:rPr lang="en-US" sz="3600" b="1" u="sng" dirty="0"/>
              <a:t>Price </a:t>
            </a:r>
            <a:r>
              <a:rPr lang="en-US" sz="3600" b="1" u="sng" dirty="0" smtClean="0"/>
              <a:t>supports</a:t>
            </a:r>
          </a:p>
          <a:p>
            <a:pPr lvl="2"/>
            <a:r>
              <a:rPr lang="en-US" sz="3200" dirty="0" smtClean="0"/>
              <a:t>Gov’t guarantees a certain price for certain products </a:t>
            </a:r>
            <a:endParaRPr lang="en-US" sz="3200" dirty="0"/>
          </a:p>
        </p:txBody>
      </p:sp>
      <p:pic>
        <p:nvPicPr>
          <p:cNvPr id="5122" name="Picture 2" descr="Image result for farmers 192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32" y="525462"/>
            <a:ext cx="61531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3.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780314" cy="435133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400" b="1" u="sng" dirty="0" smtClean="0"/>
              <a:t>Buying on installment</a:t>
            </a:r>
          </a:p>
          <a:p>
            <a:pPr lvl="1"/>
            <a:r>
              <a:rPr lang="en-US" sz="3400" dirty="0" smtClean="0"/>
              <a:t>Debt</a:t>
            </a:r>
          </a:p>
          <a:p>
            <a:pPr lvl="1"/>
            <a:r>
              <a:rPr lang="en-US" sz="3400" dirty="0" smtClean="0"/>
              <a:t>Forced </a:t>
            </a:r>
            <a:r>
              <a:rPr lang="en-US" sz="3400" dirty="0" err="1" smtClean="0"/>
              <a:t>ppl</a:t>
            </a:r>
            <a:r>
              <a:rPr lang="en-US" sz="3400" dirty="0" smtClean="0"/>
              <a:t> to cut back on spending </a:t>
            </a:r>
          </a:p>
          <a:p>
            <a:pPr lvl="1"/>
            <a:r>
              <a:rPr lang="en-US" sz="3400" dirty="0" smtClean="0"/>
              <a:t>Crash occurs, can’t pay back / keep up </a:t>
            </a:r>
            <a:endParaRPr lang="en-US" sz="3400" dirty="0"/>
          </a:p>
        </p:txBody>
      </p:sp>
      <p:pic>
        <p:nvPicPr>
          <p:cNvPr id="6146" name="Picture 2" descr="Image result for 1920s installment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753154"/>
            <a:ext cx="4144282" cy="485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573</Words>
  <Application>Microsoft Office PowerPoint</Application>
  <PresentationFormat>Widescreen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Chiller</vt:lpstr>
      <vt:lpstr>Franklin Gothic Demi Cond</vt:lpstr>
      <vt:lpstr>Impact</vt:lpstr>
      <vt:lpstr>Office Theme</vt:lpstr>
      <vt:lpstr>Great Depression #2: Causes </vt:lpstr>
      <vt:lpstr>PowerPoint Presentation</vt:lpstr>
      <vt:lpstr>Great Depression: </vt:lpstr>
      <vt:lpstr>What caused the Great D – how do we avoid it?  How did the Great D affect Americans?  If the US enters an economic downturn – what can be done? </vt:lpstr>
      <vt:lpstr>Event triggers GD: </vt:lpstr>
      <vt:lpstr>PowerPoint Presentation</vt:lpstr>
      <vt:lpstr>This crash is made worse by long term causes:</vt:lpstr>
      <vt:lpstr>2. Farming issues </vt:lpstr>
      <vt:lpstr>3. Credit</vt:lpstr>
      <vt:lpstr>Tariffs…how do they work? </vt:lpstr>
      <vt:lpstr>4. Industrial Production </vt:lpstr>
      <vt:lpstr>Does any of this sound like economic issues we have today? </vt:lpstr>
      <vt:lpstr>PowerPoint Presentation</vt:lpstr>
      <vt:lpstr>PowerPoint Presentation</vt:lpstr>
      <vt:lpstr>PowerPoint Presentation</vt:lpstr>
      <vt:lpstr>Immediate Effects</vt:lpstr>
      <vt:lpstr>PowerPoint Presentation</vt:lpstr>
      <vt:lpstr>GD #3: Stories  Hard Times</vt:lpstr>
      <vt:lpstr>Make &amp; Answer 2 Level 2 or 3 Questions about readings</vt:lpstr>
      <vt:lpstr>Pick 3 Questions from the “Details” and answer each. Label them D1,D2, etc (don’t have to copy question / do give an echo answer)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Depression #2: Causes</dc:title>
  <dc:creator>Gunter, Rachel E.</dc:creator>
  <cp:lastModifiedBy>Gunter, Rachel E.</cp:lastModifiedBy>
  <cp:revision>96</cp:revision>
  <dcterms:created xsi:type="dcterms:W3CDTF">2016-01-27T03:09:51Z</dcterms:created>
  <dcterms:modified xsi:type="dcterms:W3CDTF">2018-01-10T23:17:16Z</dcterms:modified>
</cp:coreProperties>
</file>