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60" r:id="rId4"/>
    <p:sldId id="261" r:id="rId5"/>
    <p:sldId id="262" r:id="rId6"/>
    <p:sldId id="258" r:id="rId7"/>
    <p:sldId id="264" r:id="rId8"/>
    <p:sldId id="266" r:id="rId9"/>
    <p:sldId id="265" r:id="rId10"/>
    <p:sldId id="270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638660D-E8D5-48A9-A4AD-05C3C19B07E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E853D4F7-44CE-4C25-B8C3-5B7E7C08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4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68F5C-F886-4AB1-8938-817987C026D5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D3FB0-494C-48B9-A8EE-D041734E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8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3FB0-494C-48B9-A8EE-D041734EF3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1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1521575" y="380483"/>
              <a:ext cx="3657600" cy="47255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66CD45-CC50-403F-9951-4FA857C19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635-950E-4F08-A9CA-FE91A00645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663C-B368-4CA8-B050-FFBA9081F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4416"/>
            <a:ext cx="7772400" cy="1470025"/>
          </a:xfrm>
        </p:spPr>
        <p:txBody>
          <a:bodyPr/>
          <a:lstStyle/>
          <a:p>
            <a:r>
              <a:rPr lang="en-US" dirty="0" smtClean="0"/>
              <a:t>WW1 </a:t>
            </a:r>
            <a:r>
              <a:rPr lang="en-US" dirty="0" smtClean="0"/>
              <a:t>#</a:t>
            </a:r>
            <a:r>
              <a:rPr lang="en-US" dirty="0"/>
              <a:t>8</a:t>
            </a:r>
            <a:r>
              <a:rPr lang="en-US" dirty="0" smtClean="0"/>
              <a:t>: </a:t>
            </a:r>
            <a:r>
              <a:rPr lang="en-US" dirty="0" smtClean="0"/>
              <a:t>Major Battles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What </a:t>
            </a:r>
            <a:r>
              <a:rPr lang="en-US" sz="3800" b="1" dirty="0" smtClean="0">
                <a:solidFill>
                  <a:srgbClr val="00B0F0"/>
                </a:solidFill>
              </a:rPr>
              <a:t>is a stalemate? </a:t>
            </a: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Who are the Allies?</a:t>
            </a: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Who are the Central Powers? </a:t>
            </a:r>
            <a:endParaRPr lang="en-US" sz="3800" b="1" dirty="0" smtClean="0">
              <a:solidFill>
                <a:srgbClr val="00B0F0"/>
              </a:solidFill>
            </a:endParaRP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Why is the Battle of the Marne significant? </a:t>
            </a: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Whose death began WW1? </a:t>
            </a: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Who gave Austria-Hungary a “blank check”?</a:t>
            </a: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Which neutral country did Germany invade? </a:t>
            </a:r>
          </a:p>
          <a:p>
            <a:pPr marL="514350" indent="-514350">
              <a:buAutoNum type="arabicPeriod"/>
            </a:pPr>
            <a:endParaRPr lang="en-US" sz="3800" b="1" dirty="0" smtClean="0">
              <a:solidFill>
                <a:srgbClr val="00B0F0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Research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On a piece of paper (typed or handwritten):</a:t>
            </a:r>
          </a:p>
          <a:p>
            <a:pPr lvl="1"/>
            <a:r>
              <a:rPr lang="en-US" dirty="0" smtClean="0"/>
              <a:t>Write down the name of your source</a:t>
            </a:r>
          </a:p>
          <a:p>
            <a:pPr lvl="2"/>
            <a:r>
              <a:rPr lang="en-US" b="1" u="sng" dirty="0" smtClean="0"/>
              <a:t>Save websites </a:t>
            </a:r>
            <a:r>
              <a:rPr lang="en-US" dirty="0" smtClean="0"/>
              <a:t>on your Google Docs</a:t>
            </a:r>
          </a:p>
          <a:p>
            <a:pPr lvl="1"/>
            <a:r>
              <a:rPr lang="en-US" dirty="0" smtClean="0"/>
              <a:t>Take notes</a:t>
            </a:r>
          </a:p>
          <a:p>
            <a:pPr lvl="1"/>
            <a:r>
              <a:rPr lang="en-US" b="1" u="sng" dirty="0" smtClean="0"/>
              <a:t>DUE on Monday</a:t>
            </a:r>
            <a:r>
              <a:rPr lang="en-US" dirty="0" smtClean="0"/>
              <a:t>: Notes on your topic from 2 sources</a:t>
            </a:r>
          </a:p>
          <a:p>
            <a:r>
              <a:rPr lang="en-US" b="1" u="sng" dirty="0" smtClean="0"/>
              <a:t>Due on Monday: notes </a:t>
            </a:r>
          </a:p>
          <a:p>
            <a:pPr lvl="1"/>
            <a:r>
              <a:rPr lang="en-US" b="1" u="sng" dirty="0" smtClean="0"/>
              <a:t>Each individual must turn in notes on </a:t>
            </a:r>
            <a:r>
              <a:rPr lang="en-US" b="1" u="sng" smtClean="0"/>
              <a:t>2 sources </a:t>
            </a:r>
            <a:endParaRPr lang="en-US" b="1" u="sng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945" y="2971800"/>
            <a:ext cx="2133600" cy="11430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8" name="Picture 4" descr="Image result for map europe w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"/>
            <a:ext cx="7848600" cy="582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52844"/>
            <a:ext cx="8229600" cy="77331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you are Great Britain &amp; want to get supplies to Russia, where do you go? </a:t>
            </a:r>
          </a:p>
        </p:txBody>
      </p:sp>
    </p:spTree>
    <p:extLst>
      <p:ext uri="{BB962C8B-B14F-4D97-AF65-F5344CB8AC3E}">
        <p14:creationId xmlns:p14="http://schemas.microsoft.com/office/powerpoint/2010/main" val="9905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b="1" u="sng" dirty="0" smtClean="0"/>
              <a:t>Gallipoli</a:t>
            </a:r>
            <a:r>
              <a:rPr lang="en-US" dirty="0" smtClean="0"/>
              <a:t> (Feb - Dec 1915)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28600" y="1408113"/>
            <a:ext cx="5029200" cy="5373687"/>
          </a:xfrm>
        </p:spPr>
        <p:txBody>
          <a:bodyPr>
            <a:normAutofit/>
          </a:bodyPr>
          <a:lstStyle/>
          <a:p>
            <a:r>
              <a:rPr lang="en-US" dirty="0" smtClean="0"/>
              <a:t>Allies attempt to capture 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/>
              <a:t>Dardanelles</a:t>
            </a:r>
            <a:r>
              <a:rPr lang="en-US" dirty="0" smtClean="0"/>
              <a:t> (water passage) in Ottoman Empire </a:t>
            </a:r>
          </a:p>
          <a:p>
            <a:r>
              <a:rPr lang="en-US" dirty="0" smtClean="0">
                <a:latin typeface="Franklin Gothic Heavy" panose="020B0903020102020204" pitchFamily="34" charset="0"/>
              </a:rPr>
              <a:t>Goal</a:t>
            </a:r>
            <a:r>
              <a:rPr lang="en-US" dirty="0" smtClean="0"/>
              <a:t>: get supplies to Russians &amp; defeat Otto.</a:t>
            </a:r>
          </a:p>
          <a:p>
            <a:r>
              <a:rPr lang="en-US" dirty="0" smtClean="0"/>
              <a:t>Allies LOSE! </a:t>
            </a:r>
            <a:r>
              <a:rPr lang="en-US" dirty="0" smtClean="0">
                <a:solidFill>
                  <a:srgbClr val="FF0000"/>
                </a:solidFill>
              </a:rPr>
              <a:t>(British, Australian, French, and New Zealanders)</a:t>
            </a:r>
            <a:endParaRPr lang="en-US" dirty="0" smtClean="0"/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599"/>
            <a:ext cx="3962400" cy="390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7772400" y="762000"/>
            <a:ext cx="304800" cy="16764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86600" y="2286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Russia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1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510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Western Front: </a:t>
            </a:r>
            <a:r>
              <a:rPr lang="en-US" b="1" u="sng" dirty="0"/>
              <a:t>Battle of Verdun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8077200" cy="4648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Feb-Dec 1916 </a:t>
            </a:r>
            <a:r>
              <a:rPr lang="en-US" sz="3000" dirty="0" smtClean="0">
                <a:solidFill>
                  <a:srgbClr val="0070C0"/>
                </a:solidFill>
              </a:rPr>
              <a:t>(longest battle) 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Significance: Germany attack France in  a symbolically important location </a:t>
            </a:r>
          </a:p>
          <a:p>
            <a:r>
              <a:rPr lang="en-US" sz="3000" dirty="0" smtClean="0"/>
              <a:t>Ger gain some land but not what they wanted so French win …but not really</a:t>
            </a:r>
          </a:p>
          <a:p>
            <a:r>
              <a:rPr lang="en-US" sz="3000" dirty="0" smtClean="0"/>
              <a:t>700,000 total deaths</a:t>
            </a:r>
          </a:p>
        </p:txBody>
      </p:sp>
      <p:pic>
        <p:nvPicPr>
          <p:cNvPr id="9218" name="Picture 2" descr="https://s-media-cache-ak0.pinimg.com/736x/2b/0e/0c/2b0e0c07943b03ebbeb8b0cb412fe4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419600"/>
            <a:ext cx="3429001" cy="227357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95800" y="44958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*Russians help by a surprise attack in east requiring Germany soldiers to be diverted to east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Battle ofSomme.jpg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/>
          <a:srcRect t="-7787" b="-7787"/>
          <a:stretch>
            <a:fillRect/>
          </a:stretch>
        </p:blipFill>
        <p:spPr>
          <a:xfrm rot="21214351">
            <a:off x="444500" y="3703638"/>
            <a:ext cx="3703638" cy="2697162"/>
          </a:xfrm>
        </p:spPr>
      </p:pic>
      <p:sp>
        <p:nvSpPr>
          <p:cNvPr id="33797" name="Text Placeholder 4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4495800" cy="5867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July – Nov 1916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>
                <a:solidFill>
                  <a:srgbClr val="FF0000"/>
                </a:solidFill>
              </a:rPr>
              <a:t>Somme River in France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British/French try to push Germans </a:t>
            </a:r>
            <a:r>
              <a:rPr lang="en-US" sz="3000" dirty="0" smtClean="0"/>
              <a:t>back &amp; take German soldiers away from Verdun 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British gain 5 miles so win…but </a:t>
            </a:r>
            <a:r>
              <a:rPr lang="en-US" sz="3000" dirty="0"/>
              <a:t>not really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1 + million deaths total </a:t>
            </a:r>
            <a:endParaRPr lang="en-US" sz="3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95800" y="381000"/>
            <a:ext cx="3566160" cy="116205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Battle of the Somme </a:t>
            </a:r>
            <a:endParaRPr lang="en-US" u="sng" dirty="0"/>
          </a:p>
        </p:txBody>
      </p:sp>
      <p:pic>
        <p:nvPicPr>
          <p:cNvPr id="1026" name="Picture 2" descr="Image result for somme battle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3" b="795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0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sqq.com/travel/images/map%20of%20Baltic%20Se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1" y="1130424"/>
            <a:ext cx="3608288" cy="358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694613" cy="868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Eastern Front</a:t>
            </a:r>
            <a:r>
              <a:rPr lang="en-US" dirty="0" smtClean="0"/>
              <a:t>: Russia struggles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50292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Impact" pitchFamily="34" charset="0"/>
              </a:rPr>
              <a:t>Weaknesses</a:t>
            </a:r>
            <a:r>
              <a:rPr lang="en-US" dirty="0" smtClean="0">
                <a:latin typeface="Impact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1.) Russia NOT industrialized: Fewer resources </a:t>
            </a:r>
            <a:r>
              <a:rPr lang="en-US" dirty="0" smtClean="0">
                <a:solidFill>
                  <a:srgbClr val="FF0000"/>
                </a:solidFill>
              </a:rPr>
              <a:t>(food, guns, clothes,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en-US" dirty="0" smtClean="0"/>
              <a:t>2. Allies couldn’t ship supplies to Russia b/c </a:t>
            </a:r>
            <a:r>
              <a:rPr lang="en-US" dirty="0" err="1" smtClean="0"/>
              <a:t>Ger</a:t>
            </a:r>
            <a:r>
              <a:rPr lang="en-US" dirty="0" smtClean="0"/>
              <a:t> controlled the Baltic Sea &amp; Black Sea </a:t>
            </a:r>
          </a:p>
          <a:p>
            <a:pPr marL="0" indent="0">
              <a:buNone/>
            </a:pPr>
            <a:r>
              <a:rPr lang="en-US" sz="3600" dirty="0" smtClean="0">
                <a:latin typeface="Impact" pitchFamily="34" charset="0"/>
              </a:rPr>
              <a:t>Strengths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endParaRPr lang="en-US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1. Russia’s #1 advantage</a:t>
            </a:r>
            <a:r>
              <a:rPr lang="en-US" i="1" dirty="0" smtClean="0"/>
              <a:t>—it’s large population. </a:t>
            </a:r>
            <a:endParaRPr lang="en-US" i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18806" y="3771900"/>
            <a:ext cx="2439194" cy="93947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One historian has said,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“If, after the Marne in 1914, or even later, she [Germany] had  adopted a war policy of defense in the West, offence in the East, the issue of the war might well  have been different.” (</a:t>
            </a:r>
            <a:r>
              <a:rPr lang="en-US" dirty="0" err="1" smtClean="0">
                <a:solidFill>
                  <a:srgbClr val="0070C0"/>
                </a:solidFill>
              </a:rPr>
              <a:t>Liddell­Hart</a:t>
            </a:r>
            <a:r>
              <a:rPr lang="en-US" dirty="0" smtClean="0">
                <a:solidFill>
                  <a:srgbClr val="0070C0"/>
                </a:solidFill>
              </a:rPr>
              <a:t>, p. 189) 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What does this historian suggest Germany should have done and what might have been the result? </a:t>
            </a:r>
            <a:endParaRPr 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The stalemate continues! 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 5 Level 1 Questions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(Who, what, why, how?)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ideas….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Causes of war</a:t>
            </a:r>
          </a:p>
          <a:p>
            <a:r>
              <a:rPr lang="en-US" dirty="0" err="1" smtClean="0"/>
              <a:t>Schlieffen</a:t>
            </a:r>
            <a:r>
              <a:rPr lang="en-US" dirty="0" smtClean="0"/>
              <a:t> Plan </a:t>
            </a:r>
          </a:p>
          <a:p>
            <a:r>
              <a:rPr lang="en-US" dirty="0" smtClean="0"/>
              <a:t>Battles: Somme, Gallipoli, Verdun, </a:t>
            </a:r>
            <a:r>
              <a:rPr lang="en-US" dirty="0" err="1" smtClean="0"/>
              <a:t>Tannenberg</a:t>
            </a:r>
            <a:r>
              <a:rPr lang="en-US" dirty="0" smtClean="0"/>
              <a:t>, other</a:t>
            </a:r>
          </a:p>
          <a:p>
            <a:r>
              <a:rPr lang="en-US" dirty="0" smtClean="0"/>
              <a:t>How does war end – Why do Allies win? Why did Germany lose? </a:t>
            </a:r>
          </a:p>
          <a:p>
            <a:r>
              <a:rPr lang="en-US" dirty="0" smtClean="0"/>
              <a:t>Unrestricted submarine warfare / u-boats</a:t>
            </a:r>
          </a:p>
          <a:p>
            <a:r>
              <a:rPr lang="en-US" dirty="0" smtClean="0"/>
              <a:t>Eastern Front  </a:t>
            </a:r>
          </a:p>
          <a:p>
            <a:r>
              <a:rPr lang="en-US" dirty="0" smtClean="0"/>
              <a:t>Opposition to war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379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Heavy</vt:lpstr>
      <vt:lpstr>Impact</vt:lpstr>
      <vt:lpstr>Office Theme</vt:lpstr>
      <vt:lpstr>WW1 #8: Major Battles </vt:lpstr>
      <vt:lpstr>PowerPoint Presentation</vt:lpstr>
      <vt:lpstr>Gallipoli (Feb - Dec 1915)</vt:lpstr>
      <vt:lpstr> The Western Front: Battle of Verdun  </vt:lpstr>
      <vt:lpstr>Battle of the Somme </vt:lpstr>
      <vt:lpstr>Eastern Front: Russia struggles</vt:lpstr>
      <vt:lpstr>One historian has said, </vt:lpstr>
      <vt:lpstr>The stalemate continues! </vt:lpstr>
      <vt:lpstr>Other ideas….</vt:lpstr>
      <vt:lpstr>Research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rgunter</dc:creator>
  <cp:lastModifiedBy>Gunter, Rachel E.</cp:lastModifiedBy>
  <cp:revision>82</cp:revision>
  <cp:lastPrinted>2017-01-30T18:05:45Z</cp:lastPrinted>
  <dcterms:created xsi:type="dcterms:W3CDTF">2016-01-13T21:44:52Z</dcterms:created>
  <dcterms:modified xsi:type="dcterms:W3CDTF">2018-01-24T21:37:48Z</dcterms:modified>
</cp:coreProperties>
</file>